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3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54" r:id="rId1"/>
  </p:sldMasterIdLst>
  <p:notesMasterIdLst>
    <p:notesMasterId r:id="rId2"/>
  </p:notesMasterIdLst>
  <p:sldIdLst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</p:sldIdLst>
  <p:sldSz type="screen16x9" cy="6858000" cx="12192000"/>
  <p:notesSz cx="6858000" cy="9144000"/>
  <p:defaultTextStyle>
    <a:lvl1pPr algn="l" defTabSz="914400" marL="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algn="l" defTabSz="914400" marL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algn="l" defTabSz="914400" marL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algn="l" defTabSz="914400" marL="13716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algn="l" defTabSz="914400" marL="18288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algn="l" defTabSz="914400" marL="22860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algn="l" defTabSz="914400" marL="2743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algn="l" defTabSz="914400" marL="3200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algn="l" defTabSz="914400" marL="36576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slideViewPr>
    <p:cSldViewPr snapToGrid="0" snapToObjects="1">
      <p:cViewPr>
        <p:scale>
          <a:sx n="1" d="1"/>
          <a:sy n="1" d="1"/>
        </p:scale>
        <p:origin x="0" y="0"/>
      </p:cViewPr>
    </p:cSldViewPr>
  </p:slide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3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7" name=""/>
        <p:cNvGrpSpPr/>
        <p:nvPr/>
      </p:nvGrpSpPr>
      <p:grpSpPr>
        <a:xfrm/>
      </p:grpSpPr>
      <p:sp>
        <p:nvSpPr>
          <p:cNvPr id="1048821" name="Header Placeholder"/>
          <p:cNvSpPr/>
          <p:nvPr>
            <p:ph type="hdr" sz="quarter"/>
          </p:nvPr>
        </p:nvSpPr>
        <p:spPr>
          <a:prstGeom prst="rect"/>
        </p:spPr>
        <p:txBody>
          <a:bodyPr/>
          <a:p/>
        </p:txBody>
      </p:sp>
      <p:sp>
        <p:nvSpPr>
          <p:cNvPr id="1048822" name="Date Placeholder"/>
          <p:cNvSpPr/>
          <p:nvPr>
            <p:ph type="dt" sz="quarter" idx="1"/>
          </p:nvPr>
        </p:nvSpPr>
        <p:spPr>
          <a:prstGeom prst="rect"/>
        </p:spPr>
        <p:txBody>
          <a:bodyPr/>
          <a:p/>
        </p:txBody>
      </p:sp>
      <p:sp>
        <p:nvSpPr>
          <p:cNvPr id="1048823" name="Slide Image Placeholder"/>
          <p:cNvSpPr/>
          <p:nvPr>
            <p:ph type="sldImg" idx="2"/>
          </p:nvPr>
        </p:nvSpPr>
        <p:spPr>
          <a:prstGeom prst="rect"/>
        </p:spPr>
        <p:txBody>
          <a:bodyPr/>
          <a:p/>
        </p:txBody>
      </p:sp>
      <p:sp>
        <p:nvSpPr>
          <p:cNvPr id="1048824" name="Notes Placeholder"/>
          <p:cNvSpPr/>
          <p:nvPr>
            <p:ph type="body" sz="quarter" idx="3"/>
          </p:nvPr>
        </p:nvSpPr>
        <p:spPr>
          <a:prstGeom prst="rect"/>
        </p:spPr>
        <p:txBody>
          <a:bodyPr/>
          <a:p/>
        </p:txBody>
      </p:sp>
      <p:sp>
        <p:nvSpPr>
          <p:cNvPr id="1048825" name="Footer Placeholder"/>
          <p:cNvSpPr/>
          <p:nvPr>
            <p:ph type="ftr" sz="quarter" idx="4"/>
          </p:nvPr>
        </p:nvSpPr>
        <p:spPr>
          <a:prstGeom prst="rect"/>
        </p:spPr>
        <p:txBody>
          <a:bodyPr/>
          <a:p/>
        </p:txBody>
      </p:sp>
      <p:sp>
        <p:nvSpPr>
          <p:cNvPr id="1048826" name="Slide Number Placeholder"/>
          <p:cNvSpPr/>
          <p:nvPr>
            <p:ph type="sldNum" sz="quarter" idx="5"/>
          </p:nvPr>
        </p:nvSpPr>
        <p:spPr>
          <a:prstGeom prst="rect"/>
        </p:spPr>
        <p:txBody>
          <a:bodyPr/>
          <a:p/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/>
    </a:lvl1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/>
      </p:grpSpPr>
      <p:sp>
        <p:nvSpPr>
          <p:cNvPr id="1048689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69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Joint work between Kasetsart and Tamkang. 12 minutes.</a:t>
            </a:r>
          </a:p>
        </p:txBody>
      </p:sp>
      <p:sp>
        <p:nvSpPr>
          <p:cNvPr id="1048691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/>
      </p:grpSpPr>
      <p:sp>
        <p:nvSpPr>
          <p:cNvPr id="1048705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7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Open with: our goal is to let someone prove they own an image, when all they have is the image itself.</a:t>
            </a:r>
          </a:p>
        </p:txBody>
      </p:sp>
      <p:sp>
        <p:nvSpPr>
          <p:cNvPr id="1048707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/>
      </p:grpSpPr>
      <p:sp>
        <p:nvSpPr>
          <p:cNvPr id="1048713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71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Gap A is why we chose this pipeline — [8],[9] solved it, not us. Gap B is what this paper actually tests. Bridge line: the post-generation setting is already solved; what is not settled is how that pipeline should be configured per image.</a:t>
            </a:r>
          </a:p>
        </p:txBody>
      </p:sp>
      <p:sp>
        <p:nvSpPr>
          <p:cNvPr id="1048715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/>
      </p:grpSpPr>
      <p:sp>
        <p:nvSpPr>
          <p:cNvPr id="1048718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71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5 steps only, do not read every box. Step 3 is where both fixed decisions live. ~1:20.</a:t>
            </a:r>
          </a:p>
        </p:txBody>
      </p:sp>
      <p:sp>
        <p:nvSpPr>
          <p:cNvPr id="1048720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/>
      </p:grpSpPr>
      <p:sp>
        <p:nvSpPr>
          <p:cNvPr id="1048729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73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These two questions drive everything that follows.</a:t>
            </a:r>
          </a:p>
        </p:txBody>
      </p:sp>
      <p:sp>
        <p:nvSpPr>
          <p:cNvPr id="1048731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/>
      </p:grpSpPr>
      <p:sp>
        <p:nvSpPr>
          <p:cNvPr id="1048755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75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One decides where to write. The other decides what to write there.</a:t>
            </a:r>
          </a:p>
        </p:txBody>
      </p:sp>
      <p:sp>
        <p:nvSpPr>
          <p:cNvPr id="1048757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/>
      </p:grpSpPr>
      <p:sp>
        <p:nvSpPr>
          <p:cNvPr id="1048805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8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One decides where to write. The other decides what to write there.</a:t>
            </a:r>
          </a:p>
        </p:txBody>
      </p:sp>
      <p:sp>
        <p:nvSpPr>
          <p:cNvPr id="1048807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/>
      </p:grpSpPr>
      <p:sp>
        <p:nvSpPr>
          <p:cNvPr id="1048681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68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Keep this short. Name the dataset, the model and the threshold, then move on. Do not read the twelve attacks — they are in the backup if anyone asks. The point to land: three position rules, each run at the full schedule and again with early stopping.</a:t>
            </a:r>
          </a:p>
        </p:txBody>
      </p:sp>
      <p:sp>
        <p:nvSpPr>
          <p:cNvPr id="1048683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/>
      </p:grpSpPr>
      <p:sp>
        <p:nvSpPr>
          <p:cNvPr id="1048633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63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Detection rates use the 100-image, 60-iteration runs at p ≤ 0.1.</a:t>
            </a:r>
          </a:p>
          <a:p>
            <a:r>
              <a:t>Global position selection mainly lowers false positives: Fixed-Direct 11% versus Hungarian-Direct 6%.</a:t>
            </a:r>
          </a:p>
          <a:p>
            <a:r>
              <a:t>Coefficient-aware matching mainly improves compound-attack robustness: Hungarian-Direct 70% versus JV-Coefficient-Matched 98% on all_norot.</a:t>
            </a:r>
          </a:p>
          <a:p>
            <a:r>
              <a:t>Source: Table I source runs and the per-attack backup table prepared from the same configurations.</a:t>
            </a:r>
          </a:p>
        </p:txBody>
      </p:sp>
      <p:sp>
        <p:nvSpPr>
          <p:cNvPr id="1048635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/>
      </p:grpSpPr>
      <p:sp>
        <p:nvSpPr>
          <p:cNvPr id="1048616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61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Rule stops around iteration 50 on average. Runtime saving is bounded because attacks and detection are unchanged.</a:t>
            </a:r>
          </a:p>
        </p:txBody>
      </p:sp>
      <p:sp>
        <p:nvSpPr>
          <p:cNvPr id="1048618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/>
      </p:grpSpPr>
      <p:sp>
        <p:nvSpPr>
          <p:cNvPr id="1048581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58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PSNR is measured after the SSIM-targeted mixing stage, which is why it exceeds the pre-mixing values in Table I.</a:t>
            </a:r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/>
      </p:grpSpPr>
      <p:sp>
        <p:nvSpPr>
          <p:cNvPr id="104860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60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Say the limitations yourself before anyone asks. It makes Q&amp;A far easier.</a:t>
            </a:r>
          </a:p>
        </p:txBody>
      </p:sp>
      <p:sp>
        <p:nvSpPr>
          <p:cNvPr id="104860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/>
      </p:grpSpPr>
      <p:sp>
        <p:nvSpPr>
          <p:cNvPr id="104862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62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Say the limitations yourself before anyone asks. It makes Q&amp;A far easier.</a:t>
            </a:r>
          </a:p>
        </p:txBody>
      </p:sp>
      <p:sp>
        <p:nvSpPr>
          <p:cNvPr id="104862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/>
      </p:grpSpPr>
      <p:sp>
        <p:nvSpPr>
          <p:cNvPr id="1048640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64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/>
        </p:txBody>
      </p:sp>
      <p:sp>
        <p:nvSpPr>
          <p:cNvPr id="1048642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/>
      </p:grpSpPr>
      <p:sp>
        <p:nvSpPr>
          <p:cNvPr id="1048811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81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/>
        </p:txBody>
      </p:sp>
      <p:sp>
        <p:nvSpPr>
          <p:cNvPr id="1048813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/>
      </p:grpSpPr>
      <p:sp>
        <p:nvSpPr>
          <p:cNvPr id="1048816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104881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t>Only the Adam stage responds to early stopping; attacks ~14 s and detection ~10 s are constant, which is why the saving is bounded at 11%.</a:t>
            </a:r>
          </a:p>
        </p:txBody>
      </p:sp>
      <p:sp>
        <p:nvSpPr>
          <p:cNvPr id="1048818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p/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75" name=""/>
        <p:cNvGrpSpPr/>
        <p:nvPr/>
      </p:nvGrpSpPr>
      <p:grpSpPr>
        <a:xfrm/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FFFFF"/>
        </a:solidFill>
      </p:bgPr>
    </p:bg>
    <p:spTree>
      <p:nvGrpSpPr>
        <p:cNvPr id="47" name=""/>
        <p:cNvGrpSpPr/>
        <p:nvPr/>
      </p:nvGrpSpPr>
      <p:grpSpPr>
        <a:xfrm/>
      </p:grpSpPr>
      <p:sp>
        <p:nvSpPr>
          <p:cNvPr id="104868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10908792" cy="1737360"/>
          </a:xfrm>
          <a:prstGeom prst="rect"/>
          <a:noFill/>
        </p:spPr>
        <p:txBody>
          <a:bodyPr wrap="square"/>
          <a:lstStyle>
            <a:lvl1pPr algn="ctr" indent="0" marL="0">
              <a:buNone/>
              <a:defRPr b="1" sz="4000">
                <a:solidFill>
                  <a:schemeClr val="accent1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ctr" indent="0" marL="0">
              <a:buNone/>
            </a:pPr>
            <a:endParaRPr sz="4000"/>
          </a:p>
        </p:txBody>
      </p:sp>
      <p:sp>
        <p:nvSpPr>
          <p:cNvPr id="1048685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794760"/>
            <a:ext cx="10908792" cy="1737360"/>
          </a:xfrm>
          <a:prstGeom prst="rect"/>
          <a:noFill/>
        </p:spPr>
        <p:txBody>
          <a:bodyPr wrap="square"/>
          <a:lstStyle>
            <a:lvl1pPr algn="ctr" indent="0" marL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algn="ctr" indent="0" marL="0">
              <a:buNone/>
            </a:pPr>
            <a:endParaRPr sz="18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28" name=""/>
        <p:cNvGrpSpPr/>
        <p:nvPr/>
      </p:nvGrpSpPr>
      <p:grpSpPr>
        <a:xfrm/>
      </p:grpSpPr>
      <p:sp>
        <p:nvSpPr>
          <p:cNvPr id="104858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/>
          <a:noFill/>
        </p:spPr>
        <p:txBody>
          <a:bodyPr wrap="square"/>
          <a:lstStyle>
            <a:lvl1pPr algn="l" indent="0" marL="0">
              <a:buNone/>
              <a:defRPr b="1" sz="3200">
                <a:solidFill>
                  <a:schemeClr val="accent1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l" indent="0" marL="0">
              <a:buNone/>
            </a:pPr>
            <a:endParaRPr sz="3200"/>
          </a:p>
        </p:txBody>
      </p:sp>
      <p:sp>
        <p:nvSpPr>
          <p:cNvPr id="1048585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417320"/>
            <a:ext cx="10908792" cy="4480560"/>
          </a:xfrm>
          <a:prstGeom prst="rect"/>
          <a:noFill/>
        </p:spPr>
        <p:txBody>
          <a:bodyPr wrap="square"/>
          <a:lstStyle>
            <a:lvl1pPr algn="l" indent="0" marL="0">
              <a:buNone/>
              <a:defRPr sz="190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sz="1900"/>
          </a:p>
        </p:txBody>
      </p:sp>
      <p:sp>
        <p:nvSpPr>
          <p:cNvPr id="1048586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ONLY">
    <p:bg>
      <p:bgPr>
        <a:solidFill>
          <a:srgbClr val="FFFFFF"/>
        </a:solidFill>
      </p:bgPr>
    </p:bg>
    <p:spTree>
      <p:nvGrpSpPr>
        <p:cNvPr id="24" name=""/>
        <p:cNvGrpSpPr/>
        <p:nvPr/>
      </p:nvGrpSpPr>
      <p:grpSpPr>
        <a:xfrm/>
      </p:grpSpPr>
      <p:sp>
        <p:nvSpPr>
          <p:cNvPr id="1048577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/>
          <a:noFill/>
        </p:spPr>
        <p:txBody>
          <a:bodyPr wrap="square"/>
          <a:lstStyle>
            <a:lvl1pPr algn="l" indent="0" marL="0">
              <a:buNone/>
              <a:defRPr b="1" sz="3200">
                <a:solidFill>
                  <a:schemeClr val="accent1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l" indent="0" marL="0">
              <a:buNone/>
            </a:pPr>
            <a:endParaRPr sz="3200"/>
          </a:p>
        </p:txBody>
      </p:sp>
      <p:sp>
        <p:nvSpPr>
          <p:cNvPr id="1048578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0B6E6E"/>
        </a:solidFill>
      </p:bgPr>
    </p:bg>
    <p:spTree>
      <p:nvGrpSpPr>
        <p:cNvPr id="76" name=""/>
        <p:cNvGrpSpPr/>
        <p:nvPr/>
      </p:nvGrpSpPr>
      <p:grpSpPr>
        <a:xfrm/>
      </p:grpSpPr>
      <p:sp>
        <p:nvSpPr>
          <p:cNvPr id="1048819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005840"/>
            <a:ext cx="10908792" cy="1097280"/>
          </a:xfrm>
          <a:prstGeom prst="rect"/>
          <a:noFill/>
        </p:spPr>
        <p:txBody>
          <a:bodyPr wrap="square"/>
          <a:lstStyle>
            <a:lvl1pPr algn="l" indent="0" marL="0">
              <a:buNone/>
              <a:defRPr b="1" sz="3600">
                <a:solidFill>
                  <a:srgbClr val="FFFFFF"/>
                </a:solidFill>
                <a:latin typeface="Cambria"/>
                <a:ea typeface="Cambria"/>
                <a:cs typeface="Cambria"/>
              </a:defRPr>
            </a:lvl1pPr>
          </a:lstStyle>
          <a:p>
            <a:pPr algn="l" indent="0" marL="0">
              <a:buNone/>
            </a:pPr>
            <a:endParaRPr sz="3600"/>
          </a:p>
        </p:txBody>
      </p:sp>
      <p:sp>
        <p:nvSpPr>
          <p:cNvPr id="1048820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2286000"/>
            <a:ext cx="10908792" cy="2377440"/>
          </a:xfrm>
          <a:prstGeom prst="rect"/>
          <a:noFill/>
        </p:spPr>
        <p:txBody>
          <a:bodyPr wrap="square"/>
          <a:lstStyle>
            <a:lvl1pPr algn="l" indent="0" marL="0">
              <a:buNone/>
              <a:defRPr sz="2000">
                <a:solidFill>
                  <a:srgbClr val="D8E3E3"/>
                </a:solidFill>
              </a:defRPr>
            </a:lvl1pPr>
          </a:lstStyle>
          <a:p>
            <a:pPr algn="l" indent="0" marL="0">
              <a:buNone/>
            </a:pPr>
            <a:endParaRPr sz="2000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8" name=""/>
        <p:cNvGrpSpPr/>
        <p:nvPr/>
      </p:nvGrpSpPr>
      <p:grpSpPr>
        <a:xfrm/>
      </p:grpSpPr>
      <p:sp>
        <p:nvSpPr>
          <p:cNvPr id="1048576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‹#›</a:t>
            </a:fld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hf dt="0" ftr="0" hdr="0" sldNum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algn="l" defTabSz="914400" indent="-342900" marL="3429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algn="l" defTabSz="914400" indent="-285750" marL="74295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algn="l" defTabSz="914400" indent="-228600" marL="11430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algn="l" defTabSz="914400" indent="-228600" marL="1600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algn="l" defTabSz="914400" indent="-228600" marL="2057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algn="l" defTabSz="914400" indent="-228600" marL="25146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algn="l" defTabSz="914400" indent="-228600" marL="29718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algn="l" defTabSz="914400" indent="-228600" marL="34290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algn="l" defTabSz="914400" indent="-228600" marL="3886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algn="l" defTabSz="914400" marL="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algn="l" defTabSz="914400" marL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algn="l" defTabSz="914400" marL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algn="l" defTabSz="914400" marL="13716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algn="l" defTabSz="914400" marL="18288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algn="l" defTabSz="914400" marL="22860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algn="l" defTabSz="914400" marL="2743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algn="l" defTabSz="914400" marL="3200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algn="l" defTabSz="914400" marL="36576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/>
      </p:grpSpPr>
      <p:sp>
        <p:nvSpPr>
          <p:cNvPr id="104868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920240"/>
            <a:ext cx="10908792" cy="1737360"/>
          </a:xfrm>
          <a:prstGeom prst="rect"/>
          <a:noFill/>
        </p:spPr>
        <p:txBody>
          <a:bodyPr anchor="b" wrap="square"/>
          <a:p>
            <a:pPr algn="ctr" indent="0" marL="0">
              <a:buNone/>
            </a:pPr>
            <a:r>
              <a:rPr b="1" sz="4000">
                <a:solidFill>
                  <a:schemeClr val="accent1"/>
                </a:solidFill>
              </a:rPr>
              <a:t>Coefficient-Aware Global Assignment for</a:t>
            </a:r>
          </a:p>
          <a:p>
            <a:pPr algn="ctr" indent="0" marL="0">
              <a:buNone/>
            </a:pPr>
            <a:r>
              <a:rPr b="1" sz="4000">
                <a:solidFill>
                  <a:schemeClr val="accent1"/>
                </a:solidFill>
              </a:rPr>
              <a:t>Robust Latent-DCT Watermarking in Stable Diffusion</a:t>
            </a:r>
            <a:endParaRPr sz="4000"/>
          </a:p>
        </p:txBody>
      </p:sp>
      <p:sp>
        <p:nvSpPr>
          <p:cNvPr id="1048687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794760"/>
            <a:ext cx="10908792" cy="1737360"/>
          </a:xfrm>
          <a:prstGeom prst="rect"/>
          <a:noFill/>
        </p:spPr>
        <p:txBody>
          <a:bodyPr anchor="t" wrap="square"/>
          <a:p>
            <a:pPr algn="ctr" indent="0" marL="0">
              <a:buNone/>
            </a:pPr>
            <a:r>
              <a:rPr sz="2800">
                <a:solidFill>
                  <a:schemeClr val="tx2"/>
                </a:solidFill>
              </a:rPr>
              <a:t>Chakkratorn </a:t>
            </a:r>
            <a:r>
              <a:rPr sz="2800">
                <a:solidFill>
                  <a:schemeClr val="tx2"/>
                </a:solidFill>
              </a:rPr>
              <a:t>Kwakhong</a:t>
            </a:r>
            <a:r>
              <a:rPr sz="2800">
                <a:solidFill>
                  <a:schemeClr val="tx2"/>
                </a:solidFill>
              </a:rPr>
              <a:t> · Chien-Chang Chen · Cheng-Hsiu Li</a:t>
            </a:r>
            <a:endParaRPr sz="2800"/>
          </a:p>
          <a:p>
            <a:pPr algn="ctr" indent="0" marL="0">
              <a:buNone/>
            </a:pPr>
            <a:r>
              <a:rPr sz="2800">
                <a:solidFill>
                  <a:schemeClr val="tx2"/>
                </a:solidFill>
              </a:rPr>
              <a:t>Somchoke</a:t>
            </a:r>
            <a:r>
              <a:rPr sz="2800">
                <a:solidFill>
                  <a:schemeClr val="tx2"/>
                </a:solidFill>
              </a:rPr>
              <a:t> Ruengittinun · Worasait Suwannik</a:t>
            </a:r>
            <a:endParaRPr sz="2800"/>
          </a:p>
          <a:p>
            <a:pPr algn="ctr" indent="0" marL="0">
              <a:buNone/>
            </a:pPr>
            <a:r>
              <a:rPr sz="1100">
                <a:solidFill>
                  <a:schemeClr val="tx2"/>
                </a:solidFill>
              </a:rPr>
              <a:t> </a:t>
            </a:r>
            <a:endParaRPr sz="2400"/>
          </a:p>
          <a:p>
            <a:pPr algn="ctr" indent="0" marL="0">
              <a:buNone/>
            </a:pPr>
            <a:r>
              <a:rPr sz="2000" i="1">
                <a:solidFill>
                  <a:srgbClr val="5A6672"/>
                </a:solidFill>
              </a:rPr>
              <a:t>Kasetsart University, Thailand   ·   Tamkang University, Taiwan</a:t>
            </a:r>
            <a:endParaRPr sz="2800"/>
          </a:p>
        </p:txBody>
      </p:sp>
      <p:sp>
        <p:nvSpPr>
          <p:cNvPr id="1048688" name="title-mark"/>
          <p:cNvSpPr>
            <a:spLocks noGrp="1"/>
          </p:cNvSpPr>
          <p:nvPr/>
        </p:nvSpPr>
        <p:spPr>
          <a:xfrm>
            <a:off x="5394960" y="1417320"/>
            <a:ext cx="1371600" cy="50292"/>
          </a:xfrm>
          <a:prstGeom prst="rect"/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  <p:txBody>
          <a:bodyPr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/>
      </p:grpSpPr>
      <p:sp>
        <p:nvSpPr>
          <p:cNvPr id="104869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sz="3600">
                <a:latin typeface="Arial"/>
                <a:ea typeface="Arial"/>
                <a:cs typeface="Arial"/>
              </a:rPr>
              <a:t>Problem and Research Goal</a:t>
            </a:r>
          </a:p>
        </p:txBody>
      </p:sp>
      <p:sp>
        <p:nvSpPr>
          <p:cNvPr id="104869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0" y="1497671"/>
            <a:ext cx="7004304" cy="4480560"/>
          </a:xfrm>
          <a:prstGeom prst="rect"/>
          <a:noFill/>
        </p:spPr>
        <p:txBody>
          <a:bodyPr anchor="t" wrap="square"/>
          <a:p>
            <a:pPr algn="l" indent="-342900" marL="342900">
              <a:spcAft>
                <a:spcPts val="1400"/>
              </a:spcAft>
              <a:buSzPct val="100000"/>
              <a:buChar char="•"/>
            </a:pPr>
            <a:r>
              <a:rPr sz="2400">
                <a:solidFill>
                  <a:schemeClr val="tx1"/>
                </a:solidFill>
              </a:rPr>
              <a:t>Metadata is stripped on re-encoding</a:t>
            </a:r>
            <a:endParaRPr sz="2400"/>
          </a:p>
          <a:p>
            <a:pPr algn="l" indent="-342900" marL="342900">
              <a:spcAft>
                <a:spcPts val="1400"/>
              </a:spcAft>
              <a:buSzPct val="100000"/>
              <a:buChar char="•"/>
            </a:pPr>
            <a:r>
              <a:rPr sz="2400"/>
              <a:t>Training-based watermarking is costly</a:t>
            </a:r>
          </a:p>
          <a:p>
            <a:pPr algn="l" indent="-342900" marL="342900">
              <a:buSzPct val="100000"/>
              <a:buChar char="•"/>
            </a:pPr>
            <a:r>
              <a:rPr sz="2400"/>
              <a:t>Frozen-model latent methods ignore image content</a:t>
            </a:r>
          </a:p>
        </p:txBody>
      </p:sp>
      <p:sp>
        <p:nvSpPr>
          <p:cNvPr id="1048694" name="goal-card"/>
          <p:cNvSpPr>
            <a:spLocks noGrp="1"/>
          </p:cNvSpPr>
          <p:nvPr/>
        </p:nvSpPr>
        <p:spPr>
          <a:xfrm rot="0" flipH="0" flipV="0">
            <a:off x="5032250" y="4383576"/>
            <a:ext cx="6035040" cy="2062943"/>
          </a:xfrm>
          <a:prstGeom prst="roundRect">
            <a:avLst>
              <a:gd name="adj" fmla="val 4103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p/>
        </p:txBody>
      </p:sp>
      <p:sp>
        <p:nvSpPr>
          <p:cNvPr id="1048695" name="Text 3"/>
          <p:cNvSpPr>
            <a:spLocks noGrp="1"/>
          </p:cNvSpPr>
          <p:nvPr/>
        </p:nvSpPr>
        <p:spPr>
          <a:xfrm rot="0" flipH="0" flipV="0">
            <a:off x="5162806" y="4462191"/>
            <a:ext cx="1828800" cy="370272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000" spc="200">
                <a:solidFill>
                  <a:srgbClr val="C2410C"/>
                </a:solidFill>
              </a:rPr>
              <a:t>GOAL</a:t>
            </a:r>
            <a:endParaRPr sz="2000"/>
          </a:p>
        </p:txBody>
      </p:sp>
      <p:sp>
        <p:nvSpPr>
          <p:cNvPr id="1048696" name="Text 4"/>
          <p:cNvSpPr>
            <a:spLocks noGrp="1"/>
          </p:cNvSpPr>
          <p:nvPr/>
        </p:nvSpPr>
        <p:spPr>
          <a:xfrm rot="0" flipH="0" flipV="0">
            <a:off x="5672330" y="4897151"/>
            <a:ext cx="5394960" cy="1269504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sz="2400"/>
              <a:t>Enable reliable and computationally practical watermarking of existing diffusion-generated images without retraining the model</a:t>
            </a:r>
          </a:p>
        </p:txBody>
      </p:sp>
      <p:sp>
        <p:nvSpPr>
          <p:cNvPr id="1048697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2</a:t>
            </a:fld>
          </a:p>
        </p:txBody>
      </p:sp>
      <p:sp>
        <p:nvSpPr>
          <p:cNvPr id="1048698" name="Text 9"/>
          <p:cNvSpPr>
            <a:spLocks noGrp="1"/>
          </p:cNvSpPr>
          <p:nvPr/>
        </p:nvSpPr>
        <p:spPr>
          <a:xfrm rot="0" flipH="0" flipV="0">
            <a:off x="640080" y="3067899"/>
            <a:ext cx="3502152" cy="274320"/>
          </a:xfrm>
          <a:prstGeom prst="rect"/>
          <a:noFill/>
        </p:spPr>
        <p:txBody>
          <a:bodyPr anchor="ctr" bIns="0" lIns="0" rIns="0" tIns="0" wrap="square"/>
          <a:p>
            <a:pPr algn="ctr" indent="0" marL="0">
              <a:buNone/>
            </a:pPr>
            <a:r>
              <a:rPr sz="1800">
                <a:solidFill>
                  <a:srgbClr val="9AA7B1"/>
                </a:solidFill>
              </a:rPr>
              <a:t>↓</a:t>
            </a:r>
            <a:endParaRPr sz="1800"/>
          </a:p>
        </p:txBody>
      </p:sp>
      <p:sp>
        <p:nvSpPr>
          <p:cNvPr id="1048699" name="Text 7"/>
          <p:cNvSpPr>
            <a:spLocks noGrp="1"/>
          </p:cNvSpPr>
          <p:nvPr/>
        </p:nvSpPr>
        <p:spPr>
          <a:xfrm rot="0" flipH="0" flipV="0">
            <a:off x="1459993" y="1491662"/>
            <a:ext cx="3108960" cy="329184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000">
                <a:solidFill>
                  <a:srgbClr val="17202A"/>
                </a:solidFill>
              </a:rPr>
              <a:t>Generated Image</a:t>
            </a:r>
            <a:endParaRPr sz="2000"/>
          </a:p>
        </p:txBody>
      </p:sp>
      <p:sp>
        <p:nvSpPr>
          <p:cNvPr id="1048700" name="Text 9"/>
          <p:cNvSpPr>
            <a:spLocks noGrp="1"/>
          </p:cNvSpPr>
          <p:nvPr/>
        </p:nvSpPr>
        <p:spPr>
          <a:xfrm rot="0" flipH="0" flipV="0">
            <a:off x="640080" y="3993983"/>
            <a:ext cx="3502152" cy="274320"/>
          </a:xfrm>
          <a:prstGeom prst="rect"/>
          <a:noFill/>
        </p:spPr>
        <p:txBody>
          <a:bodyPr anchor="ctr" bIns="0" lIns="0" rIns="0" tIns="0" wrap="square"/>
          <a:p>
            <a:pPr algn="ctr" indent="0" marL="0">
              <a:buNone/>
            </a:pPr>
            <a:r>
              <a:rPr sz="1800">
                <a:solidFill>
                  <a:srgbClr val="9AA7B1"/>
                </a:solidFill>
              </a:rPr>
              <a:t>↓</a:t>
            </a:r>
            <a:endParaRPr sz="1800"/>
          </a:p>
        </p:txBody>
      </p:sp>
      <p:pic>
        <p:nvPicPr>
          <p:cNvPr id="2097154" name="Picture 2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 l="0" t="0" r="0" b="0"/>
          </a:stretch>
        </p:blipFill>
        <p:spPr>
          <a:xfrm rot="0" flipH="0" flipV="0">
            <a:off x="1753648" y="1790279"/>
            <a:ext cx="1275017" cy="1275017"/>
          </a:xfrm>
          <a:prstGeom prst="rect"/>
        </p:spPr>
      </p:pic>
      <p:sp>
        <p:nvSpPr>
          <p:cNvPr id="1048701" name="step-4.35"/>
          <p:cNvSpPr>
            <a:spLocks noGrp="1"/>
          </p:cNvSpPr>
          <p:nvPr/>
        </p:nvSpPr>
        <p:spPr>
          <a:xfrm rot="0" flipH="0" flipV="0">
            <a:off x="715804" y="3394480"/>
            <a:ext cx="3426428" cy="540067"/>
          </a:xfrm>
          <a:prstGeom prst="roundRect">
            <a:avLst>
              <a:gd name="adj" fmla="val 7692"/>
            </a:avLst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>
            <a:pPr algn="ctr">
              <a:buNone/>
            </a:pPr>
            <a:r>
              <a:rPr b="1" sz="2000">
                <a:solidFill>
                  <a:schemeClr val="bg1"/>
                </a:solidFill>
              </a:rPr>
              <a:t>Redistributed/Edited </a:t>
            </a:r>
            <a:endParaRPr sz="2000">
              <a:solidFill>
                <a:schemeClr val="bg1"/>
              </a:solidFill>
            </a:endParaRPr>
          </a:p>
          <a:p>
            <a:endParaRPr sz="2000"/>
          </a:p>
        </p:txBody>
      </p:sp>
      <p:sp>
        <p:nvSpPr>
          <p:cNvPr id="1048702" name="step-4.35"/>
          <p:cNvSpPr>
            <a:spLocks noGrp="1"/>
          </p:cNvSpPr>
          <p:nvPr/>
        </p:nvSpPr>
        <p:spPr>
          <a:xfrm rot="0" flipH="0" flipV="0">
            <a:off x="715804" y="4322596"/>
            <a:ext cx="3426428" cy="540067"/>
          </a:xfrm>
          <a:prstGeom prst="roundRect">
            <a:avLst>
              <a:gd name="adj" fmla="val 7692"/>
            </a:avLst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>
            <a:pPr algn="ctr">
              <a:buNone/>
            </a:pPr>
            <a:r>
              <a:rPr b="1" sz="2000">
                <a:solidFill>
                  <a:schemeClr val="bg1"/>
                </a:solidFill>
              </a:rPr>
              <a:t>Metadata removed </a:t>
            </a:r>
          </a:p>
        </p:txBody>
      </p:sp>
      <p:sp>
        <p:nvSpPr>
          <p:cNvPr id="1048703" name="Text 9"/>
          <p:cNvSpPr>
            <a:spLocks noGrp="1"/>
          </p:cNvSpPr>
          <p:nvPr/>
        </p:nvSpPr>
        <p:spPr>
          <a:xfrm rot="0" flipH="0" flipV="0">
            <a:off x="640080" y="4953532"/>
            <a:ext cx="3502152" cy="274320"/>
          </a:xfrm>
          <a:prstGeom prst="rect"/>
          <a:noFill/>
        </p:spPr>
        <p:txBody>
          <a:bodyPr anchor="ctr" bIns="0" lIns="0" rIns="0" tIns="0" wrap="square"/>
          <a:p>
            <a:pPr algn="ctr" indent="0" marL="0">
              <a:buNone/>
            </a:pPr>
            <a:r>
              <a:rPr sz="1800">
                <a:solidFill>
                  <a:srgbClr val="9AA7B1"/>
                </a:solidFill>
              </a:rPr>
              <a:t>↓</a:t>
            </a:r>
            <a:endParaRPr sz="1800"/>
          </a:p>
        </p:txBody>
      </p:sp>
      <p:sp>
        <p:nvSpPr>
          <p:cNvPr id="1048704" name="step-4.35"/>
          <p:cNvSpPr>
            <a:spLocks noGrp="1"/>
          </p:cNvSpPr>
          <p:nvPr/>
        </p:nvSpPr>
        <p:spPr>
          <a:xfrm rot="0" flipH="0" flipV="0">
            <a:off x="715804" y="5282145"/>
            <a:ext cx="3426428" cy="540067"/>
          </a:xfrm>
          <a:prstGeom prst="roundRect">
            <a:avLst>
              <a:gd name="adj" fmla="val 7692"/>
            </a:avLst>
          </a:prstGeom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>
            <a:pPr algn="ctr">
              <a:buNone/>
            </a:pPr>
            <a:r>
              <a:rPr b="1" sz="2000">
                <a:solidFill>
                  <a:schemeClr val="bg1"/>
                </a:solidFill>
              </a:rPr>
              <a:t>Difficult to verify ownership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/>
      </p:grpSpPr>
      <p:sp>
        <p:nvSpPr>
          <p:cNvPr id="1048708" name="Text 0"/>
          <p:cNvSpPr>
            <a:spLocks noGrp="1"/>
          </p:cNvSpPr>
          <p:nvPr>
            <p:ph type="title" idx="100" hasCustomPrompt="1"/>
          </p:nvPr>
        </p:nvSpPr>
        <p:spPr>
          <a:xfrm>
            <a:off x="612649" y="249174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b="1" sz="36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Literature Review </a:t>
            </a:r>
            <a:endParaRPr sz="3600">
              <a:latin typeface="Arial"/>
              <a:ea typeface="Arial"/>
              <a:cs typeface="Arial"/>
            </a:endParaRPr>
          </a:p>
        </p:txBody>
      </p:sp>
      <p:sp>
        <p:nvSpPr>
          <p:cNvPr id="1048709" name="Text 5"/>
          <p:cNvSpPr>
            <a:spLocks noGrp="1"/>
          </p:cNvSpPr>
          <p:nvPr/>
        </p:nvSpPr>
        <p:spPr>
          <a:xfrm>
            <a:off x="9966960" y="1865376"/>
            <a:ext cx="1463040" cy="640080"/>
          </a:xfrm>
          <a:prstGeom prst="rect"/>
          <a:noFill/>
        </p:spPr>
        <p:txBody>
          <a:bodyPr anchor="ctr" bIns="0" lIns="0" rIns="0" tIns="0" wrap="square"/>
          <a:p>
            <a:pPr algn="r" indent="0" marL="0">
              <a:buNone/>
            </a:pPr>
            <a:endParaRPr sz="1400"/>
          </a:p>
        </p:txBody>
      </p:sp>
      <p:sp>
        <p:nvSpPr>
          <p:cNvPr id="1048710" name="Text 9"/>
          <p:cNvSpPr>
            <a:spLocks noGrp="1"/>
          </p:cNvSpPr>
          <p:nvPr/>
        </p:nvSpPr>
        <p:spPr>
          <a:xfrm>
            <a:off x="9761220" y="2834640"/>
            <a:ext cx="1463040" cy="640080"/>
          </a:xfrm>
          <a:prstGeom prst="rect"/>
          <a:noFill/>
        </p:spPr>
        <p:txBody>
          <a:bodyPr anchor="ctr" bIns="0" lIns="0" rIns="0" tIns="0" wrap="square"/>
          <a:p>
            <a:pPr algn="r" indent="0" marL="0">
              <a:buNone/>
            </a:pPr>
            <a:endParaRPr sz="1400"/>
          </a:p>
        </p:txBody>
      </p:sp>
      <p:sp>
        <p:nvSpPr>
          <p:cNvPr id="1048711" name="Text 14"/>
          <p:cNvSpPr>
            <a:spLocks noGrp="1"/>
          </p:cNvSpPr>
          <p:nvPr/>
        </p:nvSpPr>
        <p:spPr>
          <a:xfrm>
            <a:off x="582168" y="5450846"/>
            <a:ext cx="10908792" cy="1010922"/>
          </a:xfrm>
          <a:prstGeom prst="rect"/>
          <a:noFill/>
        </p:spPr>
        <p:txBody>
          <a:bodyPr anchor="ctr" bIns="0" lIns="0" rIns="0" tIns="0" wrap="square"/>
          <a:p>
            <a:pPr algn="l" defTabSz="914400" indent="0" lvl="0" marL="0" marR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b="1" sz="2400" spc="200">
                <a:solidFill>
                  <a:srgbClr val="C2410C"/>
                </a:solidFill>
                <a:latin typeface="Arial"/>
                <a:ea typeface="Arial"/>
                <a:cs typeface="Arial"/>
              </a:rPr>
              <a:t>This research addresses two limitations of [8] and [9]</a:t>
            </a:r>
            <a:endParaRPr baseline="0" b="0" cap="none" sz="2400" i="0" strike="noStrike" u="none">
              <a:ln>
                <a:noFill/>
              </a:ln>
              <a:latin typeface="Arial"/>
              <a:ea typeface="Arial"/>
              <a:cs typeface="Arial"/>
            </a:endParaRPr>
          </a:p>
        </p:txBody>
      </p:sp>
      <p:sp>
        <p:nvSpPr>
          <p:cNvPr id="1048712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3</a:t>
            </a:fld>
          </a:p>
        </p:txBody>
      </p:sp>
      <p:graphicFrame>
        <p:nvGraphicFramePr>
          <p:cNvPr id="4194306" name="table-results"/>
          <p:cNvGraphicFramePr>
            <a:graphicFrameLocks/>
          </p:cNvGraphicFramePr>
          <p:nvPr/>
        </p:nvGraphicFramePr>
        <p:xfrm>
          <a:off x="626365" y="1192533"/>
          <a:ext cx="10895076" cy="3630172"/>
        </p:xfrm>
        <a:graphic>
          <a:graphicData uri="http://schemas.openxmlformats.org/drawingml/2006/table">
            <a:tbl>
              <a:tblPr/>
              <a:tblGrid>
                <a:gridCol w="3578381"/>
                <a:gridCol w="3502626"/>
                <a:gridCol w="3814069"/>
              </a:tblGrid>
              <a:tr h="561362"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Related Work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Strength</a:t>
                      </a:r>
                      <a:endParaRPr sz="24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Limitation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</a:tr>
              <a:tr h="986039">
                <a:tc>
                  <a:txBody>
                    <a:bodyPr/>
                    <a:p>
                      <a:r>
                        <a:rPr b="1" sz="2400"/>
                        <a:t>Conventional DCT-domain [2]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r>
                        <a:rPr sz="2400"/>
                        <a:t>Works on existing images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400"/>
                        <a:t>Pixel level only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</a:tr>
              <a:tr h="894051">
                <a:tc>
                  <a:txBody>
                    <a:bodyPr/>
                    <a:p>
                      <a:r>
                        <a:rPr b="1" sz="2400"/>
                        <a:t>Tree-Rings [3], Gaussian Shading [4]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400"/>
                        <a:t>Training-free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r>
                        <a:rPr sz="2400"/>
                        <a:t>Needs generator access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6986">
                <a:tc>
                  <a:txBody>
                    <a:bodyPr/>
                    <a:p>
                      <a:r>
                        <a:rPr b="1" sz="2400"/>
                        <a:t>Frozen-model latent </a:t>
                      </a:r>
                      <a:endParaRPr b="1" sz="2400"/>
                    </a:p>
                    <a:p>
                      <a:r>
                        <a:rPr b="1" sz="2400"/>
                        <a:t>Watermarking </a:t>
                      </a:r>
                      <a:r>
                        <a:rPr b="1" sz="2400"/>
                        <a:t>[8], [9]</a:t>
                      </a:r>
                      <a:endParaRPr b="1" sz="2400" i="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r>
                        <a:rPr sz="2400"/>
                        <a:t>Post-generation watermarking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2400"/>
                        <a:t>Uses image-independent mapping and a fixed refinement iterations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/>
      </p:grpSpPr>
      <p:sp>
        <p:nvSpPr>
          <p:cNvPr id="104871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43280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sz="3600">
                <a:latin typeface="Arial"/>
                <a:ea typeface="Arial"/>
                <a:cs typeface="Arial"/>
              </a:rPr>
              <a:t>Architecture</a:t>
            </a:r>
          </a:p>
        </p:txBody>
      </p:sp>
      <p:pic>
        <p:nvPicPr>
          <p:cNvPr id="2097155" name="fig-architecture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 l="0" t="0" r="0" b="0"/>
          </a:stretch>
        </p:blipFill>
        <p:spPr>
          <a:xfrm>
            <a:off x="463487" y="993589"/>
            <a:ext cx="11072464" cy="5621131"/>
          </a:xfrm>
          <a:prstGeom prst="rect"/>
        </p:spPr>
      </p:pic>
      <p:sp>
        <p:nvSpPr>
          <p:cNvPr id="1048717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/>
      </p:grpSpPr>
      <p:sp>
        <p:nvSpPr>
          <p:cNvPr id="1048721" name="Text 0"/>
          <p:cNvSpPr>
            <a:spLocks noGrp="1"/>
          </p:cNvSpPr>
          <p:nvPr>
            <p:ph type="title" idx="100" hasCustomPrompt="1"/>
          </p:nvPr>
        </p:nvSpPr>
        <p:spPr>
          <a:xfrm>
            <a:off x="521208" y="195730"/>
            <a:ext cx="10908792" cy="868680"/>
          </a:xfrm>
          <a:prstGeom prst="rect"/>
          <a:noFill/>
        </p:spPr>
        <p:txBody>
          <a:bodyPr anchor="ctr" wrap="square"/>
          <a:p>
            <a:pPr algn="l" defTabSz="914400" indent="0" lvl="0" marL="0" marR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600">
                <a:latin typeface="Arial"/>
                <a:ea typeface="Arial"/>
                <a:cs typeface="Arial"/>
              </a:rPr>
              <a:t>Research questions and proposed solution</a:t>
            </a:r>
            <a:endParaRPr baseline="0" b="0" cap="none" sz="3600" i="0" strike="noStrike" u="none">
              <a:ln>
                <a:noFill/>
              </a:ln>
              <a:latin typeface="Arial"/>
              <a:ea typeface="Arial"/>
              <a:cs typeface="Arial"/>
            </a:endParaRPr>
          </a:p>
        </p:txBody>
      </p:sp>
      <p:sp>
        <p:nvSpPr>
          <p:cNvPr id="1048722" name="Text 2"/>
          <p:cNvSpPr>
            <a:spLocks noGrp="1"/>
          </p:cNvSpPr>
          <p:nvPr/>
        </p:nvSpPr>
        <p:spPr>
          <a:xfrm rot="0" flipH="0" flipV="0">
            <a:off x="1090023" y="1104525"/>
            <a:ext cx="914400" cy="45720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600">
                <a:solidFill>
                  <a:srgbClr val="C2410C"/>
                </a:solidFill>
                <a:latin typeface="Cambria"/>
                <a:ea typeface="Cambria"/>
                <a:cs typeface="Cambria"/>
              </a:rPr>
              <a:t>Q1</a:t>
            </a:r>
            <a:endParaRPr sz="2600"/>
          </a:p>
        </p:txBody>
      </p:sp>
      <p:sp>
        <p:nvSpPr>
          <p:cNvPr id="1048723" name="Text 3"/>
          <p:cNvSpPr>
            <a:spLocks noGrp="1"/>
          </p:cNvSpPr>
          <p:nvPr/>
        </p:nvSpPr>
        <p:spPr>
          <a:xfrm rot="0" flipH="0" flipV="0">
            <a:off x="1090023" y="1727517"/>
            <a:ext cx="4754880" cy="1005840"/>
          </a:xfrm>
          <a:prstGeom prst="rect"/>
          <a:noFill/>
        </p:spPr>
        <p:txBody>
          <a:bodyPr anchor="ctr" bIns="0" lIns="0" rIns="0" tIns="0" wrap="square"/>
          <a:p>
            <a:pPr algn="l" defTabSz="914400" indent="0" lvl="0" marL="0" marR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baseline="0" b="1" cap="none" sz="2400" i="0" strike="noStrike" u="none">
                <a:ln>
                  <a:noFill/>
                </a:ln>
                <a:solidFill>
                  <a:schemeClr val="tx1"/>
                </a:solidFill>
              </a:rPr>
              <a:t>Does position selection or payload matching drive robustness?</a:t>
            </a:r>
          </a:p>
        </p:txBody>
      </p:sp>
      <p:sp>
        <p:nvSpPr>
          <p:cNvPr id="1048724" name="Text 5"/>
          <p:cNvSpPr>
            <a:spLocks noGrp="1"/>
          </p:cNvSpPr>
          <p:nvPr/>
        </p:nvSpPr>
        <p:spPr>
          <a:xfrm rot="0" flipH="0" flipV="0">
            <a:off x="6347099" y="1118381"/>
            <a:ext cx="914400" cy="45720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600">
                <a:solidFill>
                  <a:srgbClr val="C2410C"/>
                </a:solidFill>
                <a:latin typeface="Cambria"/>
                <a:ea typeface="Cambria"/>
                <a:cs typeface="Cambria"/>
              </a:rPr>
              <a:t>Q2</a:t>
            </a:r>
            <a:endParaRPr sz="2600"/>
          </a:p>
        </p:txBody>
      </p:sp>
      <p:sp>
        <p:nvSpPr>
          <p:cNvPr id="1048725" name="Text 6"/>
          <p:cNvSpPr>
            <a:spLocks noGrp="1"/>
          </p:cNvSpPr>
          <p:nvPr/>
        </p:nvSpPr>
        <p:spPr>
          <a:xfrm rot="0" flipH="0" flipV="0">
            <a:off x="6499499" y="1672101"/>
            <a:ext cx="4484410" cy="100584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400">
                <a:solidFill>
                  <a:schemeClr val="tx1"/>
                </a:solidFill>
              </a:rPr>
              <a:t>Can refinement stop early without losing detection?</a:t>
            </a:r>
            <a:endParaRPr sz="2400"/>
          </a:p>
        </p:txBody>
      </p:sp>
      <p:sp>
        <p:nvSpPr>
          <p:cNvPr id="1048726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5</a:t>
            </a:fld>
          </a:p>
        </p:txBody>
      </p:sp>
      <p:graphicFrame>
        <p:nvGraphicFramePr>
          <p:cNvPr id="4194307" name="Table 120"/>
          <p:cNvGraphicFramePr>
            <a:graphicFrameLocks/>
          </p:cNvGraphicFramePr>
          <p:nvPr/>
        </p:nvGraphicFramePr>
        <p:xfrm>
          <a:off x="669282" y="3027964"/>
          <a:ext cx="10577553" cy="3420270"/>
        </p:xfrm>
        <a:graphic>
          <a:graphicData uri="http://schemas.openxmlformats.org/drawingml/2006/table">
            <a:tbl>
              <a:tblPr/>
              <a:tblGrid>
                <a:gridCol w="5328000"/>
                <a:gridCol w="5249553"/>
              </a:tblGrid>
              <a:tr h="0"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Robustness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400">
                          <a:solidFill>
                            <a:srgbClr val="FFFFFF"/>
                          </a:solidFill>
                        </a:rPr>
                        <a:t>Efficiency</a:t>
                      </a:r>
                      <a:endParaRPr sz="24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</a:tr>
              <a:tr h="970329">
                <a:tc>
                  <a:txBody>
                    <a:bodyPr/>
                    <a:p>
                      <a:r>
                        <a:rPr b="1" sz="2400"/>
                        <a:t>Baseline: fixed template, direct payload order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r>
                        <a:rPr b="1" sz="2400"/>
                        <a:t>Baseline: 60 iterations for every image</a:t>
                      </a:r>
                    </a:p>
                    <a:p>
                      <a:endParaRPr sz="24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</a:tr>
              <a:tr h="792000">
                <a:tc>
                  <a:txBody>
                    <a:bodyPr/>
                    <a:p>
                      <a:endParaRPr b="1" sz="24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2400"/>
                    </a:p>
                    <a:p>
                      <a:pPr algn="l" indent="0" marL="0">
                        <a:buNone/>
                      </a:pPr>
                      <a:r>
                        <a:rPr sz="2400">
                          <a:solidFill>
                            <a:srgbClr val="17202A"/>
                          </a:solidFill>
                        </a:rPr>
                        <a:t> </a:t>
                      </a:r>
                      <a:endParaRPr sz="24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69781">
                <a:tc>
                  <a:txBody>
                    <a:bodyPr/>
                    <a:p>
                      <a:r>
                        <a:rPr b="1" sz="2400"/>
                        <a:t>Ours: global position assignment + matching</a:t>
                      </a:r>
                      <a:endParaRPr b="1" sz="2400" i="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r>
                        <a:rPr b="1" sz="2400"/>
                        <a:t>Ours: stop when the loss converges</a:t>
                      </a:r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</a:tr>
            </a:tbl>
          </a:graphicData>
        </a:graphic>
      </p:graphicFrame>
      <p:sp>
        <p:nvSpPr>
          <p:cNvPr id="1048727" name="Text 9"/>
          <p:cNvSpPr>
            <a:spLocks noGrp="1"/>
          </p:cNvSpPr>
          <p:nvPr/>
        </p:nvSpPr>
        <p:spPr>
          <a:xfrm>
            <a:off x="817356" y="4597955"/>
            <a:ext cx="4934434" cy="630935"/>
          </a:xfrm>
          <a:prstGeom prst="rect"/>
          <a:noFill/>
        </p:spPr>
        <p:txBody>
          <a:bodyPr anchor="ctr" bIns="0" lIns="0" rIns="0" tIns="0" wrap="square"/>
          <a:p>
            <a:pPr algn="ctr" indent="0" marL="0">
              <a:buNone/>
            </a:pPr>
            <a:r>
              <a:rPr sz="1800">
                <a:solidFill>
                  <a:srgbClr val="9AA7B1"/>
                </a:solidFill>
              </a:rPr>
              <a:t>↓</a:t>
            </a:r>
            <a:endParaRPr sz="1800"/>
          </a:p>
        </p:txBody>
      </p:sp>
      <p:sp>
        <p:nvSpPr>
          <p:cNvPr id="1048728" name="Text 9"/>
          <p:cNvSpPr>
            <a:spLocks noGrp="1"/>
          </p:cNvSpPr>
          <p:nvPr/>
        </p:nvSpPr>
        <p:spPr>
          <a:xfrm>
            <a:off x="6187440" y="4570950"/>
            <a:ext cx="4934434" cy="630935"/>
          </a:xfrm>
          <a:prstGeom prst="rect"/>
          <a:noFill/>
        </p:spPr>
        <p:txBody>
          <a:bodyPr anchor="ctr" bIns="0" lIns="0" rIns="0" tIns="0" wrap="square"/>
          <a:p>
            <a:pPr algn="ctr" indent="0" marL="0">
              <a:buNone/>
            </a:pPr>
            <a:r>
              <a:rPr sz="1800">
                <a:solidFill>
                  <a:srgbClr val="9AA7B1"/>
                </a:solidFill>
              </a:rPr>
              <a:t>↓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/>
      </p:grpSpPr>
      <p:sp>
        <p:nvSpPr>
          <p:cNvPr id="104873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20446" y="186643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b="1" sz="36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Baseline pipeline</a:t>
            </a:r>
            <a:endParaRPr sz="3600">
              <a:latin typeface="Arial"/>
              <a:ea typeface="Arial"/>
              <a:cs typeface="Arial"/>
            </a:endParaRPr>
          </a:p>
        </p:txBody>
      </p:sp>
      <p:sp>
        <p:nvSpPr>
          <p:cNvPr id="1048733" name="m1"/>
          <p:cNvSpPr>
            <a:spLocks noGrp="1"/>
          </p:cNvSpPr>
          <p:nvPr/>
        </p:nvSpPr>
        <p:spPr>
          <a:xfrm>
            <a:off x="640080" y="1554480"/>
            <a:ext cx="5349240" cy="2240280"/>
          </a:xfrm>
          <a:prstGeom prst="roundRect">
            <a:avLst>
              <a:gd name="adj" fmla="val 3265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p/>
        </p:txBody>
      </p:sp>
      <p:sp>
        <p:nvSpPr>
          <p:cNvPr id="1048734" name="Text 2"/>
          <p:cNvSpPr>
            <a:spLocks noGrp="1"/>
          </p:cNvSpPr>
          <p:nvPr/>
        </p:nvSpPr>
        <p:spPr>
          <a:xfrm>
            <a:off x="960120" y="1737360"/>
            <a:ext cx="4754880" cy="41148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100">
                <a:solidFill>
                  <a:srgbClr val="0B6E6E"/>
                </a:solidFill>
              </a:rPr>
              <a:t>Global position assignment</a:t>
            </a:r>
            <a:endParaRPr sz="2100"/>
          </a:p>
        </p:txBody>
      </p:sp>
      <p:sp>
        <p:nvSpPr>
          <p:cNvPr id="1048735" name="Text 3"/>
          <p:cNvSpPr>
            <a:spLocks noGrp="1"/>
          </p:cNvSpPr>
          <p:nvPr/>
        </p:nvSpPr>
        <p:spPr>
          <a:xfrm>
            <a:off x="960120" y="2212848"/>
            <a:ext cx="4754880" cy="1371600"/>
          </a:xfrm>
          <a:prstGeom prst="rect"/>
          <a:noFill/>
        </p:spPr>
        <p:txBody>
          <a:bodyPr anchor="ctr" bIns="0" lIns="0" rIns="0" tIns="0" wrap="square"/>
          <a:p>
            <a:pPr indent="0" marL="0">
              <a:spcAft>
                <a:spcPts val="600"/>
              </a:spcAft>
              <a:buNone/>
            </a:pPr>
            <a:r>
              <a:rPr sz="1700">
                <a:solidFill>
                  <a:srgbClr val="000000"/>
                </a:solidFill>
              </a:rPr>
              <a:t>Pick 5 of 53 coordinates by solving a linear assignment problem</a:t>
            </a:r>
            <a:endParaRPr sz="1700"/>
          </a:p>
          <a:p>
            <a:pPr indent="0" marL="0">
              <a:buNone/>
            </a:pPr>
            <a:r>
              <a:rPr sz="1500">
                <a:solidFill>
                  <a:schemeClr val="tx2"/>
                </a:solidFill>
              </a:rPr>
              <a:t>Hungarian and </a:t>
            </a:r>
            <a:r>
              <a:rPr sz="1500">
                <a:solidFill>
                  <a:schemeClr val="tx2"/>
                </a:solidFill>
              </a:rPr>
              <a:t>onker</a:t>
            </a:r>
            <a:r>
              <a:rPr sz="1500">
                <a:solidFill>
                  <a:schemeClr val="tx2"/>
                </a:solidFill>
              </a:rPr>
              <a:t>–Volgenant, both exact</a:t>
            </a:r>
            <a:endParaRPr sz="1700"/>
          </a:p>
        </p:txBody>
      </p:sp>
      <p:sp>
        <p:nvSpPr>
          <p:cNvPr id="1048736" name="Text 4"/>
          <p:cNvSpPr>
            <a:spLocks noGrp="1"/>
          </p:cNvSpPr>
          <p:nvPr/>
        </p:nvSpPr>
        <p:spPr>
          <a:xfrm>
            <a:off x="960120" y="3364992"/>
            <a:ext cx="4754880" cy="32004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1500" spc="100">
                <a:solidFill>
                  <a:srgbClr val="C2410C"/>
                </a:solidFill>
              </a:rPr>
              <a:t>decides WHERE to write</a:t>
            </a:r>
            <a:endParaRPr sz="1500"/>
          </a:p>
        </p:txBody>
      </p:sp>
      <p:sp>
        <p:nvSpPr>
          <p:cNvPr id="1048737" name="Text 10"/>
          <p:cNvSpPr>
            <a:spLocks noGrp="1"/>
          </p:cNvSpPr>
          <p:nvPr/>
        </p:nvSpPr>
        <p:spPr>
          <a:xfrm>
            <a:off x="640080" y="4462272"/>
            <a:ext cx="2103120" cy="384048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sz="1500">
                <a:solidFill>
                  <a:schemeClr val="tx1"/>
                </a:solidFill>
              </a:rPr>
              <a:t>direct order</a:t>
            </a:r>
            <a:endParaRPr sz="1500"/>
          </a:p>
        </p:txBody>
      </p:sp>
      <p:sp>
        <p:nvSpPr>
          <p:cNvPr id="1048738" name="direct order-0"/>
          <p:cNvSpPr>
            <a:spLocks noGrp="1"/>
          </p:cNvSpPr>
          <p:nvPr/>
        </p:nvSpPr>
        <p:spPr>
          <a:xfrm>
            <a:off x="2834640" y="4544568"/>
            <a:ext cx="1371600" cy="219456"/>
          </a:xfrm>
          <a:prstGeom prst="rect"/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39" name="direct order-1"/>
          <p:cNvSpPr>
            <a:spLocks noGrp="1"/>
          </p:cNvSpPr>
          <p:nvPr/>
        </p:nvSpPr>
        <p:spPr>
          <a:xfrm>
            <a:off x="4334256" y="4544568"/>
            <a:ext cx="457200" cy="219456"/>
          </a:xfrm>
          <a:prstGeom prst="rect"/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40" name="direct order-2"/>
          <p:cNvSpPr>
            <a:spLocks noGrp="1"/>
          </p:cNvSpPr>
          <p:nvPr/>
        </p:nvSpPr>
        <p:spPr>
          <a:xfrm>
            <a:off x="4919472" y="4544568"/>
            <a:ext cx="1737360" cy="219456"/>
          </a:xfrm>
          <a:prstGeom prst="rect"/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41" name="direct order-3"/>
          <p:cNvSpPr>
            <a:spLocks noGrp="1"/>
          </p:cNvSpPr>
          <p:nvPr/>
        </p:nvSpPr>
        <p:spPr>
          <a:xfrm>
            <a:off x="6784848" y="4544568"/>
            <a:ext cx="320040" cy="219456"/>
          </a:xfrm>
          <a:prstGeom prst="rect"/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42" name="matched order-0"/>
          <p:cNvSpPr>
            <a:spLocks noGrp="1"/>
          </p:cNvSpPr>
          <p:nvPr/>
        </p:nvSpPr>
        <p:spPr>
          <a:xfrm>
            <a:off x="2834640" y="5038344"/>
            <a:ext cx="384048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43" name="matched order-1"/>
          <p:cNvSpPr>
            <a:spLocks noGrp="1"/>
          </p:cNvSpPr>
          <p:nvPr/>
        </p:nvSpPr>
        <p:spPr>
          <a:xfrm>
            <a:off x="3346704" y="5038344"/>
            <a:ext cx="274320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44" name="matched order-2"/>
          <p:cNvSpPr>
            <a:spLocks noGrp="1"/>
          </p:cNvSpPr>
          <p:nvPr/>
        </p:nvSpPr>
        <p:spPr>
          <a:xfrm>
            <a:off x="3749040" y="5038344"/>
            <a:ext cx="457200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45" name="matched order-3"/>
          <p:cNvSpPr>
            <a:spLocks noGrp="1"/>
          </p:cNvSpPr>
          <p:nvPr/>
        </p:nvSpPr>
        <p:spPr>
          <a:xfrm>
            <a:off x="4334256" y="5038344"/>
            <a:ext cx="237744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46" name="matched order-4"/>
          <p:cNvSpPr>
            <a:spLocks noGrp="1"/>
          </p:cNvSpPr>
          <p:nvPr/>
        </p:nvSpPr>
        <p:spPr>
          <a:xfrm>
            <a:off x="4700016" y="5038344"/>
            <a:ext cx="347472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47" name="matched order-5"/>
          <p:cNvSpPr>
            <a:spLocks noGrp="1"/>
          </p:cNvSpPr>
          <p:nvPr/>
        </p:nvSpPr>
        <p:spPr>
          <a:xfrm>
            <a:off x="5175504" y="5038344"/>
            <a:ext cx="310896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48" name="matched order-6"/>
          <p:cNvSpPr>
            <a:spLocks noGrp="1"/>
          </p:cNvSpPr>
          <p:nvPr/>
        </p:nvSpPr>
        <p:spPr>
          <a:xfrm>
            <a:off x="5614416" y="5038344"/>
            <a:ext cx="411480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49" name="Text 26"/>
          <p:cNvSpPr>
            <a:spLocks noGrp="1"/>
          </p:cNvSpPr>
          <p:nvPr/>
        </p:nvSpPr>
        <p:spPr>
          <a:xfrm>
            <a:off x="640080" y="5440680"/>
            <a:ext cx="10908792" cy="32004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sz="1400" i="1">
                <a:solidFill>
                  <a:srgbClr val="5A6672"/>
                </a:solidFill>
              </a:rPr>
              <a:t>each bar = how far one payload value sits from the coefficient already there</a:t>
            </a:r>
            <a:endParaRPr sz="1400"/>
          </a:p>
        </p:txBody>
      </p:sp>
      <p:sp>
        <p:nvSpPr>
          <p:cNvPr id="1048750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6</a:t>
            </a:fld>
          </a:p>
        </p:txBody>
      </p:sp>
      <p:pic>
        <p:nvPicPr>
          <p:cNvPr id="2097156" name="Picture 10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 l="0" t="0" r="0" b="0"/>
          </a:stretch>
        </p:blipFill>
        <p:spPr>
          <a:xfrm>
            <a:off x="470662" y="956727"/>
            <a:ext cx="7087616" cy="5456610"/>
          </a:xfrm>
          <a:prstGeom prst="rect"/>
        </p:spPr>
      </p:pic>
      <p:sp>
        <p:nvSpPr>
          <p:cNvPr id="1048751" name="TextBox 114"/>
          <p:cNvSpPr>
            <a:spLocks noGrp="1"/>
          </p:cNvSpPr>
          <p:nvPr/>
        </p:nvSpPr>
        <p:spPr>
          <a:xfrm>
            <a:off x="8030845" y="3794760"/>
            <a:ext cx="3782822" cy="2308324"/>
          </a:xfrm>
          <a:prstGeom prst="rect"/>
          <a:noFill/>
        </p:spPr>
        <p:txBody>
          <a:bodyPr wrap="square">
            <a:spAutoFit/>
          </a:bodyPr>
          <a:p>
            <a:r>
              <a:rPr b="0" sz="2400" i="0"/>
              <a:t>Payload values are written in their generated order, so a value may land far from the coefficient already there</a:t>
            </a:r>
            <a:endParaRPr sz="2400"/>
          </a:p>
        </p:txBody>
      </p:sp>
      <p:sp>
        <p:nvSpPr>
          <p:cNvPr id="1048752" name="TextBox 116"/>
          <p:cNvSpPr>
            <a:spLocks noGrp="1"/>
          </p:cNvSpPr>
          <p:nvPr/>
        </p:nvSpPr>
        <p:spPr>
          <a:xfrm>
            <a:off x="8046847" y="1612683"/>
            <a:ext cx="3933444" cy="1200329"/>
          </a:xfrm>
          <a:prstGeom prst="rect"/>
          <a:noFill/>
        </p:spPr>
        <p:txBody>
          <a:bodyPr wrap="square">
            <a:spAutoFit/>
          </a:bodyPr>
          <a:p>
            <a:r>
              <a:rPr b="0" sz="2400" i="0"/>
              <a:t>DCT positions are chosen in advance and reused for every image</a:t>
            </a:r>
            <a:endParaRPr sz="2400"/>
          </a:p>
        </p:txBody>
      </p:sp>
      <p:sp>
        <p:nvSpPr>
          <p:cNvPr id="1048753" name="TextBox 118"/>
          <p:cNvSpPr>
            <a:spLocks noGrp="1"/>
          </p:cNvSpPr>
          <p:nvPr/>
        </p:nvSpPr>
        <p:spPr>
          <a:xfrm>
            <a:off x="7727696" y="3315700"/>
            <a:ext cx="6114472" cy="461665"/>
          </a:xfrm>
          <a:prstGeom prst="rect"/>
          <a:noFill/>
        </p:spPr>
        <p:txBody>
          <a:bodyPr wrap="square">
            <a:spAutoFit/>
          </a:bodyPr>
          <a:p>
            <a:r>
              <a:rPr b="0" sz="2400" i="0">
                <a:solidFill>
                  <a:schemeClr val="accent1"/>
                </a:solidFill>
              </a:rPr>
              <a:t>Direct Assignment: </a:t>
            </a:r>
            <a:endParaRPr sz="2400">
              <a:solidFill>
                <a:schemeClr val="accent1"/>
              </a:solidFill>
            </a:endParaRPr>
          </a:p>
        </p:txBody>
      </p:sp>
      <p:sp>
        <p:nvSpPr>
          <p:cNvPr id="1048754" name="TextBox 119"/>
          <p:cNvSpPr>
            <a:spLocks noGrp="1"/>
          </p:cNvSpPr>
          <p:nvPr/>
        </p:nvSpPr>
        <p:spPr>
          <a:xfrm>
            <a:off x="7727696" y="1092815"/>
            <a:ext cx="6114472" cy="461665"/>
          </a:xfrm>
          <a:prstGeom prst="rect"/>
          <a:noFill/>
        </p:spPr>
        <p:txBody>
          <a:bodyPr wrap="square">
            <a:spAutoFit/>
          </a:bodyPr>
          <a:p>
            <a:r>
              <a:rPr sz="2400">
                <a:solidFill>
                  <a:schemeClr val="accent1"/>
                </a:solidFill>
              </a:rPr>
              <a:t>Fixed position</a:t>
            </a:r>
            <a:r>
              <a:rPr b="0" sz="2400" i="0">
                <a:solidFill>
                  <a:schemeClr val="accent1"/>
                </a:solidFill>
              </a:rPr>
              <a:t>: </a:t>
            </a:r>
            <a:endParaRPr sz="24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/>
      </p:grpSpPr>
      <p:sp>
        <p:nvSpPr>
          <p:cNvPr id="1048758" name="Text 0"/>
          <p:cNvSpPr>
            <a:spLocks noGrp="1"/>
          </p:cNvSpPr>
          <p:nvPr>
            <p:ph type="title" idx="100" hasCustomPrompt="1"/>
          </p:nvPr>
        </p:nvSpPr>
        <p:spPr>
          <a:xfrm>
            <a:off x="520446" y="186643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b="1" sz="36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Global position and Coefficient-aware matching</a:t>
            </a:r>
            <a:endParaRPr sz="3600">
              <a:latin typeface="Arial"/>
              <a:ea typeface="Arial"/>
              <a:cs typeface="Arial"/>
            </a:endParaRPr>
          </a:p>
        </p:txBody>
      </p:sp>
      <p:sp>
        <p:nvSpPr>
          <p:cNvPr id="1048759" name="m1"/>
          <p:cNvSpPr>
            <a:spLocks noGrp="1"/>
          </p:cNvSpPr>
          <p:nvPr/>
        </p:nvSpPr>
        <p:spPr>
          <a:xfrm>
            <a:off x="640080" y="1554480"/>
            <a:ext cx="5349240" cy="2240280"/>
          </a:xfrm>
          <a:prstGeom prst="roundRect">
            <a:avLst>
              <a:gd name="adj" fmla="val 3265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p/>
        </p:txBody>
      </p:sp>
      <p:sp>
        <p:nvSpPr>
          <p:cNvPr id="1048760" name="Text 2"/>
          <p:cNvSpPr>
            <a:spLocks noGrp="1"/>
          </p:cNvSpPr>
          <p:nvPr/>
        </p:nvSpPr>
        <p:spPr>
          <a:xfrm>
            <a:off x="960120" y="1737360"/>
            <a:ext cx="4754880" cy="41148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100">
                <a:solidFill>
                  <a:srgbClr val="0B6E6E"/>
                </a:solidFill>
              </a:rPr>
              <a:t>Global position assignment</a:t>
            </a:r>
            <a:endParaRPr sz="2100"/>
          </a:p>
        </p:txBody>
      </p:sp>
      <p:sp>
        <p:nvSpPr>
          <p:cNvPr id="1048761" name="Text 3"/>
          <p:cNvSpPr>
            <a:spLocks noGrp="1"/>
          </p:cNvSpPr>
          <p:nvPr/>
        </p:nvSpPr>
        <p:spPr>
          <a:xfrm>
            <a:off x="960120" y="2212848"/>
            <a:ext cx="4754880" cy="1371600"/>
          </a:xfrm>
          <a:prstGeom prst="rect"/>
          <a:noFill/>
        </p:spPr>
        <p:txBody>
          <a:bodyPr anchor="ctr" bIns="0" lIns="0" rIns="0" tIns="0" wrap="square"/>
          <a:p>
            <a:pPr indent="0" marL="0">
              <a:spcAft>
                <a:spcPts val="600"/>
              </a:spcAft>
              <a:buNone/>
            </a:pPr>
            <a:r>
              <a:rPr sz="1700">
                <a:solidFill>
                  <a:srgbClr val="000000"/>
                </a:solidFill>
              </a:rPr>
              <a:t>Pick 5 of 53 coordinates by solving a linear assignment problem</a:t>
            </a:r>
            <a:endParaRPr sz="1700"/>
          </a:p>
          <a:p>
            <a:pPr indent="0" marL="0">
              <a:buNone/>
            </a:pPr>
            <a:r>
              <a:rPr sz="1500">
                <a:solidFill>
                  <a:schemeClr val="tx2"/>
                </a:solidFill>
              </a:rPr>
              <a:t>Hungarian and </a:t>
            </a:r>
            <a:r>
              <a:rPr sz="1500">
                <a:solidFill>
                  <a:schemeClr val="tx2"/>
                </a:solidFill>
              </a:rPr>
              <a:t>onker</a:t>
            </a:r>
            <a:r>
              <a:rPr sz="1500">
                <a:solidFill>
                  <a:schemeClr val="tx2"/>
                </a:solidFill>
              </a:rPr>
              <a:t>–Volgenant, both exact</a:t>
            </a:r>
            <a:endParaRPr sz="1700"/>
          </a:p>
        </p:txBody>
      </p:sp>
      <p:sp>
        <p:nvSpPr>
          <p:cNvPr id="1048762" name="Text 4"/>
          <p:cNvSpPr>
            <a:spLocks noGrp="1"/>
          </p:cNvSpPr>
          <p:nvPr/>
        </p:nvSpPr>
        <p:spPr>
          <a:xfrm>
            <a:off x="960120" y="3364992"/>
            <a:ext cx="4754880" cy="32004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1500" spc="100">
                <a:solidFill>
                  <a:srgbClr val="C2410C"/>
                </a:solidFill>
              </a:rPr>
              <a:t>decides WHERE to write</a:t>
            </a:r>
            <a:endParaRPr sz="1500"/>
          </a:p>
        </p:txBody>
      </p:sp>
      <p:sp>
        <p:nvSpPr>
          <p:cNvPr id="1048763" name="Text 10"/>
          <p:cNvSpPr>
            <a:spLocks noGrp="1"/>
          </p:cNvSpPr>
          <p:nvPr/>
        </p:nvSpPr>
        <p:spPr>
          <a:xfrm>
            <a:off x="640080" y="4462272"/>
            <a:ext cx="2103120" cy="384048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sz="1500">
                <a:solidFill>
                  <a:schemeClr val="tx1"/>
                </a:solidFill>
              </a:rPr>
              <a:t>direct order</a:t>
            </a:r>
            <a:endParaRPr sz="1500"/>
          </a:p>
        </p:txBody>
      </p:sp>
      <p:sp>
        <p:nvSpPr>
          <p:cNvPr id="1048764" name="direct order-0"/>
          <p:cNvSpPr>
            <a:spLocks noGrp="1"/>
          </p:cNvSpPr>
          <p:nvPr/>
        </p:nvSpPr>
        <p:spPr>
          <a:xfrm>
            <a:off x="2834640" y="4544568"/>
            <a:ext cx="1371600" cy="219456"/>
          </a:xfrm>
          <a:prstGeom prst="rect"/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65" name="direct order-1"/>
          <p:cNvSpPr>
            <a:spLocks noGrp="1"/>
          </p:cNvSpPr>
          <p:nvPr/>
        </p:nvSpPr>
        <p:spPr>
          <a:xfrm>
            <a:off x="4334256" y="4544568"/>
            <a:ext cx="457200" cy="219456"/>
          </a:xfrm>
          <a:prstGeom prst="rect"/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66" name="direct order-2"/>
          <p:cNvSpPr>
            <a:spLocks noGrp="1"/>
          </p:cNvSpPr>
          <p:nvPr/>
        </p:nvSpPr>
        <p:spPr>
          <a:xfrm>
            <a:off x="4919472" y="4544568"/>
            <a:ext cx="1737360" cy="219456"/>
          </a:xfrm>
          <a:prstGeom prst="rect"/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67" name="direct order-3"/>
          <p:cNvSpPr>
            <a:spLocks noGrp="1"/>
          </p:cNvSpPr>
          <p:nvPr/>
        </p:nvSpPr>
        <p:spPr>
          <a:xfrm>
            <a:off x="6784848" y="4544568"/>
            <a:ext cx="320040" cy="219456"/>
          </a:xfrm>
          <a:prstGeom prst="rect"/>
          <a:solidFill>
            <a:srgbClr val="9AA7B1"/>
          </a:solidFill>
          <a:ln w="1270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68" name="matched order-0"/>
          <p:cNvSpPr>
            <a:spLocks noGrp="1"/>
          </p:cNvSpPr>
          <p:nvPr/>
        </p:nvSpPr>
        <p:spPr>
          <a:xfrm>
            <a:off x="2834640" y="5038344"/>
            <a:ext cx="384048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69" name="matched order-1"/>
          <p:cNvSpPr>
            <a:spLocks noGrp="1"/>
          </p:cNvSpPr>
          <p:nvPr/>
        </p:nvSpPr>
        <p:spPr>
          <a:xfrm>
            <a:off x="3346704" y="5038344"/>
            <a:ext cx="274320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70" name="matched order-2"/>
          <p:cNvSpPr>
            <a:spLocks noGrp="1"/>
          </p:cNvSpPr>
          <p:nvPr/>
        </p:nvSpPr>
        <p:spPr>
          <a:xfrm>
            <a:off x="3749040" y="5038344"/>
            <a:ext cx="457200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71" name="matched order-3"/>
          <p:cNvSpPr>
            <a:spLocks noGrp="1"/>
          </p:cNvSpPr>
          <p:nvPr/>
        </p:nvSpPr>
        <p:spPr>
          <a:xfrm>
            <a:off x="4334256" y="5038344"/>
            <a:ext cx="237744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72" name="matched order-4"/>
          <p:cNvSpPr>
            <a:spLocks noGrp="1"/>
          </p:cNvSpPr>
          <p:nvPr/>
        </p:nvSpPr>
        <p:spPr>
          <a:xfrm>
            <a:off x="4700016" y="5038344"/>
            <a:ext cx="347472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73" name="matched order-5"/>
          <p:cNvSpPr>
            <a:spLocks noGrp="1"/>
          </p:cNvSpPr>
          <p:nvPr/>
        </p:nvSpPr>
        <p:spPr>
          <a:xfrm>
            <a:off x="5175504" y="5038344"/>
            <a:ext cx="310896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74" name="matched order-6"/>
          <p:cNvSpPr>
            <a:spLocks noGrp="1"/>
          </p:cNvSpPr>
          <p:nvPr/>
        </p:nvSpPr>
        <p:spPr>
          <a:xfrm>
            <a:off x="5614416" y="5038344"/>
            <a:ext cx="411480" cy="219456"/>
          </a:xfrm>
          <a:prstGeom prst="rect"/>
          <a:solidFill>
            <a:srgbClr val="0B6E6E"/>
          </a:solidFill>
          <a:ln w="12700">
            <a:solidFill>
              <a:srgbClr val="0B6E6E"/>
            </a:solidFill>
            <a:prstDash val="solid"/>
          </a:ln>
        </p:spPr>
        <p:txBody>
          <a:bodyPr/>
          <a:p/>
        </p:txBody>
      </p:sp>
      <p:sp>
        <p:nvSpPr>
          <p:cNvPr id="1048775" name="Text 26"/>
          <p:cNvSpPr>
            <a:spLocks noGrp="1"/>
          </p:cNvSpPr>
          <p:nvPr/>
        </p:nvSpPr>
        <p:spPr>
          <a:xfrm>
            <a:off x="640080" y="5440680"/>
            <a:ext cx="10908792" cy="32004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sz="1400" i="1">
                <a:solidFill>
                  <a:srgbClr val="5A6672"/>
                </a:solidFill>
              </a:rPr>
              <a:t>each bar = how far one payload value sits from the coefficient already there</a:t>
            </a:r>
            <a:endParaRPr sz="1400"/>
          </a:p>
        </p:txBody>
      </p:sp>
      <p:sp>
        <p:nvSpPr>
          <p:cNvPr id="1048776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7</a:t>
            </a:fld>
          </a:p>
        </p:txBody>
      </p:sp>
      <p:sp>
        <p:nvSpPr>
          <p:cNvPr id="1048777" name="TextBox 114"/>
          <p:cNvSpPr>
            <a:spLocks noGrp="1"/>
          </p:cNvSpPr>
          <p:nvPr/>
        </p:nvSpPr>
        <p:spPr>
          <a:xfrm>
            <a:off x="8081835" y="4374863"/>
            <a:ext cx="3782822" cy="1348740"/>
          </a:xfrm>
          <a:prstGeom prst="rect"/>
          <a:noFill/>
        </p:spPr>
        <p:txBody>
          <a:bodyPr wrap="square">
            <a:spAutoFit/>
          </a:bodyPr>
          <a:p>
            <a:r>
              <a:rPr b="0" sz="2400" i="0"/>
              <a:t>The same 320 values are reordered so each lands on the nearest coefficient</a:t>
            </a:r>
            <a:endParaRPr sz="2400"/>
          </a:p>
        </p:txBody>
      </p:sp>
      <p:sp>
        <p:nvSpPr>
          <p:cNvPr id="1048778" name="TextBox 116"/>
          <p:cNvSpPr>
            <a:spLocks noGrp="1"/>
          </p:cNvSpPr>
          <p:nvPr/>
        </p:nvSpPr>
        <p:spPr>
          <a:xfrm>
            <a:off x="8051514" y="1741913"/>
            <a:ext cx="3933444" cy="1348740"/>
          </a:xfrm>
          <a:prstGeom prst="rect"/>
          <a:noFill/>
        </p:spPr>
        <p:txBody>
          <a:bodyPr wrap="square">
            <a:spAutoFit/>
          </a:bodyPr>
          <a:p>
            <a:r>
              <a:rPr b="0" sz="2400" i="0"/>
              <a:t>Five positions are chosen per image, at the lowest total cost</a:t>
            </a:r>
            <a:endParaRPr sz="2400"/>
          </a:p>
        </p:txBody>
      </p:sp>
      <p:pic>
        <p:nvPicPr>
          <p:cNvPr id="2097157" name="Picture 1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 l="0" t="0" r="0" b="0"/>
          </a:stretch>
        </p:blipFill>
        <p:spPr>
          <a:xfrm>
            <a:off x="414274" y="913260"/>
            <a:ext cx="7345680" cy="5741820"/>
          </a:xfrm>
          <a:prstGeom prst="rect"/>
        </p:spPr>
      </p:pic>
      <p:sp>
        <p:nvSpPr>
          <p:cNvPr id="1048779" name="compound-card"/>
          <p:cNvSpPr>
            <a:spLocks noGrp="1"/>
          </p:cNvSpPr>
          <p:nvPr/>
        </p:nvSpPr>
        <p:spPr>
          <a:xfrm>
            <a:off x="4094226" y="5303520"/>
            <a:ext cx="3535934" cy="1229537"/>
          </a:xfrm>
          <a:prstGeom prst="roundRect">
            <a:avLst>
              <a:gd name="adj" fmla="val 2424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p/>
        </p:txBody>
      </p:sp>
      <p:sp>
        <p:nvSpPr>
          <p:cNvPr id="1048780" name="compound-card"/>
          <p:cNvSpPr>
            <a:spLocks noGrp="1"/>
          </p:cNvSpPr>
          <p:nvPr/>
        </p:nvSpPr>
        <p:spPr>
          <a:xfrm>
            <a:off x="5332920" y="5096153"/>
            <a:ext cx="1073721" cy="14945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p/>
        </p:txBody>
      </p:sp>
      <p:sp>
        <p:nvSpPr>
          <p:cNvPr id="1048781" name="compound-card"/>
          <p:cNvSpPr>
            <a:spLocks noGrp="1"/>
          </p:cNvSpPr>
          <p:nvPr/>
        </p:nvSpPr>
        <p:spPr>
          <a:xfrm>
            <a:off x="5373784" y="4704587"/>
            <a:ext cx="1073721" cy="94386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p/>
        </p:txBody>
      </p:sp>
      <p:sp>
        <p:nvSpPr>
          <p:cNvPr id="1048782" name="compound-card"/>
          <p:cNvSpPr>
            <a:spLocks noGrp="1"/>
          </p:cNvSpPr>
          <p:nvPr/>
        </p:nvSpPr>
        <p:spPr>
          <a:xfrm>
            <a:off x="5340032" y="4264863"/>
            <a:ext cx="1073721" cy="9682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p/>
        </p:txBody>
      </p:sp>
      <p:sp>
        <p:nvSpPr>
          <p:cNvPr id="1048783" name="compound-card"/>
          <p:cNvSpPr>
            <a:spLocks noGrp="1"/>
          </p:cNvSpPr>
          <p:nvPr/>
        </p:nvSpPr>
        <p:spPr>
          <a:xfrm>
            <a:off x="5370736" y="3857193"/>
            <a:ext cx="1073721" cy="74728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p/>
        </p:txBody>
      </p:sp>
      <p:sp>
        <p:nvSpPr>
          <p:cNvPr id="1048784" name="compound-card"/>
          <p:cNvSpPr>
            <a:spLocks noGrp="1"/>
          </p:cNvSpPr>
          <p:nvPr/>
        </p:nvSpPr>
        <p:spPr>
          <a:xfrm>
            <a:off x="5370735" y="3429001"/>
            <a:ext cx="1073721" cy="96012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p/>
        </p:txBody>
      </p:sp>
      <p:sp>
        <p:nvSpPr>
          <p:cNvPr id="1048785" name="compound-card"/>
          <p:cNvSpPr>
            <a:spLocks noGrp="1"/>
          </p:cNvSpPr>
          <p:nvPr/>
        </p:nvSpPr>
        <p:spPr>
          <a:xfrm>
            <a:off x="4025995" y="1155239"/>
            <a:ext cx="1073721" cy="14945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p/>
        </p:txBody>
      </p:sp>
      <p:sp>
        <p:nvSpPr>
          <p:cNvPr id="1048786" name="compound-card"/>
          <p:cNvSpPr>
            <a:spLocks noGrp="1"/>
          </p:cNvSpPr>
          <p:nvPr/>
        </p:nvSpPr>
        <p:spPr>
          <a:xfrm>
            <a:off x="5077555" y="1141425"/>
            <a:ext cx="1073721" cy="14945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p/>
        </p:txBody>
      </p:sp>
      <p:sp>
        <p:nvSpPr>
          <p:cNvPr id="1048787" name="compound-card"/>
          <p:cNvSpPr>
            <a:spLocks noGrp="1"/>
          </p:cNvSpPr>
          <p:nvPr/>
        </p:nvSpPr>
        <p:spPr>
          <a:xfrm>
            <a:off x="6094476" y="1163475"/>
            <a:ext cx="1073721" cy="149455"/>
          </a:xfrm>
          <a:prstGeom prst="roundRect">
            <a:avLst>
              <a:gd name="adj" fmla="val 50000"/>
            </a:avLst>
          </a:prstGeom>
          <a:solidFill>
            <a:srgbClr val="F7FAFD"/>
          </a:solidFill>
          <a:ln w="12700">
            <a:noFill/>
            <a:prstDash val="solid"/>
          </a:ln>
        </p:spPr>
        <p:txBody>
          <a:bodyPr/>
          <a:p/>
        </p:txBody>
      </p:sp>
      <p:sp>
        <p:nvSpPr>
          <p:cNvPr id="1048788" name="TextBox 100"/>
          <p:cNvSpPr>
            <a:spLocks noGrp="1"/>
          </p:cNvSpPr>
          <p:nvPr/>
        </p:nvSpPr>
        <p:spPr>
          <a:xfrm>
            <a:off x="4047652" y="975030"/>
            <a:ext cx="6114472" cy="408940"/>
          </a:xfrm>
          <a:prstGeom prst="rect"/>
          <a:noFill/>
        </p:spPr>
        <p:txBody>
          <a:bodyPr wrap="square">
            <a:spAutoFit/>
          </a:bodyPr>
          <a:p>
            <a:r>
              <a:rPr b="1" sz="1800">
                <a:latin typeface="Arial"/>
                <a:ea typeface="Arial"/>
                <a:cs typeface="Arial"/>
              </a:rPr>
              <a:t>Coefficient-aware matching</a:t>
            </a:r>
            <a:endParaRPr>
              <a:latin typeface="Arial"/>
              <a:ea typeface="Arial"/>
              <a:cs typeface="Arial"/>
            </a:endParaRPr>
          </a:p>
        </p:txBody>
      </p:sp>
      <p:sp>
        <p:nvSpPr>
          <p:cNvPr id="1048789" name="g-0-0"/>
          <p:cNvSpPr>
            <a:spLocks noGrp="1"/>
          </p:cNvSpPr>
          <p:nvPr/>
        </p:nvSpPr>
        <p:spPr>
          <a:xfrm>
            <a:off x="1499521" y="3883061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0" name="g-0-0"/>
          <p:cNvSpPr>
            <a:spLocks noGrp="1"/>
          </p:cNvSpPr>
          <p:nvPr/>
        </p:nvSpPr>
        <p:spPr>
          <a:xfrm>
            <a:off x="3191256" y="5605272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1" name="g-0-0"/>
          <p:cNvSpPr>
            <a:spLocks noGrp="1"/>
          </p:cNvSpPr>
          <p:nvPr/>
        </p:nvSpPr>
        <p:spPr>
          <a:xfrm>
            <a:off x="3193244" y="5355106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2" name="g-0-0"/>
          <p:cNvSpPr>
            <a:spLocks noGrp="1"/>
          </p:cNvSpPr>
          <p:nvPr/>
        </p:nvSpPr>
        <p:spPr>
          <a:xfrm>
            <a:off x="3191256" y="5103876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3" name="g-0-0"/>
          <p:cNvSpPr>
            <a:spLocks noGrp="1"/>
          </p:cNvSpPr>
          <p:nvPr/>
        </p:nvSpPr>
        <p:spPr>
          <a:xfrm>
            <a:off x="3189767" y="4843133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4" name="g-0-0"/>
          <p:cNvSpPr>
            <a:spLocks noGrp="1"/>
          </p:cNvSpPr>
          <p:nvPr/>
        </p:nvSpPr>
        <p:spPr>
          <a:xfrm>
            <a:off x="2946356" y="5106694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5" name="g-0-0"/>
          <p:cNvSpPr>
            <a:spLocks noGrp="1"/>
          </p:cNvSpPr>
          <p:nvPr/>
        </p:nvSpPr>
        <p:spPr>
          <a:xfrm>
            <a:off x="2946356" y="5358475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6" name="g-0-0"/>
          <p:cNvSpPr>
            <a:spLocks noGrp="1"/>
          </p:cNvSpPr>
          <p:nvPr/>
        </p:nvSpPr>
        <p:spPr>
          <a:xfrm>
            <a:off x="2946356" y="5600700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7" name="g-0-0"/>
          <p:cNvSpPr>
            <a:spLocks noGrp="1"/>
          </p:cNvSpPr>
          <p:nvPr/>
        </p:nvSpPr>
        <p:spPr>
          <a:xfrm>
            <a:off x="2697480" y="5348870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8" name="g-0-0"/>
          <p:cNvSpPr>
            <a:spLocks noGrp="1"/>
          </p:cNvSpPr>
          <p:nvPr/>
        </p:nvSpPr>
        <p:spPr>
          <a:xfrm>
            <a:off x="2699214" y="5594051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799" name="g-0-0"/>
          <p:cNvSpPr>
            <a:spLocks noGrp="1"/>
          </p:cNvSpPr>
          <p:nvPr/>
        </p:nvSpPr>
        <p:spPr>
          <a:xfrm>
            <a:off x="2447417" y="5591046"/>
            <a:ext cx="246888" cy="246888"/>
          </a:xfrm>
          <a:prstGeom prst="rect"/>
          <a:solidFill>
            <a:srgbClr val="FFFFFF"/>
          </a:solidFill>
          <a:ln w="6350">
            <a:solidFill>
              <a:srgbClr val="9AA7B1"/>
            </a:solidFill>
            <a:prstDash val="solid"/>
          </a:ln>
        </p:spPr>
        <p:txBody>
          <a:bodyPr/>
          <a:p/>
        </p:txBody>
      </p:sp>
      <p:sp>
        <p:nvSpPr>
          <p:cNvPr id="1048800" name="TextBox 238"/>
          <p:cNvSpPr>
            <a:spLocks noGrp="1"/>
          </p:cNvSpPr>
          <p:nvPr/>
        </p:nvSpPr>
        <p:spPr>
          <a:xfrm>
            <a:off x="7857019" y="3504506"/>
            <a:ext cx="4423527" cy="929640"/>
          </a:xfrm>
          <a:prstGeom prst="rect"/>
          <a:noFill/>
        </p:spPr>
        <p:txBody>
          <a:bodyPr wrap="square">
            <a:spAutoFit/>
          </a:bodyPr>
          <a:p>
            <a:r>
              <a:rPr sz="2400">
                <a:solidFill>
                  <a:schemeClr val="accent1"/>
                </a:solidFill>
              </a:rPr>
              <a:t>Coefficient-aware matching </a:t>
            </a:r>
            <a:r>
              <a:rPr b="0" sz="2400" i="0">
                <a:solidFill>
                  <a:schemeClr val="accent1"/>
                </a:solidFill>
              </a:rPr>
              <a:t>Assignment: </a:t>
            </a:r>
            <a:endParaRPr sz="2400">
              <a:solidFill>
                <a:schemeClr val="accent1"/>
              </a:solidFill>
            </a:endParaRPr>
          </a:p>
        </p:txBody>
      </p:sp>
      <p:sp>
        <p:nvSpPr>
          <p:cNvPr id="1048801" name="TextBox 239"/>
          <p:cNvSpPr>
            <a:spLocks noGrp="1"/>
          </p:cNvSpPr>
          <p:nvPr/>
        </p:nvSpPr>
        <p:spPr>
          <a:xfrm>
            <a:off x="7806473" y="1290880"/>
            <a:ext cx="4423527" cy="510540"/>
          </a:xfrm>
          <a:prstGeom prst="rect"/>
          <a:noFill/>
        </p:spPr>
        <p:txBody>
          <a:bodyPr wrap="square">
            <a:spAutoFit/>
          </a:bodyPr>
          <a:p>
            <a:r>
              <a:rPr sz="2400">
                <a:solidFill>
                  <a:schemeClr val="accent1"/>
                </a:solidFill>
              </a:rPr>
              <a:t>Global position</a:t>
            </a:r>
          </a:p>
        </p:txBody>
      </p:sp>
      <p:sp>
        <p:nvSpPr>
          <p:cNvPr id="1048802" name="compound-card"/>
          <p:cNvSpPr>
            <a:spLocks noGrp="1"/>
          </p:cNvSpPr>
          <p:nvPr/>
        </p:nvSpPr>
        <p:spPr>
          <a:xfrm>
            <a:off x="1579418" y="3453427"/>
            <a:ext cx="1876737" cy="3262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noFill/>
            <a:prstDash val="solid"/>
          </a:ln>
        </p:spPr>
        <p:txBody>
          <a:bodyPr/>
          <a:p>
            <a:endParaRPr>
              <a:solidFill>
                <a:schemeClr val="bg1"/>
              </a:solidFill>
            </a:endParaRPr>
          </a:p>
        </p:txBody>
      </p:sp>
      <p:sp>
        <p:nvSpPr>
          <p:cNvPr id="1048803" name="TextBox 242"/>
          <p:cNvSpPr>
            <a:spLocks noGrp="1"/>
          </p:cNvSpPr>
          <p:nvPr/>
        </p:nvSpPr>
        <p:spPr>
          <a:xfrm>
            <a:off x="1532899" y="3458980"/>
            <a:ext cx="1758320" cy="408939"/>
          </a:xfrm>
          <a:prstGeom prst="rect"/>
          <a:noFill/>
        </p:spPr>
        <p:txBody>
          <a:bodyPr wrap="square">
            <a:spAutoFit/>
          </a:bodyPr>
          <a:p>
            <a:pPr algn="ctr">
              <a:buNone/>
            </a:pPr>
            <a:r>
              <a:rPr b="1" sz="1800">
                <a:latin typeface="Arial"/>
                <a:ea typeface="Arial"/>
                <a:cs typeface="Arial"/>
              </a:rPr>
              <a:t>8x8 DCT grid</a:t>
            </a:r>
            <a:endParaRPr>
              <a:latin typeface="Arial"/>
              <a:ea typeface="Arial"/>
              <a:cs typeface="Arial"/>
            </a:endParaRPr>
          </a:p>
        </p:txBody>
      </p:sp>
      <p:sp>
        <p:nvSpPr>
          <p:cNvPr id="1048804" name="compound-card"/>
          <p:cNvSpPr>
            <a:spLocks noGrp="1"/>
          </p:cNvSpPr>
          <p:nvPr/>
        </p:nvSpPr>
        <p:spPr>
          <a:xfrm>
            <a:off x="1579418" y="2839792"/>
            <a:ext cx="1613826" cy="192877"/>
          </a:xfrm>
          <a:prstGeom prst="roundRect">
            <a:avLst>
              <a:gd name="adj" fmla="val 50000"/>
            </a:avLst>
          </a:prstGeom>
          <a:solidFill>
            <a:srgbClr val="1F3B5C"/>
          </a:solidFill>
          <a:ln w="12700">
            <a:noFill/>
            <a:prstDash val="solid"/>
          </a:ln>
        </p:spPr>
        <p:txBody>
          <a:bodyPr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/>
      </p:grpSpPr>
      <p:sp>
        <p:nvSpPr>
          <p:cNvPr id="104864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21208" y="308610"/>
            <a:ext cx="10908792" cy="868680"/>
          </a:xfrm>
          <a:prstGeom prst="rect"/>
          <a:noFill/>
        </p:spPr>
        <p:txBody>
          <a:bodyPr anchor="ctr" wrap="square"/>
          <a:p>
            <a:r>
              <a:rPr sz="3600">
                <a:latin typeface="Arial"/>
                <a:ea typeface="Arial"/>
                <a:cs typeface="Arial"/>
              </a:rPr>
              <a:t>Experimental setup</a:t>
            </a:r>
          </a:p>
        </p:txBody>
      </p:sp>
      <p:sp>
        <p:nvSpPr>
          <p:cNvPr id="1048644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8</a:t>
            </a:fld>
          </a:p>
        </p:txBody>
      </p:sp>
      <p:sp>
        <p:nvSpPr>
          <p:cNvPr id="1048645" name="TextBox 25"/>
          <p:cNvSpPr>
            <a:spLocks noGrp="1"/>
          </p:cNvSpPr>
          <p:nvPr/>
        </p:nvSpPr>
        <p:spPr>
          <a:xfrm>
            <a:off x="640080" y="1371600"/>
            <a:ext cx="5669280" cy="184666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sz="1200" i="0">
                <a:solidFill>
                  <a:srgbClr val="C2410C"/>
                </a:solidFill>
                <a:latin typeface="Calibri"/>
                <a:ea typeface="Calibri"/>
                <a:cs typeface="Calibri"/>
              </a:rPr>
              <a:t>Variables, environments </a:t>
            </a:r>
            <a:endParaRPr b="1" sz="1200" i="0">
              <a:solidFill>
                <a:srgbClr val="C241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48646" name="Oval 26"/>
          <p:cNvSpPr>
            <a:spLocks noGrp="1"/>
          </p:cNvSpPr>
          <p:nvPr/>
        </p:nvSpPr>
        <p:spPr>
          <a:xfrm>
            <a:off x="640080" y="1755648"/>
            <a:ext cx="420624" cy="420624"/>
          </a:xfrm>
          <a:prstGeom prst="ellipse"/>
          <a:solidFill>
            <a:srgbClr val="0B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bIns="0" lIns="0" rIns="0" tIns="0"/>
          <a:p>
            <a:pPr algn="ctr">
              <a:buNone/>
            </a:pPr>
            <a:r>
              <a:rPr b="1" sz="17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▦</a:t>
            </a:r>
          </a:p>
        </p:txBody>
      </p:sp>
      <p:sp>
        <p:nvSpPr>
          <p:cNvPr id="1048647" name="TextBox 27"/>
          <p:cNvSpPr>
            <a:spLocks noGrp="1"/>
          </p:cNvSpPr>
          <p:nvPr/>
        </p:nvSpPr>
        <p:spPr>
          <a:xfrm>
            <a:off x="1207007" y="1769363"/>
            <a:ext cx="1417320" cy="31749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i="0">
                <a:solidFill>
                  <a:srgbClr val="17202A"/>
                </a:solidFill>
                <a:latin typeface="Calibri"/>
                <a:ea typeface="Calibri"/>
                <a:cs typeface="Calibri"/>
              </a:rPr>
              <a:t>Dataset</a:t>
            </a:r>
          </a:p>
        </p:txBody>
      </p:sp>
      <p:sp>
        <p:nvSpPr>
          <p:cNvPr id="1048648" name="TextBox 28"/>
          <p:cNvSpPr>
            <a:spLocks noGrp="1"/>
          </p:cNvSpPr>
          <p:nvPr/>
        </p:nvSpPr>
        <p:spPr>
          <a:xfrm>
            <a:off x="2606039" y="1769363"/>
            <a:ext cx="3657600" cy="31749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100 </a:t>
            </a: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WikiArt</a:t>
            </a: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 images, 512 × 512</a:t>
            </a:r>
          </a:p>
        </p:txBody>
      </p:sp>
      <p:sp>
        <p:nvSpPr>
          <p:cNvPr id="1048649" name="Oval 29"/>
          <p:cNvSpPr>
            <a:spLocks noGrp="1"/>
          </p:cNvSpPr>
          <p:nvPr/>
        </p:nvSpPr>
        <p:spPr>
          <a:xfrm>
            <a:off x="640080" y="2304288"/>
            <a:ext cx="420624" cy="420624"/>
          </a:xfrm>
          <a:prstGeom prst="ellipse"/>
          <a:solidFill>
            <a:srgbClr val="0B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bIns="0" lIns="0" rIns="0" tIns="0"/>
          <a:p>
            <a:pPr algn="ctr">
              <a:buNone/>
            </a:pPr>
            <a:r>
              <a:rPr b="1" sz="17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◈</a:t>
            </a:r>
          </a:p>
        </p:txBody>
      </p:sp>
      <p:sp>
        <p:nvSpPr>
          <p:cNvPr id="1048650" name="TextBox 30"/>
          <p:cNvSpPr>
            <a:spLocks noGrp="1"/>
          </p:cNvSpPr>
          <p:nvPr/>
        </p:nvSpPr>
        <p:spPr>
          <a:xfrm>
            <a:off x="1207007" y="2318004"/>
            <a:ext cx="1417320" cy="3175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i="0">
                <a:solidFill>
                  <a:srgbClr val="17202A"/>
                </a:solidFill>
                <a:latin typeface="Calibri"/>
                <a:ea typeface="Calibri"/>
                <a:cs typeface="Calibri"/>
              </a:rPr>
              <a:t>Model</a:t>
            </a:r>
          </a:p>
        </p:txBody>
      </p:sp>
      <p:sp>
        <p:nvSpPr>
          <p:cNvPr id="1048651" name="TextBox 31"/>
          <p:cNvSpPr>
            <a:spLocks noGrp="1"/>
          </p:cNvSpPr>
          <p:nvPr/>
        </p:nvSpPr>
        <p:spPr>
          <a:xfrm>
            <a:off x="2606039" y="2318004"/>
            <a:ext cx="3657600" cy="3175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Stable Diffusion 2.1-base, frozen</a:t>
            </a:r>
          </a:p>
        </p:txBody>
      </p:sp>
      <p:sp>
        <p:nvSpPr>
          <p:cNvPr id="1048652" name="Oval 32"/>
          <p:cNvSpPr>
            <a:spLocks noGrp="1"/>
          </p:cNvSpPr>
          <p:nvPr/>
        </p:nvSpPr>
        <p:spPr>
          <a:xfrm>
            <a:off x="640080" y="2852928"/>
            <a:ext cx="420624" cy="420624"/>
          </a:xfrm>
          <a:prstGeom prst="ellipse"/>
          <a:solidFill>
            <a:srgbClr val="0B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bIns="0" lIns="0" rIns="0" tIns="0"/>
          <a:p>
            <a:pPr algn="ctr">
              <a:buNone/>
            </a:pPr>
            <a:r>
              <a:rPr b="1" sz="17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■</a:t>
            </a:r>
          </a:p>
        </p:txBody>
      </p:sp>
      <p:sp>
        <p:nvSpPr>
          <p:cNvPr id="1048653" name="TextBox 33"/>
          <p:cNvSpPr>
            <a:spLocks noGrp="1"/>
          </p:cNvSpPr>
          <p:nvPr/>
        </p:nvSpPr>
        <p:spPr>
          <a:xfrm>
            <a:off x="1207007" y="2866644"/>
            <a:ext cx="1417320" cy="31749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i="0">
                <a:solidFill>
                  <a:srgbClr val="17202A"/>
                </a:solidFill>
                <a:latin typeface="Calibri"/>
                <a:ea typeface="Calibri"/>
                <a:cs typeface="Calibri"/>
              </a:rPr>
              <a:t>Hardware</a:t>
            </a:r>
          </a:p>
        </p:txBody>
      </p:sp>
      <p:sp>
        <p:nvSpPr>
          <p:cNvPr id="1048654" name="TextBox 34"/>
          <p:cNvSpPr>
            <a:spLocks noGrp="1"/>
          </p:cNvSpPr>
          <p:nvPr/>
        </p:nvSpPr>
        <p:spPr>
          <a:xfrm>
            <a:off x="2606039" y="2866644"/>
            <a:ext cx="3657600" cy="31749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NVIDIA RTX 4090, 24 GB</a:t>
            </a:r>
          </a:p>
        </p:txBody>
      </p:sp>
      <p:sp>
        <p:nvSpPr>
          <p:cNvPr id="1048655" name="Oval 35"/>
          <p:cNvSpPr>
            <a:spLocks noGrp="1"/>
          </p:cNvSpPr>
          <p:nvPr/>
        </p:nvSpPr>
        <p:spPr>
          <a:xfrm>
            <a:off x="640080" y="3401568"/>
            <a:ext cx="420624" cy="420624"/>
          </a:xfrm>
          <a:prstGeom prst="ellipse"/>
          <a:solidFill>
            <a:srgbClr val="0B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bIns="0" lIns="0" rIns="0" tIns="0"/>
          <a:p>
            <a:pPr algn="ctr">
              <a:buNone/>
            </a:pPr>
            <a:r>
              <a:rPr b="1" sz="17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✕</a:t>
            </a:r>
          </a:p>
        </p:txBody>
      </p:sp>
      <p:sp>
        <p:nvSpPr>
          <p:cNvPr id="1048656" name="TextBox 36"/>
          <p:cNvSpPr>
            <a:spLocks noGrp="1"/>
          </p:cNvSpPr>
          <p:nvPr/>
        </p:nvSpPr>
        <p:spPr>
          <a:xfrm>
            <a:off x="1207007" y="3415284"/>
            <a:ext cx="1417320" cy="3175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i="0">
                <a:solidFill>
                  <a:srgbClr val="17202A"/>
                </a:solidFill>
                <a:latin typeface="Calibri"/>
                <a:ea typeface="Calibri"/>
                <a:cs typeface="Calibri"/>
              </a:rPr>
              <a:t>Robustness</a:t>
            </a:r>
            <a:endParaRPr b="1" i="0">
              <a:solidFill>
                <a:srgbClr val="17202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48657" name="TextBox 37"/>
          <p:cNvSpPr>
            <a:spLocks noGrp="1"/>
          </p:cNvSpPr>
          <p:nvPr/>
        </p:nvSpPr>
        <p:spPr>
          <a:xfrm>
            <a:off x="2606039" y="3415284"/>
            <a:ext cx="3657600" cy="6350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Detection rate of </a:t>
            </a: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12 attack conditions</a:t>
            </a:r>
          </a:p>
        </p:txBody>
      </p:sp>
      <p:sp>
        <p:nvSpPr>
          <p:cNvPr id="1048658" name="Oval 38"/>
          <p:cNvSpPr>
            <a:spLocks noGrp="1"/>
          </p:cNvSpPr>
          <p:nvPr/>
        </p:nvSpPr>
        <p:spPr>
          <a:xfrm>
            <a:off x="640080" y="3950208"/>
            <a:ext cx="420624" cy="420624"/>
          </a:xfrm>
          <a:prstGeom prst="ellipse"/>
          <a:solidFill>
            <a:srgbClr val="0B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bIns="0" lIns="0" rIns="0" tIns="0"/>
          <a:p>
            <a:pPr algn="ctr">
              <a:buNone/>
            </a:pPr>
            <a:r>
              <a:rPr b="1" sz="17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✓</a:t>
            </a:r>
          </a:p>
        </p:txBody>
      </p:sp>
      <p:sp>
        <p:nvSpPr>
          <p:cNvPr id="1048659" name="TextBox 39"/>
          <p:cNvSpPr>
            <a:spLocks noGrp="1"/>
          </p:cNvSpPr>
          <p:nvPr/>
        </p:nvSpPr>
        <p:spPr>
          <a:xfrm>
            <a:off x="1207007" y="3963924"/>
            <a:ext cx="1417320" cy="31749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i="0">
                <a:solidFill>
                  <a:srgbClr val="17202A"/>
                </a:solidFill>
                <a:latin typeface="Calibri"/>
                <a:ea typeface="Calibri"/>
                <a:cs typeface="Calibri"/>
              </a:rPr>
              <a:t>Threshold</a:t>
            </a:r>
          </a:p>
        </p:txBody>
      </p:sp>
      <p:sp>
        <p:nvSpPr>
          <p:cNvPr id="1048660" name="TextBox 40"/>
          <p:cNvSpPr>
            <a:spLocks noGrp="1"/>
          </p:cNvSpPr>
          <p:nvPr/>
        </p:nvSpPr>
        <p:spPr>
          <a:xfrm>
            <a:off x="2606039" y="3963924"/>
            <a:ext cx="3657600" cy="31749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watermark declared when p ≤ 0.1</a:t>
            </a:r>
          </a:p>
        </p:txBody>
      </p:sp>
      <p:sp>
        <p:nvSpPr>
          <p:cNvPr id="1048661" name="Oval 41"/>
          <p:cNvSpPr>
            <a:spLocks noGrp="1"/>
          </p:cNvSpPr>
          <p:nvPr/>
        </p:nvSpPr>
        <p:spPr>
          <a:xfrm>
            <a:off x="640080" y="4498848"/>
            <a:ext cx="420624" cy="420624"/>
          </a:xfrm>
          <a:prstGeom prst="ellipse"/>
          <a:solidFill>
            <a:srgbClr val="0B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bIns="0" lIns="0" rIns="0" tIns="0"/>
          <a:p>
            <a:pPr algn="ctr">
              <a:buNone/>
            </a:pPr>
            <a:r>
              <a:rPr b="1" sz="17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◐</a:t>
            </a:r>
          </a:p>
        </p:txBody>
      </p:sp>
      <p:sp>
        <p:nvSpPr>
          <p:cNvPr id="1048662" name="TextBox 42"/>
          <p:cNvSpPr>
            <a:spLocks noGrp="1"/>
          </p:cNvSpPr>
          <p:nvPr/>
        </p:nvSpPr>
        <p:spPr>
          <a:xfrm>
            <a:off x="1207007" y="4512564"/>
            <a:ext cx="1417320" cy="31749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i="0">
                <a:solidFill>
                  <a:srgbClr val="17202A"/>
                </a:solidFill>
                <a:latin typeface="Calibri"/>
                <a:ea typeface="Calibri"/>
                <a:cs typeface="Calibri"/>
              </a:rPr>
              <a:t>Quality</a:t>
            </a:r>
          </a:p>
        </p:txBody>
      </p:sp>
      <p:sp>
        <p:nvSpPr>
          <p:cNvPr id="1048663" name="TextBox 43"/>
          <p:cNvSpPr>
            <a:spLocks noGrp="1"/>
          </p:cNvSpPr>
          <p:nvPr/>
        </p:nvSpPr>
        <p:spPr>
          <a:xfrm>
            <a:off x="2606039" y="4512564"/>
            <a:ext cx="3657600" cy="6350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PSNR and SSIM, mixed SSIM at 0.92</a:t>
            </a:r>
          </a:p>
        </p:txBody>
      </p:sp>
      <p:sp>
        <p:nvSpPr>
          <p:cNvPr id="1048664" name="Oval 44"/>
          <p:cNvSpPr>
            <a:spLocks noGrp="1"/>
          </p:cNvSpPr>
          <p:nvPr/>
        </p:nvSpPr>
        <p:spPr>
          <a:xfrm>
            <a:off x="640080" y="5047488"/>
            <a:ext cx="420624" cy="420624"/>
          </a:xfrm>
          <a:prstGeom prst="ellipse"/>
          <a:solidFill>
            <a:srgbClr val="0B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bIns="0" lIns="0" rIns="0" tIns="0"/>
          <a:p>
            <a:pPr algn="ctr">
              <a:buNone/>
            </a:pPr>
            <a:r>
              <a:rPr b="1" sz="17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◷</a:t>
            </a:r>
          </a:p>
        </p:txBody>
      </p:sp>
      <p:sp>
        <p:nvSpPr>
          <p:cNvPr id="1048665" name="TextBox 45"/>
          <p:cNvSpPr>
            <a:spLocks noGrp="1"/>
          </p:cNvSpPr>
          <p:nvPr/>
        </p:nvSpPr>
        <p:spPr>
          <a:xfrm>
            <a:off x="1207007" y="5061203"/>
            <a:ext cx="1417320" cy="31749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i="0">
                <a:solidFill>
                  <a:srgbClr val="17202A"/>
                </a:solidFill>
                <a:latin typeface="Calibri"/>
                <a:ea typeface="Calibri"/>
                <a:cs typeface="Calibri"/>
              </a:rPr>
              <a:t>Efficiency</a:t>
            </a:r>
          </a:p>
        </p:txBody>
      </p:sp>
      <p:sp>
        <p:nvSpPr>
          <p:cNvPr id="1048666" name="TextBox 46"/>
          <p:cNvSpPr>
            <a:spLocks noGrp="1"/>
          </p:cNvSpPr>
          <p:nvPr/>
        </p:nvSpPr>
        <p:spPr>
          <a:xfrm>
            <a:off x="2606039" y="5061203"/>
            <a:ext cx="3657600" cy="317499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full-pipeline runtime per image</a:t>
            </a:r>
          </a:p>
        </p:txBody>
      </p:sp>
      <p:sp>
        <p:nvSpPr>
          <p:cNvPr id="1048667" name="cfg-card"/>
          <p:cNvSpPr>
            <a:spLocks noGrp="1"/>
          </p:cNvSpPr>
          <p:nvPr/>
        </p:nvSpPr>
        <p:spPr>
          <a:xfrm rot="0" flipH="0" flipV="0">
            <a:off x="6455663" y="712963"/>
            <a:ext cx="5471160" cy="5029200"/>
          </a:xfrm>
          <a:prstGeom prst="roundRect">
            <a:avLst>
              <a:gd name="adj" fmla="val 6000"/>
            </a:avLst>
          </a:prstGeom>
          <a:solidFill>
            <a:srgbClr val="EEF3F5"/>
          </a:solidFill>
          <a:ln w="12700">
            <a:solidFill>
              <a:srgbClr val="D8E3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/>
        </p:txBody>
      </p:sp>
      <p:sp>
        <p:nvSpPr>
          <p:cNvPr id="1048668" name="TextBox 48"/>
          <p:cNvSpPr>
            <a:spLocks noGrp="1"/>
          </p:cNvSpPr>
          <p:nvPr/>
        </p:nvSpPr>
        <p:spPr>
          <a:xfrm rot="0" flipH="0" flipV="0">
            <a:off x="6787248" y="974664"/>
            <a:ext cx="4807989" cy="3175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i="0">
                <a:solidFill>
                  <a:srgbClr val="C2410C"/>
                </a:solidFill>
                <a:latin typeface="Calibri"/>
                <a:ea typeface="Calibri"/>
                <a:cs typeface="Calibri"/>
              </a:rPr>
              <a:t>Configuration compared</a:t>
            </a:r>
            <a:endParaRPr b="1" i="0">
              <a:solidFill>
                <a:srgbClr val="C241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48669" name="cfg-Fixed-Direct"/>
          <p:cNvSpPr>
            <a:spLocks noGrp="1"/>
          </p:cNvSpPr>
          <p:nvPr/>
        </p:nvSpPr>
        <p:spPr>
          <a:xfrm rot="0" flipH="0" flipV="0">
            <a:off x="6787248" y="1475308"/>
            <a:ext cx="4807989" cy="81923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/>
        </p:txBody>
      </p:sp>
      <p:sp>
        <p:nvSpPr>
          <p:cNvPr id="1048670" name="TextBox 50"/>
          <p:cNvSpPr>
            <a:spLocks noGrp="1"/>
          </p:cNvSpPr>
          <p:nvPr/>
        </p:nvSpPr>
        <p:spPr>
          <a:xfrm rot="0" flipH="0" flipV="0">
            <a:off x="7025574" y="1566334"/>
            <a:ext cx="4352059" cy="4191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sz="2400" i="0">
                <a:solidFill>
                  <a:srgbClr val="0B6E6E"/>
                </a:solidFill>
                <a:latin typeface="Calibri"/>
                <a:ea typeface="Calibri"/>
                <a:cs typeface="Calibri"/>
              </a:rPr>
              <a:t>Fixed-Direct</a:t>
            </a:r>
            <a:endParaRPr b="1" sz="2000" i="0">
              <a:solidFill>
                <a:srgbClr val="0B6E6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48671" name="TextBox 51"/>
          <p:cNvSpPr>
            <a:spLocks noGrp="1"/>
          </p:cNvSpPr>
          <p:nvPr/>
        </p:nvSpPr>
        <p:spPr>
          <a:xfrm rot="0" flipH="0" flipV="0">
            <a:off x="7025574" y="1907683"/>
            <a:ext cx="4352059" cy="3175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predetermined positions</a:t>
            </a:r>
          </a:p>
        </p:txBody>
      </p:sp>
      <p:sp>
        <p:nvSpPr>
          <p:cNvPr id="1048672" name="cfg-Hungarian-Direct"/>
          <p:cNvSpPr>
            <a:spLocks noGrp="1"/>
          </p:cNvSpPr>
          <p:nvPr/>
        </p:nvSpPr>
        <p:spPr>
          <a:xfrm rot="0" flipH="0" flipV="0">
            <a:off x="6787248" y="2431084"/>
            <a:ext cx="4807989" cy="81923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/>
        </p:txBody>
      </p:sp>
      <p:sp>
        <p:nvSpPr>
          <p:cNvPr id="1048673" name="TextBox 53"/>
          <p:cNvSpPr>
            <a:spLocks noGrp="1"/>
          </p:cNvSpPr>
          <p:nvPr/>
        </p:nvSpPr>
        <p:spPr>
          <a:xfrm rot="0" flipH="0" flipV="0">
            <a:off x="7025574" y="2522110"/>
            <a:ext cx="4352059" cy="4191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sz="2400" i="0">
                <a:solidFill>
                  <a:srgbClr val="0B6E6E"/>
                </a:solidFill>
                <a:latin typeface="Calibri"/>
                <a:ea typeface="Calibri"/>
                <a:cs typeface="Calibri"/>
              </a:rPr>
              <a:t>Hungarian-Direct</a:t>
            </a:r>
          </a:p>
        </p:txBody>
      </p:sp>
      <p:sp>
        <p:nvSpPr>
          <p:cNvPr id="1048674" name="TextBox 54"/>
          <p:cNvSpPr>
            <a:spLocks noGrp="1"/>
          </p:cNvSpPr>
          <p:nvPr/>
        </p:nvSpPr>
        <p:spPr>
          <a:xfrm rot="0" flipH="0" flipV="0">
            <a:off x="7025574" y="2863458"/>
            <a:ext cx="4352059" cy="3175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global</a:t>
            </a: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 positions</a:t>
            </a:r>
          </a:p>
        </p:txBody>
      </p:sp>
      <p:sp>
        <p:nvSpPr>
          <p:cNvPr id="1048675" name="cfg-JV Coefficient-Matched"/>
          <p:cNvSpPr>
            <a:spLocks noGrp="1"/>
          </p:cNvSpPr>
          <p:nvPr/>
        </p:nvSpPr>
        <p:spPr>
          <a:xfrm rot="0" flipH="0" flipV="0">
            <a:off x="6787248" y="3386859"/>
            <a:ext cx="4807989" cy="81923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/>
        </p:txBody>
      </p:sp>
      <p:sp>
        <p:nvSpPr>
          <p:cNvPr id="1048676" name="TextBox 56"/>
          <p:cNvSpPr>
            <a:spLocks noGrp="1"/>
          </p:cNvSpPr>
          <p:nvPr/>
        </p:nvSpPr>
        <p:spPr>
          <a:xfrm rot="0" flipH="0" flipV="0">
            <a:off x="7025574" y="3504939"/>
            <a:ext cx="4352059" cy="4191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sz="2400" i="0">
                <a:solidFill>
                  <a:srgbClr val="0B6E6E"/>
                </a:solidFill>
                <a:latin typeface="Calibri"/>
                <a:ea typeface="Calibri"/>
                <a:cs typeface="Calibri"/>
              </a:rPr>
              <a:t>JV Coefficient-Matched</a:t>
            </a:r>
          </a:p>
        </p:txBody>
      </p:sp>
      <p:sp>
        <p:nvSpPr>
          <p:cNvPr id="1048677" name="TextBox 57"/>
          <p:cNvSpPr>
            <a:spLocks noGrp="1"/>
          </p:cNvSpPr>
          <p:nvPr/>
        </p:nvSpPr>
        <p:spPr>
          <a:xfrm rot="0" flipH="0" flipV="0">
            <a:off x="7025574" y="3819233"/>
            <a:ext cx="4352059" cy="3175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global positions</a:t>
            </a:r>
            <a:r>
              <a:rPr b="0" i="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 + reordering</a:t>
            </a:r>
          </a:p>
        </p:txBody>
      </p:sp>
      <p:sp>
        <p:nvSpPr>
          <p:cNvPr id="1048678" name="sched-card"/>
          <p:cNvSpPr>
            <a:spLocks noGrp="1"/>
          </p:cNvSpPr>
          <p:nvPr/>
        </p:nvSpPr>
        <p:spPr>
          <a:xfrm rot="0" flipH="0" flipV="0">
            <a:off x="6787248" y="4456416"/>
            <a:ext cx="4807989" cy="978532"/>
          </a:xfrm>
          <a:prstGeom prst="roundRect">
            <a:avLst>
              <a:gd name="adj" fmla="val 6000"/>
            </a:avLst>
          </a:prstGeom>
          <a:solidFill>
            <a:srgbClr val="0B6E6E"/>
          </a:solidFill>
          <a:ln w="12700">
            <a:solidFill>
              <a:srgbClr val="0B6E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/>
        </p:txBody>
      </p:sp>
      <p:sp>
        <p:nvSpPr>
          <p:cNvPr id="1048679" name="TextBox 59"/>
          <p:cNvSpPr>
            <a:spLocks noGrp="1"/>
          </p:cNvSpPr>
          <p:nvPr/>
        </p:nvSpPr>
        <p:spPr>
          <a:xfrm rot="0" flipH="0" flipV="0">
            <a:off x="7025574" y="4581579"/>
            <a:ext cx="4455679" cy="3429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1" sz="2000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Each configuration is run twice</a:t>
            </a:r>
          </a:p>
        </p:txBody>
      </p:sp>
      <p:sp>
        <p:nvSpPr>
          <p:cNvPr id="1048680" name="TextBox 60"/>
          <p:cNvSpPr>
            <a:spLocks noGrp="1"/>
          </p:cNvSpPr>
          <p:nvPr/>
        </p:nvSpPr>
        <p:spPr>
          <a:xfrm rot="0" flipH="0" flipV="0">
            <a:off x="7025574" y="4957062"/>
            <a:ext cx="4455679" cy="317500"/>
          </a:xfrm>
          <a:prstGeom prst="rect"/>
          <a:noFill/>
        </p:spPr>
        <p:txBody>
          <a:bodyPr anchor="t" bIns="0" lIns="0" rIns="0" tIns="0" wrap="square">
            <a:spAutoFit/>
          </a:bodyPr>
          <a:p>
            <a:pPr algn="l">
              <a:buNone/>
            </a:pPr>
            <a:r>
              <a:rPr b="0" i="0">
                <a:solidFill>
                  <a:srgbClr val="D8E3E3"/>
                </a:solidFill>
                <a:latin typeface="Calibri"/>
                <a:ea typeface="Calibri"/>
                <a:cs typeface="Calibri"/>
              </a:rPr>
              <a:t>full 60 iterations   ·   with early stopping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/>
      </p:grpSpPr>
      <p:sp>
        <p:nvSpPr>
          <p:cNvPr id="1048625" name="Text 0"/>
          <p:cNvSpPr>
            <a:spLocks noGrp="1"/>
          </p:cNvSpPr>
          <p:nvPr>
            <p:ph type="title" idx="100" hasCustomPrompt="1"/>
          </p:nvPr>
        </p:nvSpPr>
        <p:spPr>
          <a:xfrm>
            <a:off x="438912" y="205740"/>
            <a:ext cx="10908792" cy="723900"/>
          </a:xfrm>
          <a:prstGeom prst="rect"/>
          <a:noFill/>
        </p:spPr>
        <p:txBody>
          <a:bodyPr anchor="ctr" wrap="square"/>
          <a:lstStyle>
            <a:defPPr algn="l"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buNone/>
              <a:defRPr b="1" sz="3300">
                <a:solidFill>
                  <a:srgbClr val="0B6E6E"/>
                </a:solidFill>
                <a:latin typeface="Arial"/>
                <a:ea typeface="Arial"/>
                <a:cs typeface="Arial"/>
              </a:defRPr>
            </a:pPr>
            <a:r>
              <a:rPr b="1" sz="3300">
                <a:solidFill>
                  <a:srgbClr val="0B6E6E"/>
                </a:solidFill>
                <a:latin typeface="Arial"/>
                <a:ea typeface="Arial"/>
                <a:cs typeface="Arial"/>
              </a:rPr>
              <a:t>Results from payload matching and global positions</a:t>
            </a:r>
          </a:p>
        </p:txBody>
      </p:sp>
      <p:sp>
        <p:nvSpPr>
          <p:cNvPr id="1048626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9</a:t>
            </a:fld>
          </a:p>
        </p:txBody>
      </p:sp>
      <p:graphicFrame>
        <p:nvGraphicFramePr>
          <p:cNvPr id="4194304" name="slide9-attack-and-fp-table"/>
          <p:cNvGraphicFramePr>
            <a:graphicFrameLocks/>
          </p:cNvGraphicFramePr>
          <p:nvPr/>
        </p:nvGraphicFramePr>
        <p:xfrm>
          <a:off x="523875" y="1066800"/>
          <a:ext cx="11144250" cy="4516755"/>
        </p:xfrm>
        <a:graphic>
          <a:graphicData uri="http://schemas.openxmlformats.org/drawingml/2006/table">
            <a:tbl>
              <a:tblPr firstRow="1" bandRow="0"/>
              <a:tblGrid>
                <a:gridCol w="4000500"/>
                <a:gridCol w="2000250"/>
                <a:gridCol w="2095500"/>
                <a:gridCol w="3048000"/>
              </a:tblGrid>
              <a:tr h="3810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1" sz="14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Condition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T w="9525">
                      <a:solidFill>
                        <a:srgbClr val="CEDADC"/>
                      </a:solidFill>
                      <a:prstDash val="solid"/>
                    </a:lnT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1" sz="14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Fixed-Direct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T w="9525">
                      <a:solidFill>
                        <a:srgbClr val="CEDADC"/>
                      </a:solidFill>
                      <a:prstDash val="solid"/>
                    </a:lnT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1" sz="14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Hungarian-Direct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T w="9525">
                      <a:solidFill>
                        <a:srgbClr val="CEDADC"/>
                      </a:solidFill>
                      <a:prstDash val="solid"/>
                    </a:lnT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1" sz="14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JV-Coefficient-Matched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T w="9525">
                      <a:solidFill>
                        <a:srgbClr val="CEDADC"/>
                      </a:solidFill>
                      <a:prstDash val="solid"/>
                    </a:lnT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diff_attacker_60 (AI redraw)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cheng2020-anchor_3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99%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bmshj2018-factorized_3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jpeg_attacker_50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brightness_0.5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contrast_0.5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Gaussian_noise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Gaussian_blur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bm3d (denoiser)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rotate_90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7%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9%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5%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all (9 attacks + rotation)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9%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7%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4%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all_norot (9 attacks)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FF3E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69%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FF3E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70%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FF3E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1" sz="1800">
                          <a:solidFill>
                            <a:srgbClr val="D21918"/>
                          </a:solidFill>
                          <a:latin typeface="Calibri"/>
                          <a:ea typeface="Calibri"/>
                          <a:cs typeface="Calibri"/>
                        </a:rPr>
                        <a:t>98%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FF3EE"/>
                    </a:solidFill>
                  </a:tcPr>
                </a:tc>
              </a:tr>
              <a:tr h="318135">
                <a:tc>
                  <a:txBody>
                    <a:bodyPr/>
                    <a:p>
                      <a:pPr algn="l">
                        <a:buNone/>
                      </a:pPr>
                      <a:r>
                        <a:rPr b="0" sz="15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False-positive rate</a:t>
                      </a:r>
                    </a:p>
                  </a:txBody>
                  <a:tcPr marL="57150" marR="57150" marT="0" marB="0" anchor="ctr" horzOverflow="clip">
                    <a:lnL w="9525">
                      <a:solidFill>
                        <a:srgbClr val="CEDADC"/>
                      </a:solidFill>
                      <a:prstDash val="solid"/>
                    </a:lnL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FF3E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11%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FF3E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1" sz="1800">
                          <a:solidFill>
                            <a:srgbClr val="D21918"/>
                          </a:solidFill>
                          <a:latin typeface="Calibri"/>
                          <a:ea typeface="Calibri"/>
                          <a:cs typeface="Calibri"/>
                        </a:rPr>
                        <a:t>6%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FF3E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b="0" sz="1800">
                          <a:solidFill>
                            <a:srgbClr val="17212B"/>
                          </a:solidFill>
                          <a:latin typeface="Calibri"/>
                          <a:ea typeface="Calibri"/>
                          <a:cs typeface="Calibri"/>
                        </a:rPr>
                        <a:t>6%</a:t>
                      </a:r>
                    </a:p>
                  </a:txBody>
                  <a:tcPr marL="57150" marR="57150" marT="0" marB="0" anchor="ctr" horzOverflow="clip">
                    <a:lnR w="9525">
                      <a:solidFill>
                        <a:srgbClr val="CEDADC"/>
                      </a:solidFill>
                      <a:prstDash val="solid"/>
                    </a:lnR>
                    <a:lnB w="9525">
                      <a:solidFill>
                        <a:srgbClr val="CEDADC"/>
                      </a:solidFill>
                      <a:prstDash val="solid"/>
                    </a:lnB>
                    <a:solidFill>
                      <a:srgbClr val="FFF3EE"/>
                    </a:solidFill>
                  </a:tcPr>
                </a:tc>
              </a:tr>
            </a:tbl>
          </a:graphicData>
        </a:graphic>
      </p:graphicFrame>
      <p:sp>
        <p:nvSpPr>
          <p:cNvPr id="1048627" name="highlight-coefficient-matching"/>
          <p:cNvSpPr>
            <a:spLocks noGrp="1"/>
          </p:cNvSpPr>
          <p:nvPr/>
        </p:nvSpPr>
        <p:spPr>
          <a:xfrm>
            <a:off x="6505575" y="4928235"/>
            <a:ext cx="5181600" cy="356235"/>
          </a:xfrm>
          <a:prstGeom prst="rect"/>
          <a:noFill/>
          <a:ln w="28575">
            <a:solidFill>
              <a:srgbClr val="D21918"/>
            </a:solidFill>
            <a:prstDash val="solid"/>
          </a:ln>
        </p:spPr>
      </p:sp>
      <p:sp>
        <p:nvSpPr>
          <p:cNvPr id="1048628" name="highlight-global-position-fp"/>
          <p:cNvSpPr>
            <a:spLocks noGrp="1"/>
          </p:cNvSpPr>
          <p:nvPr/>
        </p:nvSpPr>
        <p:spPr>
          <a:xfrm>
            <a:off x="4505325" y="5246370"/>
            <a:ext cx="4133850" cy="356235"/>
          </a:xfrm>
          <a:prstGeom prst="rect"/>
          <a:noFill/>
          <a:ln w="28575">
            <a:solidFill>
              <a:srgbClr val="D21918"/>
            </a:solidFill>
            <a:prstDash val="solid"/>
          </a:ln>
        </p:spPr>
      </p:sp>
      <p:sp>
        <p:nvSpPr>
          <p:cNvPr id="1048629" name="global-position-label"/>
          <p:cNvSpPr>
            <a:spLocks noGrp="1"/>
          </p:cNvSpPr>
          <p:nvPr/>
        </p:nvSpPr>
        <p:spPr>
          <a:xfrm>
            <a:off x="904875" y="5848350"/>
            <a:ext cx="4476750" cy="238125"/>
          </a:xfrm>
          <a:prstGeom prst="rect"/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1pPr>
            <a:lvl2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2pPr>
            <a:lvl3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3pPr>
            <a:lvl4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4pPr>
            <a:lvl5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5pPr>
            <a:lvl6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6pPr>
            <a:lvl7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7pPr>
            <a:lvl8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8pPr>
            <a:lvl9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pPr>
            <a:r>
              <a:rPr b="1" sz="1400">
                <a:solidFill>
                  <a:srgbClr val="17212B"/>
                </a:solidFill>
                <a:latin typeface="Calibri"/>
                <a:ea typeface="Calibri"/>
                <a:cs typeface="Calibri"/>
              </a:rPr>
              <a:t>Global position selection</a:t>
            </a:r>
          </a:p>
        </p:txBody>
      </p:sp>
      <p:sp>
        <p:nvSpPr>
          <p:cNvPr id="1048630" name="global-position-result"/>
          <p:cNvSpPr>
            <a:spLocks noGrp="1"/>
          </p:cNvSpPr>
          <p:nvPr/>
        </p:nvSpPr>
        <p:spPr>
          <a:xfrm>
            <a:off x="809625" y="6096000"/>
            <a:ext cx="4667250" cy="323850"/>
          </a:xfrm>
          <a:prstGeom prst="rect"/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1pPr>
            <a:lvl2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2pPr>
            <a:lvl3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3pPr>
            <a:lvl4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4pPr>
            <a:lvl5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5pPr>
            <a:lvl6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6pPr>
            <a:lvl7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7pPr>
            <a:lvl8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8pPr>
            <a:lvl9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pPr>
            <a:r>
              <a:rPr b="1" sz="1800">
                <a:solidFill>
                  <a:srgbClr val="D21918"/>
                </a:solidFill>
                <a:latin typeface="Calibri"/>
                <a:ea typeface="Calibri"/>
                <a:cs typeface="Calibri"/>
              </a:rPr>
              <a:t>False positives: 11% to 6%</a:t>
            </a:r>
          </a:p>
        </p:txBody>
      </p:sp>
      <p:sp>
        <p:nvSpPr>
          <p:cNvPr id="1048631" name="coefficient-matching-label"/>
          <p:cNvSpPr>
            <a:spLocks noGrp="1"/>
          </p:cNvSpPr>
          <p:nvPr/>
        </p:nvSpPr>
        <p:spPr>
          <a:xfrm>
            <a:off x="6572250" y="5848350"/>
            <a:ext cx="4476750" cy="238125"/>
          </a:xfrm>
          <a:prstGeom prst="rect"/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1pPr>
            <a:lvl2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2pPr>
            <a:lvl3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3pPr>
            <a:lvl4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4pPr>
            <a:lvl5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5pPr>
            <a:lvl6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6pPr>
            <a:lvl7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7pPr>
            <a:lvl8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8pPr>
            <a:lvl9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  <a:defRPr b="1" sz="1400">
                <a:solidFill>
                  <a:srgbClr val="17212B"/>
                </a:solidFill>
                <a:latin typeface="Calibri"/>
                <a:ea typeface="Calibri"/>
                <a:cs typeface="Calibri"/>
              </a:defRPr>
            </a:pPr>
            <a:r>
              <a:rPr b="1" sz="1400">
                <a:solidFill>
                  <a:srgbClr val="17212B"/>
                </a:solidFill>
                <a:latin typeface="Calibri"/>
                <a:ea typeface="Calibri"/>
                <a:cs typeface="Calibri"/>
              </a:rPr>
              <a:t>Coefficient-aware matching</a:t>
            </a:r>
          </a:p>
        </p:txBody>
      </p:sp>
      <p:sp>
        <p:nvSpPr>
          <p:cNvPr id="1048632" name="coefficient-matching-result"/>
          <p:cNvSpPr>
            <a:spLocks noGrp="1"/>
          </p:cNvSpPr>
          <p:nvPr/>
        </p:nvSpPr>
        <p:spPr>
          <a:xfrm>
            <a:off x="6477000" y="6096000"/>
            <a:ext cx="4667250" cy="323850"/>
          </a:xfrm>
          <a:prstGeom prst="rect"/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1pPr>
            <a:lvl2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2pPr>
            <a:lvl3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3pPr>
            <a:lvl4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4pPr>
            <a:lvl5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5pPr>
            <a:lvl6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6pPr>
            <a:lvl7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7pPr>
            <a:lvl8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8pPr>
            <a:lvl9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buNone/>
              <a:defRPr b="1" sz="1800">
                <a:solidFill>
                  <a:srgbClr val="D21918"/>
                </a:solidFill>
                <a:latin typeface="Calibri"/>
                <a:ea typeface="Calibri"/>
                <a:cs typeface="Calibri"/>
              </a:defRPr>
            </a:pPr>
            <a:r>
              <a:rPr b="1" sz="1800">
                <a:solidFill>
                  <a:srgbClr val="D21918"/>
                </a:solidFill>
                <a:latin typeface="Calibri"/>
                <a:ea typeface="Calibri"/>
                <a:cs typeface="Calibri"/>
              </a:rPr>
              <a:t>all_norot: 70% to 98%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/>
      </p:grpSpPr>
      <p:sp>
        <p:nvSpPr>
          <p:cNvPr id="104860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b="1" sz="36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Refinement can stop at convergence</a:t>
            </a:r>
            <a:endParaRPr sz="3600">
              <a:latin typeface="Arial"/>
              <a:ea typeface="Arial"/>
              <a:cs typeface="Arial"/>
            </a:endParaRPr>
          </a:p>
        </p:txBody>
      </p:sp>
      <p:pic>
        <p:nvPicPr>
          <p:cNvPr id="2097153" name="fig-loss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 l="0" t="0" r="0" b="0"/>
          </a:stretch>
        </p:blipFill>
        <p:spPr>
          <a:xfrm>
            <a:off x="640080" y="1554479"/>
            <a:ext cx="6035040" cy="3968865"/>
          </a:xfrm>
          <a:prstGeom prst="rect"/>
        </p:spPr>
      </p:pic>
      <p:sp>
        <p:nvSpPr>
          <p:cNvPr id="1048606" name="stat-loss has flattened"/>
          <p:cNvSpPr>
            <a:spLocks noGrp="1"/>
          </p:cNvSpPr>
          <p:nvPr/>
        </p:nvSpPr>
        <p:spPr>
          <a:xfrm>
            <a:off x="6995160" y="1540764"/>
            <a:ext cx="1600200" cy="868680"/>
          </a:xfrm>
          <a:prstGeom prst="rect"/>
          <a:noFill/>
        </p:spPr>
        <p:txBody>
          <a:bodyPr anchor="ctr" bIns="0" lIns="0" rIns="0" tIns="0" wrap="square"/>
          <a:p>
            <a:pPr algn="l" indent="0" marL="0">
              <a:buNone/>
            </a:pPr>
            <a:r>
              <a:rPr b="1" sz="4000">
                <a:solidFill>
                  <a:srgbClr val="5A6672"/>
                </a:solidFill>
                <a:latin typeface="Cambria"/>
                <a:ea typeface="Cambria"/>
                <a:cs typeface="Cambria"/>
              </a:rPr>
              <a:t>~50</a:t>
            </a:r>
            <a:endParaRPr sz="4000"/>
          </a:p>
        </p:txBody>
      </p:sp>
      <p:sp>
        <p:nvSpPr>
          <p:cNvPr id="1048607" name="Text 2"/>
          <p:cNvSpPr>
            <a:spLocks noGrp="1"/>
          </p:cNvSpPr>
          <p:nvPr/>
        </p:nvSpPr>
        <p:spPr>
          <a:xfrm>
            <a:off x="8641080" y="1609344"/>
            <a:ext cx="2697480" cy="384048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400"/>
              <a:t>Avg stop iteration</a:t>
            </a:r>
            <a:endParaRPr sz="2400"/>
          </a:p>
        </p:txBody>
      </p:sp>
      <p:sp>
        <p:nvSpPr>
          <p:cNvPr id="1048608" name="Text 3"/>
          <p:cNvSpPr>
            <a:spLocks noGrp="1"/>
          </p:cNvSpPr>
          <p:nvPr/>
        </p:nvSpPr>
        <p:spPr>
          <a:xfrm>
            <a:off x="8732520" y="1943100"/>
            <a:ext cx="2697480" cy="457200"/>
          </a:xfrm>
          <a:prstGeom prst="rect"/>
          <a:noFill/>
        </p:spPr>
        <p:txBody>
          <a:bodyPr anchor="t" bIns="0" lIns="0" rIns="0" tIns="0" wrap="square"/>
          <a:p>
            <a:pPr indent="0" marL="0">
              <a:buNone/>
            </a:pPr>
            <a:r>
              <a:rPr sz="2400">
                <a:solidFill>
                  <a:schemeClr val="tx2"/>
                </a:solidFill>
              </a:rPr>
              <a:t>reduces </a:t>
            </a:r>
            <a:r>
              <a:rPr b="1" sz="2400">
                <a:solidFill>
                  <a:srgbClr val="5A6672"/>
                </a:solidFill>
                <a:latin typeface="Cambria"/>
                <a:ea typeface="Cambria"/>
                <a:cs typeface="Cambria"/>
              </a:rPr>
              <a:t>~</a:t>
            </a:r>
            <a:r>
              <a:rPr sz="2400">
                <a:solidFill>
                  <a:schemeClr val="tx2"/>
                </a:solidFill>
              </a:rPr>
              <a:t>7s of optimization time</a:t>
            </a:r>
            <a:endParaRPr sz="2400"/>
          </a:p>
        </p:txBody>
      </p:sp>
      <p:sp>
        <p:nvSpPr>
          <p:cNvPr id="1048609" name="stat-less end-to-end runtime"/>
          <p:cNvSpPr>
            <a:spLocks noGrp="1"/>
          </p:cNvSpPr>
          <p:nvPr/>
        </p:nvSpPr>
        <p:spPr>
          <a:xfrm rot="0" flipH="0" flipV="0">
            <a:off x="7086600" y="2943212"/>
            <a:ext cx="1600200" cy="868680"/>
          </a:xfrm>
          <a:prstGeom prst="rect"/>
          <a:noFill/>
        </p:spPr>
        <p:txBody>
          <a:bodyPr anchor="ctr" bIns="0" lIns="0" rIns="0" tIns="0" wrap="square"/>
          <a:lstStyle>
            <a:defPPr algn="l"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defPPr>
            <a:lvl1pPr algn="l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lvl1pPr>
            <a:lvl2pPr algn="l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lvl2pPr>
            <a:lvl3pPr algn="l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lvl3pPr>
            <a:lvl4pPr algn="l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lvl4pPr>
            <a:lvl5pPr algn="l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lvl5pPr>
            <a:lvl6pPr algn="l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lvl6pPr>
            <a:lvl7pPr algn="l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lvl7pPr>
            <a:lvl8pPr algn="l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lvl8pPr>
            <a:lvl9pPr algn="l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lvl9pPr>
          </a:lstStyle>
          <a:p>
            <a:pPr algn="l" indent="0" marL="0">
              <a:buNone/>
              <a:defRPr b="1" sz="3450">
                <a:solidFill>
                  <a:srgbClr val="C2410C"/>
                </a:solidFill>
                <a:latin typeface="Cambria"/>
                <a:ea typeface="Cambria"/>
                <a:cs typeface="Cambria"/>
              </a:defRPr>
            </a:pPr>
            <a:r>
              <a:rPr b="1" sz="3450">
                <a:solidFill>
                  <a:srgbClr val="C2410C"/>
                </a:solidFill>
                <a:latin typeface="Cambria"/>
                <a:ea typeface="Cambria"/>
                <a:cs typeface="Cambria"/>
              </a:rPr>
              <a:t>≈0.5 dB</a:t>
            </a:r>
            <a:endParaRPr sz="4000"/>
          </a:p>
        </p:txBody>
      </p:sp>
      <p:sp>
        <p:nvSpPr>
          <p:cNvPr id="1048610" name="Text 5"/>
          <p:cNvSpPr>
            <a:spLocks noGrp="1"/>
          </p:cNvSpPr>
          <p:nvPr/>
        </p:nvSpPr>
        <p:spPr>
          <a:xfrm rot="0" flipH="0" flipV="0">
            <a:off x="8732520" y="3121521"/>
            <a:ext cx="2697480" cy="384048"/>
          </a:xfrm>
          <a:prstGeom prst="rect"/>
          <a:noFill/>
        </p:spPr>
        <p:txBody>
          <a:bodyPr anchor="ctr" bIns="0" lIns="0" rIns="0" tIns="0" wrap="square"/>
          <a:lstStyle>
            <a:defPPr algn="l"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 indent="0" marL="0">
              <a:buNone/>
              <a:defRPr b="1" sz="2250">
                <a:solidFill>
                  <a:srgbClr val="17202A"/>
                </a:solidFill>
                <a:latin typeface="Calibri"/>
                <a:ea typeface="Calibri"/>
                <a:cs typeface="Calibri"/>
              </a:defRPr>
            </a:pPr>
            <a:r>
              <a:rPr b="1" sz="2250">
                <a:solidFill>
                  <a:srgbClr val="17202A"/>
                </a:solidFill>
                <a:latin typeface="Calibri"/>
                <a:ea typeface="Calibri"/>
                <a:cs typeface="Calibri"/>
              </a:rPr>
              <a:t>Small PSNR decrease</a:t>
            </a:r>
            <a:endParaRPr sz="2400"/>
          </a:p>
        </p:txBody>
      </p:sp>
      <p:sp>
        <p:nvSpPr>
          <p:cNvPr id="1048611" name="Text 6"/>
          <p:cNvSpPr>
            <a:spLocks noGrp="1"/>
          </p:cNvSpPr>
          <p:nvPr/>
        </p:nvSpPr>
        <p:spPr>
          <a:xfrm rot="0" flipH="0" flipV="0">
            <a:off x="8732520" y="3633585"/>
            <a:ext cx="2697480" cy="457200"/>
          </a:xfrm>
          <a:prstGeom prst="rect"/>
          <a:noFill/>
        </p:spPr>
        <p:txBody>
          <a:bodyPr anchor="t" bIns="0" lIns="0" rIns="0" tIns="0" wrap="square"/>
          <a:lstStyle>
            <a:defPPr algn="l"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lvl1pPr>
            <a:lvl2pPr algn="l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lvl2pPr>
            <a:lvl3pPr algn="l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lvl3pPr>
            <a:lvl4pPr algn="l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lvl4pPr>
            <a:lvl5pPr algn="l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lvl5pPr>
            <a:lvl6pPr algn="l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lvl6pPr>
            <a:lvl7pPr algn="l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lvl7pPr>
            <a:lvl8pPr algn="l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lvl8pPr>
            <a:lvl9pPr algn="l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 indent="0" marL="0">
              <a:buNone/>
              <a:defRPr b="0" sz="1800">
                <a:solidFill>
                  <a:srgbClr val="5A6672"/>
                </a:solidFill>
                <a:latin typeface="Calibri"/>
                <a:ea typeface="Calibri"/>
                <a:cs typeface="Calibri"/>
              </a:defRPr>
            </a:pPr>
            <a:r>
              <a:rPr b="0" sz="1800">
                <a:solidFill>
                  <a:srgbClr val="5A6672"/>
                </a:solidFill>
                <a:latin typeface="Calibri"/>
                <a:ea typeface="Calibri"/>
                <a:cs typeface="Calibri"/>
              </a:rPr>
              <a:t>Image quality remains visually similar</a:t>
            </a:r>
            <a:endParaRPr sz="2400"/>
          </a:p>
        </p:txBody>
      </p:sp>
      <p:sp>
        <p:nvSpPr>
          <p:cNvPr id="1048612" name="stat-detection retained"/>
          <p:cNvSpPr>
            <a:spLocks noGrp="1"/>
          </p:cNvSpPr>
          <p:nvPr/>
        </p:nvSpPr>
        <p:spPr>
          <a:xfrm rot="0" flipH="0" flipV="0">
            <a:off x="7104842" y="4489678"/>
            <a:ext cx="1600200" cy="868680"/>
          </a:xfrm>
          <a:prstGeom prst="rect"/>
          <a:noFill/>
        </p:spPr>
        <p:txBody>
          <a:bodyPr anchor="ctr" bIns="0" lIns="0" rIns="0" tIns="0" wrap="square"/>
          <a:p>
            <a:pPr algn="l" indent="0" marL="0">
              <a:buNone/>
            </a:pPr>
            <a:r>
              <a:rPr b="1" sz="4000">
                <a:solidFill>
                  <a:srgbClr val="0B6E6E"/>
                </a:solidFill>
                <a:latin typeface="Cambria"/>
                <a:ea typeface="Cambria"/>
                <a:cs typeface="Cambria"/>
              </a:rPr>
              <a:t>97%</a:t>
            </a:r>
            <a:endParaRPr sz="4000"/>
          </a:p>
        </p:txBody>
      </p:sp>
      <p:sp>
        <p:nvSpPr>
          <p:cNvPr id="1048613" name="Text 8"/>
          <p:cNvSpPr>
            <a:spLocks noGrp="1"/>
          </p:cNvSpPr>
          <p:nvPr/>
        </p:nvSpPr>
        <p:spPr>
          <a:xfrm rot="0" flipH="0" flipV="0">
            <a:off x="8705042" y="4558259"/>
            <a:ext cx="2697480" cy="384048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400"/>
              <a:t>D</a:t>
            </a:r>
            <a:r>
              <a:rPr b="1" sz="2400">
                <a:solidFill>
                  <a:schemeClr val="tx1"/>
                </a:solidFill>
              </a:rPr>
              <a:t>etection retained</a:t>
            </a:r>
            <a:endParaRPr sz="2400"/>
          </a:p>
        </p:txBody>
      </p:sp>
      <p:sp>
        <p:nvSpPr>
          <p:cNvPr id="1048614" name="Text 9"/>
          <p:cNvSpPr>
            <a:spLocks noGrp="1"/>
          </p:cNvSpPr>
          <p:nvPr/>
        </p:nvSpPr>
        <p:spPr>
          <a:xfrm rot="0" flipH="0" flipV="0">
            <a:off x="8705042" y="4933163"/>
            <a:ext cx="2697480" cy="457200"/>
          </a:xfrm>
          <a:prstGeom prst="rect"/>
          <a:noFill/>
        </p:spPr>
        <p:txBody>
          <a:bodyPr anchor="t" bIns="0" lIns="0" rIns="0" tIns="0" wrap="square"/>
          <a:p>
            <a:pPr indent="0" marL="0">
              <a:buNone/>
            </a:pPr>
            <a:r>
              <a:rPr sz="2400">
                <a:solidFill>
                  <a:schemeClr val="tx2"/>
                </a:solidFill>
              </a:rPr>
              <a:t>down from 98%, SSIM held at 0.92</a:t>
            </a:r>
            <a:endParaRPr sz="2400"/>
          </a:p>
        </p:txBody>
      </p:sp>
      <p:sp>
        <p:nvSpPr>
          <p:cNvPr id="1048615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F7021451-1387-4CA6-816F-3879F97B5CBC}" type="slidenum">
              <a:rPr b="0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/>
      </p:grpSpPr>
      <p:sp>
        <p:nvSpPr>
          <p:cNvPr id="1048579" name="Text 0"/>
          <p:cNvSpPr>
            <a:spLocks noGrp="1"/>
          </p:cNvSpPr>
          <p:nvPr>
            <p:ph type="title" idx="100" hasCustomPrompt="1"/>
          </p:nvPr>
        </p:nvSpPr>
        <p:spPr>
          <a:xfrm>
            <a:off x="345440" y="75529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b="1" sz="3200">
                <a:solidFill>
                  <a:schemeClr val="accent1"/>
                </a:solidFill>
                <a:latin typeface="Cambria"/>
                <a:ea typeface="Cambria"/>
                <a:cs typeface="Cambria"/>
              </a:rPr>
              <a:t>Final image quality</a:t>
            </a:r>
            <a:endParaRPr sz="3200"/>
          </a:p>
        </p:txBody>
      </p:sp>
      <p:pic>
        <p:nvPicPr>
          <p:cNvPr id="2097152" name="bk-Backup — final image quality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 l="0" t="0" r="0" b="0"/>
          </a:stretch>
        </p:blipFill>
        <p:spPr>
          <a:xfrm>
            <a:off x="2746756" y="852769"/>
            <a:ext cx="6285484" cy="5929702"/>
          </a:xfrm>
          <a:prstGeom prst="rect"/>
        </p:spPr>
      </p:pic>
      <p:sp>
        <p:nvSpPr>
          <p:cNvPr id="1048580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30394428-F1DC-E5F6-DB0C-7DE31F3D8A23}" type="slidenum">
              <a:rPr b="0"/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/>
      </p:grpSpPr>
      <p:sp>
        <p:nvSpPr>
          <p:cNvPr id="1048587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b="1" sz="36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Limitation</a:t>
            </a:r>
            <a:endParaRPr sz="3200">
              <a:latin typeface="Arial"/>
              <a:ea typeface="Arial"/>
              <a:cs typeface="Arial"/>
            </a:endParaRPr>
          </a:p>
        </p:txBody>
      </p:sp>
      <p:sp>
        <p:nvSpPr>
          <p:cNvPr id="1048588" name="lim-0.7"/>
          <p:cNvSpPr>
            <a:spLocks noGrp="1"/>
          </p:cNvSpPr>
          <p:nvPr/>
        </p:nvSpPr>
        <p:spPr>
          <a:xfrm>
            <a:off x="640080" y="1691640"/>
            <a:ext cx="3566160" cy="4007196"/>
          </a:xfrm>
          <a:prstGeom prst="roundRect">
            <a:avLst>
              <a:gd name="adj" fmla="val 2424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p/>
        </p:txBody>
      </p:sp>
      <p:sp>
        <p:nvSpPr>
          <p:cNvPr id="1048589" name="Text 2"/>
          <p:cNvSpPr>
            <a:spLocks noGrp="1"/>
          </p:cNvSpPr>
          <p:nvPr/>
        </p:nvSpPr>
        <p:spPr>
          <a:xfrm>
            <a:off x="914400" y="1920240"/>
            <a:ext cx="3017520" cy="82296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3600">
                <a:solidFill>
                  <a:srgbClr val="C2410C"/>
                </a:solidFill>
                <a:latin typeface="Cambria"/>
                <a:ea typeface="Cambria"/>
                <a:cs typeface="Cambria"/>
              </a:rPr>
              <a:t>5–10%  </a:t>
            </a:r>
            <a:endParaRPr sz="3600"/>
          </a:p>
        </p:txBody>
      </p:sp>
      <p:sp>
        <p:nvSpPr>
          <p:cNvPr id="1048590" name="Text 3"/>
          <p:cNvSpPr>
            <a:spLocks noGrp="1"/>
          </p:cNvSpPr>
          <p:nvPr/>
        </p:nvSpPr>
        <p:spPr>
          <a:xfrm>
            <a:off x="914400" y="2988888"/>
            <a:ext cx="3017520" cy="45720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800">
                <a:solidFill>
                  <a:schemeClr val="tx1"/>
                </a:solidFill>
              </a:rPr>
              <a:t>Detection rate after 90</a:t>
            </a:r>
            <a:r>
              <a:rPr sz="2800"/>
              <a:t>° </a:t>
            </a:r>
            <a:r>
              <a:rPr b="1" sz="2800">
                <a:solidFill>
                  <a:schemeClr val="tx1"/>
                </a:solidFill>
              </a:rPr>
              <a:t>rotation</a:t>
            </a:r>
            <a:endParaRPr sz="2800"/>
          </a:p>
        </p:txBody>
      </p:sp>
      <p:sp>
        <p:nvSpPr>
          <p:cNvPr id="1048591" name="Text 4"/>
          <p:cNvSpPr>
            <a:spLocks noGrp="1"/>
          </p:cNvSpPr>
          <p:nvPr/>
        </p:nvSpPr>
        <p:spPr>
          <a:xfrm>
            <a:off x="914400" y="3691776"/>
            <a:ext cx="3017520" cy="123444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sz="2000">
                <a:solidFill>
                  <a:schemeClr val="tx2"/>
                </a:solidFill>
              </a:rPr>
              <a:t>Detector does not know if the image has been rotated </a:t>
            </a:r>
            <a:endParaRPr sz="2000"/>
          </a:p>
        </p:txBody>
      </p:sp>
      <p:sp>
        <p:nvSpPr>
          <p:cNvPr id="1048592" name="lim-4.75"/>
          <p:cNvSpPr>
            <a:spLocks noGrp="1"/>
          </p:cNvSpPr>
          <p:nvPr/>
        </p:nvSpPr>
        <p:spPr>
          <a:xfrm>
            <a:off x="4343400" y="1691640"/>
            <a:ext cx="3566160" cy="4007196"/>
          </a:xfrm>
          <a:prstGeom prst="roundRect">
            <a:avLst>
              <a:gd name="adj" fmla="val 2424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p/>
        </p:txBody>
      </p:sp>
      <p:sp>
        <p:nvSpPr>
          <p:cNvPr id="1048593" name="Text 6"/>
          <p:cNvSpPr>
            <a:spLocks noGrp="1"/>
          </p:cNvSpPr>
          <p:nvPr/>
        </p:nvSpPr>
        <p:spPr>
          <a:xfrm>
            <a:off x="4617720" y="1920240"/>
            <a:ext cx="3017520" cy="82296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3600">
                <a:solidFill>
                  <a:srgbClr val="C2410C"/>
                </a:solidFill>
                <a:latin typeface="Cambria"/>
                <a:ea typeface="Cambria"/>
                <a:cs typeface="Cambria"/>
              </a:rPr>
              <a:t>100 images</a:t>
            </a:r>
            <a:endParaRPr sz="3600"/>
          </a:p>
        </p:txBody>
      </p:sp>
      <p:sp>
        <p:nvSpPr>
          <p:cNvPr id="1048594" name="Text 7"/>
          <p:cNvSpPr>
            <a:spLocks noGrp="1"/>
          </p:cNvSpPr>
          <p:nvPr/>
        </p:nvSpPr>
        <p:spPr>
          <a:xfrm>
            <a:off x="4617720" y="2988888"/>
            <a:ext cx="3017520" cy="45720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800"/>
              <a:t>Needs broader validation</a:t>
            </a:r>
            <a:endParaRPr sz="2800"/>
          </a:p>
        </p:txBody>
      </p:sp>
      <p:sp>
        <p:nvSpPr>
          <p:cNvPr id="1048595" name="lim-8.799999999999999"/>
          <p:cNvSpPr>
            <a:spLocks noGrp="1"/>
          </p:cNvSpPr>
          <p:nvPr/>
        </p:nvSpPr>
        <p:spPr>
          <a:xfrm>
            <a:off x="8046720" y="1691640"/>
            <a:ext cx="3566160" cy="4007196"/>
          </a:xfrm>
          <a:prstGeom prst="roundRect">
            <a:avLst>
              <a:gd name="adj" fmla="val 2424"/>
            </a:avLst>
          </a:prstGeom>
          <a:solidFill>
            <a:srgbClr val="EEF3F5"/>
          </a:solidFill>
          <a:ln w="12700">
            <a:solidFill>
              <a:srgbClr val="D8E3E3"/>
            </a:solidFill>
            <a:prstDash val="solid"/>
          </a:ln>
        </p:spPr>
        <p:txBody>
          <a:bodyPr/>
          <a:p/>
        </p:txBody>
      </p:sp>
      <p:sp>
        <p:nvSpPr>
          <p:cNvPr id="1048596" name="Text 10"/>
          <p:cNvSpPr>
            <a:spLocks noGrp="1"/>
          </p:cNvSpPr>
          <p:nvPr/>
        </p:nvSpPr>
        <p:spPr>
          <a:xfrm>
            <a:off x="8321040" y="1920240"/>
            <a:ext cx="3017520" cy="82296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3600">
                <a:solidFill>
                  <a:srgbClr val="C2410C"/>
                </a:solidFill>
                <a:latin typeface="Cambria"/>
                <a:ea typeface="Cambria"/>
                <a:cs typeface="Cambria"/>
              </a:rPr>
              <a:t>6–11%</a:t>
            </a:r>
            <a:endParaRPr sz="3600"/>
          </a:p>
        </p:txBody>
      </p:sp>
      <p:sp>
        <p:nvSpPr>
          <p:cNvPr id="1048597" name="Text 11"/>
          <p:cNvSpPr>
            <a:spLocks noGrp="1"/>
          </p:cNvSpPr>
          <p:nvPr/>
        </p:nvSpPr>
        <p:spPr>
          <a:xfrm>
            <a:off x="8260080" y="2837411"/>
            <a:ext cx="3017520" cy="45720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b="1" sz="2800">
                <a:solidFill>
                  <a:schemeClr val="tx1"/>
                </a:solidFill>
              </a:rPr>
              <a:t>False positives</a:t>
            </a:r>
            <a:endParaRPr sz="2800"/>
          </a:p>
        </p:txBody>
      </p:sp>
      <p:sp>
        <p:nvSpPr>
          <p:cNvPr id="1048598" name="Text 13"/>
          <p:cNvSpPr>
            <a:spLocks noGrp="1"/>
          </p:cNvSpPr>
          <p:nvPr/>
        </p:nvSpPr>
        <p:spPr>
          <a:xfrm>
            <a:off x="640080" y="5793047"/>
            <a:ext cx="10908792" cy="36576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endParaRPr sz="1600"/>
          </a:p>
        </p:txBody>
      </p:sp>
      <p:sp>
        <p:nvSpPr>
          <p:cNvPr id="1048599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4DB16885-0D3F-A391-B669-3211DB3B26E8}" type="slidenum">
              <a:rPr b="0"/>
              <a:t>12</a:t>
            </a:fld>
          </a:p>
        </p:txBody>
      </p:sp>
      <p:sp>
        <p:nvSpPr>
          <p:cNvPr id="1048600" name="Text 4"/>
          <p:cNvSpPr>
            <a:spLocks noGrp="1"/>
          </p:cNvSpPr>
          <p:nvPr/>
        </p:nvSpPr>
        <p:spPr>
          <a:xfrm>
            <a:off x="4585716" y="3691776"/>
            <a:ext cx="3017520" cy="123444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 sz="2000">
                <a:solidFill>
                  <a:schemeClr val="tx2"/>
                </a:solidFill>
              </a:rPr>
              <a:t>Need more data and confidence intervals</a:t>
            </a:r>
            <a:endParaRPr sz="2000"/>
          </a:p>
        </p:txBody>
      </p:sp>
      <p:sp>
        <p:nvSpPr>
          <p:cNvPr id="1048601" name="Text 4"/>
          <p:cNvSpPr>
            <a:spLocks noGrp="1"/>
          </p:cNvSpPr>
          <p:nvPr/>
        </p:nvSpPr>
        <p:spPr>
          <a:xfrm>
            <a:off x="8412480" y="3843251"/>
            <a:ext cx="3017520" cy="1234440"/>
          </a:xfrm>
          <a:prstGeom prst="rect"/>
          <a:noFill/>
        </p:spPr>
        <p:txBody>
          <a:bodyPr anchor="ctr" bIns="0" lIns="0" rIns="0" tIns="0" wrap="square"/>
          <a:p>
            <a:r>
              <a:rPr sz="2000">
                <a:solidFill>
                  <a:schemeClr val="tx2"/>
                </a:solidFill>
              </a:rPr>
              <a:t>Relatively high and need an independent negative set</a:t>
            </a:r>
            <a:endParaRPr sz="2000"/>
          </a:p>
          <a:p>
            <a:pPr indent="0" marL="0">
              <a:buNone/>
            </a:pP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/>
      </p:grpSpPr>
      <p:sp>
        <p:nvSpPr>
          <p:cNvPr id="1048619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b="1" sz="36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Conclusion </a:t>
            </a:r>
            <a:endParaRPr sz="3200">
              <a:latin typeface="Arial"/>
              <a:ea typeface="Arial"/>
              <a:cs typeface="Arial"/>
            </a:endParaRPr>
          </a:p>
        </p:txBody>
      </p:sp>
      <p:sp>
        <p:nvSpPr>
          <p:cNvPr id="1048620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2DD23107-4986-8758-3A93-3D74F35908CC}" type="slidenum">
              <a:rPr b="0"/>
              <a:t>13</a:t>
            </a:fld>
          </a:p>
        </p:txBody>
      </p:sp>
      <p:sp>
        <p:nvSpPr>
          <p:cNvPr id="1048621" name="TextBox 13"/>
          <p:cNvSpPr>
            <a:spLocks noGrp="1"/>
          </p:cNvSpPr>
          <p:nvPr/>
        </p:nvSpPr>
        <p:spPr>
          <a:xfrm>
            <a:off x="738909" y="1995055"/>
            <a:ext cx="9273309" cy="4701539"/>
          </a:xfrm>
          <a:prstGeom prst="rect"/>
          <a:noFill/>
        </p:spPr>
        <p:txBody>
          <a:bodyPr wrap="square">
            <a:spAutoFit/>
          </a:bodyPr>
          <a:p>
            <a:pPr indent="-342900" marL="342900">
              <a:buFont typeface="Arial"/>
              <a:buChar char="•"/>
            </a:pPr>
            <a:r>
              <a:rPr b="1" sz="2400">
                <a:solidFill>
                  <a:schemeClr val="accent1"/>
                </a:solidFill>
              </a:rPr>
              <a:t>Position selection mainly reduced false positives:</a:t>
            </a:r>
            <a:r>
              <a:rPr sz="2400">
                <a:solidFill>
                  <a:schemeClr val="accent1"/>
                </a:solidFill>
              </a:rPr>
              <a:t> </a:t>
            </a:r>
            <a:r>
              <a:rPr sz="2400"/>
              <a:t>11% to 6%, while compound-attack detection changed only from 69% to 70%. </a:t>
            </a:r>
          </a:p>
          <a:p>
            <a:pPr indent="-342900" marL="342900">
              <a:buFont typeface="Arial"/>
              <a:buChar char="•"/>
            </a:pPr>
            <a:endParaRPr sz="2400">
              <a:solidFill>
                <a:schemeClr val="accent1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b="1" sz="2400">
                <a:solidFill>
                  <a:schemeClr val="accent1"/>
                </a:solidFill>
              </a:rPr>
              <a:t>Coefficient-aware payload matching drove robustness:</a:t>
            </a:r>
            <a:r>
              <a:rPr sz="2400">
                <a:solidFill>
                  <a:schemeClr val="accent1"/>
                </a:solidFill>
              </a:rPr>
              <a:t> </a:t>
            </a:r>
            <a:r>
              <a:rPr sz="2400"/>
              <a:t>detection increased from 70% to 98%, while false positives remained at 6%. </a:t>
            </a:r>
          </a:p>
          <a:p>
            <a:pPr indent="-342900" marL="342900">
              <a:buFont typeface="Arial"/>
              <a:buChar char="•"/>
            </a:pPr>
            <a:endParaRPr sz="2400">
              <a:solidFill>
                <a:schemeClr val="accent1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b="1" sz="2400">
                <a:solidFill>
                  <a:schemeClr val="accent1"/>
                </a:solidFill>
              </a:rPr>
              <a:t>Convergence-based early stopping reduced end-to-end runtime by about 11%:</a:t>
            </a:r>
            <a:r>
              <a:rPr sz="2400">
                <a:solidFill>
                  <a:schemeClr val="accent1"/>
                </a:solidFill>
              </a:rPr>
              <a:t> </a:t>
            </a:r>
            <a:r>
              <a:rPr sz="2400"/>
              <a:t>detection remained at 97%, and mixed-image SSIM remained at 0.92.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/>
      </p:grpSpPr>
      <p:sp>
        <p:nvSpPr>
          <p:cNvPr id="1048636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52704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sz="3200"/>
              <a:t>Backup- List of </a:t>
            </a:r>
            <a:r>
              <a:t>attacks</a:t>
            </a:r>
            <a:endParaRPr sz="3200"/>
          </a:p>
        </p:txBody>
      </p:sp>
      <p:sp>
        <p:nvSpPr>
          <p:cNvPr id="1048637" name="Text 1"/>
          <p:cNvSpPr>
            <a:spLocks noGrp="1"/>
          </p:cNvSpPr>
          <p:nvPr/>
        </p:nvSpPr>
        <p:spPr>
          <a:xfrm>
            <a:off x="555448" y="5561584"/>
            <a:ext cx="11274552" cy="54864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</a:p>
        </p:txBody>
      </p:sp>
      <p:sp>
        <p:nvSpPr>
          <p:cNvPr id="1048638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327921A4-25C4-3DB4-06B1-32693CEE2241}" type="slidenum">
              <a:rPr b="0"/>
              <a:t>14</a:t>
            </a:fld>
          </a:p>
        </p:txBody>
      </p:sp>
      <p:graphicFrame>
        <p:nvGraphicFramePr>
          <p:cNvPr id="4194305" name="Table 5"/>
          <p:cNvGraphicFramePr>
            <a:graphicFrameLocks/>
          </p:cNvGraphicFramePr>
          <p:nvPr/>
        </p:nvGraphicFramePr>
        <p:xfrm>
          <a:off x="1599173" y="1165814"/>
          <a:ext cx="8059776" cy="4351340"/>
        </p:xfrm>
        <a:graphic>
          <a:graphicData uri="http://schemas.openxmlformats.org/drawingml/2006/table">
            <a:tbl>
              <a:tblPr/>
              <a:tblGrid>
                <a:gridCol w="8059776"/>
              </a:tblGrid>
              <a:tr h="310810">
                <a:tc>
                  <a:txBody>
                    <a:bodyPr/>
                    <a:p>
                      <a:r>
                        <a:rPr b="1" sz="1400">
                          <a:solidFill>
                            <a:srgbClr val="FFFFFF"/>
                          </a:solidFill>
                        </a:rPr>
                        <a:t>Attack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1E2761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diff_attacker_60 (AI redraw)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cheng2020-anchor_3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8FAFC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bmshj2018-factorized_3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jpeg_attacker_50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8FAFC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brightness_0.5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contrast_0.5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8FAFC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Gaussian_noise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Gaussian_blur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8FAFC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bm3d (denoiser)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rotate_90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8FAFC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all (9 attacks + rotation)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all_norot</a:t>
                      </a:r>
                      <a:r>
                        <a:rPr sz="1400">
                          <a:solidFill>
                            <a:srgbClr val="1F2933"/>
                          </a:solidFill>
                        </a:rPr>
                        <a:t> (9 attacks)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8FAFC"/>
                    </a:solidFill>
                  </a:tcPr>
                </a:tc>
              </a:tr>
              <a:tr h="310810">
                <a:tc>
                  <a:txBody>
                    <a:bodyPr/>
                    <a:p>
                      <a:r>
                        <a:rPr sz="1400">
                          <a:solidFill>
                            <a:srgbClr val="1F2933"/>
                          </a:solidFill>
                        </a:rPr>
                        <a:t>Average over the 12 attack types</a:t>
                      </a:r>
                    </a:p>
                  </a:txBody>
                  <a:tcPr marL="70085" marR="70085" marT="35043" marB="35043" anchor="ctr">
                    <a:lnL w="5105" cmpd="sng">
                      <a:solidFill>
                        <a:srgbClr val="D5DBE3"/>
                      </a:solidFill>
                      <a:prstDash val="solid"/>
                    </a:lnL>
                    <a:lnR w="5105" cmpd="sng">
                      <a:solidFill>
                        <a:srgbClr val="D5DBE3"/>
                      </a:solidFill>
                      <a:prstDash val="solid"/>
                    </a:lnR>
                    <a:lnT w="5105" cmpd="sng">
                      <a:solidFill>
                        <a:srgbClr val="D5DBE3"/>
                      </a:solidFill>
                      <a:prstDash val="solid"/>
                    </a:lnT>
                    <a:lnB w="5105" cmpd="sng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48639" name="Rectangle 2"/>
          <p:cNvSpPr>
            <a:spLocks noGrp="1"/>
          </p:cNvSpPr>
          <p:nvPr/>
        </p:nvSpPr>
        <p:spPr>
          <a:xfrm>
            <a:off x="1598399" y="1165815"/>
            <a:ext cx="12192000" cy="0"/>
          </a:xfrm>
          <a:prstGeom prst="rect"/>
          <a:noFill/>
          <a:ln>
            <a:noFill/>
          </a:ln>
        </p:spPr>
        <p:txBody>
          <a:bodyPr anchor="ctr" bIns="45720" lIns="91440" rIns="91440" tIns="45720" vert="horz" wrap="none">
            <a:spAutoFit/>
          </a:bodyPr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/>
      </p:grpSpPr>
      <p:sp>
        <p:nvSpPr>
          <p:cNvPr id="1048808" name="Text 0"/>
          <p:cNvSpPr>
            <a:spLocks noGrp="1"/>
          </p:cNvSpPr>
          <p:nvPr>
            <p:ph type="title" idx="100" hasCustomPrompt="1"/>
          </p:nvPr>
        </p:nvSpPr>
        <p:spPr>
          <a:xfrm>
            <a:off x="337128" y="156464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sz="3600">
                <a:latin typeface="Arial"/>
                <a:ea typeface="Arial"/>
                <a:cs typeface="Arial"/>
              </a:rPr>
              <a:t>Backup - F</a:t>
            </a:r>
            <a:r>
              <a:rPr b="1" sz="36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ull results table</a:t>
            </a:r>
            <a:endParaRPr sz="3600">
              <a:latin typeface="Arial"/>
              <a:ea typeface="Arial"/>
              <a:cs typeface="Arial"/>
            </a:endParaRPr>
          </a:p>
        </p:txBody>
      </p:sp>
      <p:graphicFrame>
        <p:nvGraphicFramePr>
          <p:cNvPr id="4194308" name="table-results"/>
          <p:cNvGraphicFramePr>
            <a:graphicFrameLocks/>
          </p:cNvGraphicFramePr>
          <p:nvPr/>
        </p:nvGraphicFramePr>
        <p:xfrm>
          <a:off x="483763" y="1025144"/>
          <a:ext cx="11214237" cy="3992880"/>
        </p:xfrm>
        <a:graphic>
          <a:graphicData uri="http://schemas.openxmlformats.org/drawingml/2006/table">
            <a:tbl>
              <a:tblPr/>
              <a:tblGrid>
                <a:gridCol w="2931530"/>
                <a:gridCol w="1796744"/>
                <a:gridCol w="898372"/>
                <a:gridCol w="1183602"/>
                <a:gridCol w="773453"/>
                <a:gridCol w="935419"/>
                <a:gridCol w="756524"/>
                <a:gridCol w="992938"/>
                <a:gridCol w="945655"/>
              </a:tblGrid>
              <a:tr h="384048"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Configuration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Position rule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Avg.12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all_norot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all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rot_90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FP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PSNR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FFFFFF"/>
                          </a:solidFill>
                        </a:rPr>
                        <a:t>Time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0B6E6E"/>
                    </a:solidFill>
                  </a:tcPr>
                </a:tc>
              </a:tr>
              <a:tr h="384048"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Fixed-Direct [8],[9]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predetermined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82.0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69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9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7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11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23.10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60.0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</a:tr>
              <a:tr h="384048"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Hungarian-Direct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global assignment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82.2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70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7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9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17202A"/>
                          </a:solidFill>
                        </a:rPr>
                        <a:t>6</a:t>
                      </a:r>
                      <a:endParaRPr b="1"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23.05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59.4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JV-Coefficient-Matched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global assignment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83.9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17202A"/>
                          </a:solidFill>
                        </a:rPr>
                        <a:t>98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4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5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6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23.38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61.3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</a:tr>
              <a:tr h="384048"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Fixed-Direct [8],[9]  (EMA)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predetermined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82.3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73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6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9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11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22.39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17202A"/>
                          </a:solidFill>
                        </a:rPr>
                        <a:t>53.2</a:t>
                      </a:r>
                      <a:endParaRPr b="1"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Hungarian-Direct  (EMA)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global assignment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82.1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69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6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10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0" sz="2000">
                          <a:solidFill>
                            <a:srgbClr val="17202A"/>
                          </a:solidFill>
                        </a:rPr>
                        <a:t>6</a:t>
                      </a:r>
                      <a:endParaRPr b="0"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22.44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17202A"/>
                          </a:solidFill>
                        </a:rPr>
                        <a:t>53.1</a:t>
                      </a:r>
                      <a:endParaRPr b="1"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EEF3F5"/>
                    </a:solidFill>
                  </a:tcPr>
                </a:tc>
              </a:tr>
              <a:tr h="384048"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JV-Coefficient-Matched  (EMA)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global assignment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84.7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17202A"/>
                          </a:solidFill>
                        </a:rPr>
                        <a:t>97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10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9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0" sz="2000">
                          <a:solidFill>
                            <a:srgbClr val="17202A"/>
                          </a:solidFill>
                        </a:rPr>
                        <a:t>6</a:t>
                      </a:r>
                      <a:endParaRPr b="0"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sz="2000">
                          <a:solidFill>
                            <a:srgbClr val="17202A"/>
                          </a:solidFill>
                        </a:rPr>
                        <a:t>22.81</a:t>
                      </a:r>
                      <a:endParaRPr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 indent="0" marL="0">
                        <a:buNone/>
                      </a:pPr>
                      <a:r>
                        <a:rPr b="1" sz="2000">
                          <a:solidFill>
                            <a:srgbClr val="17202A"/>
                          </a:solidFill>
                        </a:rPr>
                        <a:t>54.2</a:t>
                      </a:r>
                      <a:endParaRPr b="1" sz="2000"/>
                    </a:p>
                  </a:txBody>
                  <a:tcPr marL="91440" marR="91440" marT="45720" marB="45720" anchor="ctr">
                    <a:lnL w="12700" cmpd="sng">
                      <a:solidFill>
                        <a:srgbClr val="D8E3E3"/>
                      </a:solidFill>
                      <a:prstDash val="solid"/>
                    </a:lnL>
                    <a:lnR w="12700" cmpd="sng">
                      <a:solidFill>
                        <a:srgbClr val="D8E3E3"/>
                      </a:solidFill>
                      <a:prstDash val="solid"/>
                    </a:lnR>
                    <a:lnT w="12700" cmpd="sng">
                      <a:solidFill>
                        <a:srgbClr val="D8E3E3"/>
                      </a:solidFill>
                      <a:prstDash val="solid"/>
                    </a:lnT>
                    <a:lnB w="12700" cmpd="sng">
                      <a:solidFill>
                        <a:srgbClr val="D8E3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48809" name="Text 1"/>
          <p:cNvSpPr>
            <a:spLocks noGrp="1"/>
          </p:cNvSpPr>
          <p:nvPr/>
        </p:nvSpPr>
        <p:spPr>
          <a:xfrm>
            <a:off x="483763" y="5558536"/>
            <a:ext cx="11488770" cy="548640"/>
          </a:xfrm>
          <a:prstGeom prst="rect"/>
          <a:noFill/>
        </p:spPr>
        <p:txBody>
          <a:bodyPr anchor="ctr" bIns="0" lIns="0" rIns="0" tIns="0" wrap="square"/>
          <a:p>
            <a:pPr indent="0" marL="0">
              <a:buNone/>
            </a:pPr>
            <a:r>
              <a:rPr>
                <a:solidFill>
                  <a:srgbClr val="5A6672"/>
                </a:solidFill>
              </a:rPr>
              <a:t>Avg.12 is the mean over all 12 conditions. </a:t>
            </a:r>
            <a:r>
              <a:rPr>
                <a:solidFill>
                  <a:srgbClr val="5A6672"/>
                </a:solidFill>
              </a:rPr>
              <a:t>all_norot</a:t>
            </a:r>
            <a:r>
              <a:rPr>
                <a:solidFill>
                  <a:srgbClr val="5A6672"/>
                </a:solidFill>
              </a:rPr>
              <a:t> applies the 9 non-geometric operations in sequence; all adds rotation.</a:t>
            </a:r>
          </a:p>
          <a:p>
            <a:pPr indent="0" marL="0">
              <a:buNone/>
            </a:pPr>
            <a:r>
              <a:rPr>
                <a:solidFill>
                  <a:srgbClr val="5A6672"/>
                </a:solidFill>
              </a:rPr>
              <a:t>FP is the false-positive rate on unwatermarked images. PSNR is pre-mixing.</a:t>
            </a:r>
          </a:p>
          <a:p>
            <a:pPr indent="0" marL="0">
              <a:buNone/>
            </a:pPr>
            <a:r>
              <a:rPr>
                <a:solidFill>
                  <a:srgbClr val="5A6672"/>
                </a:solidFill>
              </a:rPr>
              <a:t>Every configuration detects 98–100% under each single non-geometric attack</a:t>
            </a:r>
          </a:p>
        </p:txBody>
      </p:sp>
      <p:sp>
        <p:nvSpPr>
          <p:cNvPr id="1048810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EA83FA91-883A-0168-8075-96CEB9DCA3C2}" type="slidenum">
              <a:rPr b="0"/>
              <a:t>15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/>
      </p:grpSpPr>
      <p:sp>
        <p:nvSpPr>
          <p:cNvPr id="104881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9402" y="340360"/>
            <a:ext cx="10908792" cy="868680"/>
          </a:xfrm>
          <a:prstGeom prst="rect"/>
          <a:noFill/>
        </p:spPr>
        <p:txBody>
          <a:bodyPr anchor="ctr" wrap="square"/>
          <a:p>
            <a:pPr algn="l" indent="0" marL="0">
              <a:buNone/>
            </a:pPr>
            <a:r>
              <a:rPr sz="3600">
                <a:latin typeface="Arial"/>
                <a:ea typeface="Arial"/>
                <a:cs typeface="Arial"/>
              </a:rPr>
              <a:t>Backup - Runtime </a:t>
            </a:r>
            <a:r>
              <a:rPr b="1" sz="36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breakdown</a:t>
            </a:r>
            <a:endParaRPr sz="3600">
              <a:latin typeface="Arial"/>
              <a:ea typeface="Arial"/>
              <a:cs typeface="Arial"/>
            </a:endParaRPr>
          </a:p>
        </p:txBody>
      </p:sp>
      <p:pic>
        <p:nvPicPr>
          <p:cNvPr id="2097158" name="bk-Backup — runtime breakdown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 l="0" t="0" r="0" b="0"/>
          </a:stretch>
        </p:blipFill>
        <p:spPr>
          <a:xfrm>
            <a:off x="2142236" y="1056023"/>
            <a:ext cx="7723124" cy="5390497"/>
          </a:xfrm>
          <a:prstGeom prst="rect"/>
        </p:spPr>
      </p:pic>
      <p:sp>
        <p:nvSpPr>
          <p:cNvPr id="1048815" name="Slide Number Placeholder 0"/>
          <p:cNvSpPr>
            <a:spLocks noGrp="1"/>
          </p:cNvSpPr>
          <p:nvPr>
            <p:ph type="sldNum" idx="4294967295"/>
          </p:nvPr>
        </p:nvSpPr>
        <p:spPr>
          <a:xfrm>
            <a:off x="11430000" y="6355080"/>
            <a:ext cx="800000" cy="300000"/>
          </a:xfrm>
          <a:prstGeom prst="rect"/>
        </p:spPr>
        <p:txBody>
          <a:bodyPr/>
          <a:lstStyle>
            <a:lvl1pPr>
              <a:buNone/>
              <a:defRPr sz="1100">
                <a:solidFill>
                  <a:srgbClr val="5A6672"/>
                </a:solidFill>
              </a:defRPr>
            </a:lvl1pPr>
          </a:lstStyle>
          <a:p>
            <a:pPr algn="l">
              <a:buNone/>
            </a:pPr>
            <a:fld id="{DC9C7607-4BA3-B4DC-A00F-2E67A9FCFF7E}" type="slidenum">
              <a:rPr b="0"/>
              <a:t>16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tentWatermark">
  <a:themeElements>
    <a:clrScheme name="LatentWatermark">
      <a:dk1>
        <a:srgbClr val="17202A"/>
      </a:dk1>
      <a:lt1>
        <a:srgbClr val="FFFFFF"/>
      </a:lt1>
      <a:dk2>
        <a:srgbClr val="5A6672"/>
      </a:dk2>
      <a:lt2>
        <a:srgbClr val="EEF3F5"/>
      </a:lt2>
      <a:accent1>
        <a:srgbClr val="0B6E6E"/>
      </a:accent1>
      <a:accent2>
        <a:srgbClr val="C2410C"/>
      </a:accent2>
      <a:accent3>
        <a:srgbClr val="0F3D3E"/>
      </a:accent3>
      <a:accent4>
        <a:srgbClr val="7FA7A7"/>
      </a:accent4>
      <a:accent5>
        <a:srgbClr val="9AA7B1"/>
      </a:accent5>
      <a:accent6>
        <a:srgbClr val="D8E3E3"/>
      </a:accent6>
      <a:hlink>
        <a:srgbClr val="0B6E6E"/>
      </a:hlink>
      <a:folHlink>
        <a:srgbClr val="0F3D3E"/>
      </a:folHlink>
    </a:clrScheme>
    <a:fontScheme name="LatentWatermark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LatentWatermark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LatentWatermark">
  <a:themeElements>
    <a:clrScheme name="LatentWatermark">
      <a:dk1>
        <a:srgbClr val="17202A"/>
      </a:dk1>
      <a:lt1>
        <a:srgbClr val="FFFFFF"/>
      </a:lt1>
      <a:dk2>
        <a:srgbClr val="5A6672"/>
      </a:dk2>
      <a:lt2>
        <a:srgbClr val="EEF3F5"/>
      </a:lt2>
      <a:accent1>
        <a:srgbClr val="0B6E6E"/>
      </a:accent1>
      <a:accent2>
        <a:srgbClr val="C2410C"/>
      </a:accent2>
      <a:accent3>
        <a:srgbClr val="0F3D3E"/>
      </a:accent3>
      <a:accent4>
        <a:srgbClr val="7FA7A7"/>
      </a:accent4>
      <a:accent5>
        <a:srgbClr val="9AA7B1"/>
      </a:accent5>
      <a:accent6>
        <a:srgbClr val="D8E3E3"/>
      </a:accent6>
      <a:hlink>
        <a:srgbClr val="0B6E6E"/>
      </a:hlink>
      <a:folHlink>
        <a:srgbClr val="0F3D3E"/>
      </a:folHlink>
    </a:clrScheme>
    <a:fontScheme name="LatentWatermark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LatentWatermark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LatentWatermark">
  <a:themeElements>
    <a:clrScheme name="LatentWatermark">
      <a:dk1>
        <a:srgbClr val="17202A"/>
      </a:dk1>
      <a:lt1>
        <a:srgbClr val="FFFFFF"/>
      </a:lt1>
      <a:dk2>
        <a:srgbClr val="5A6672"/>
      </a:dk2>
      <a:lt2>
        <a:srgbClr val="EEF3F5"/>
      </a:lt2>
      <a:accent1>
        <a:srgbClr val="0B6E6E"/>
      </a:accent1>
      <a:accent2>
        <a:srgbClr val="C2410C"/>
      </a:accent2>
      <a:accent3>
        <a:srgbClr val="0F3D3E"/>
      </a:accent3>
      <a:accent4>
        <a:srgbClr val="7FA7A7"/>
      </a:accent4>
      <a:accent5>
        <a:srgbClr val="9AA7B1"/>
      </a:accent5>
      <a:accent6>
        <a:srgbClr val="D8E3E3"/>
      </a:accent6>
      <a:hlink>
        <a:srgbClr val="0B6E6E"/>
      </a:hlink>
      <a:folHlink>
        <a:srgbClr val="0F3D3E"/>
      </a:folHlink>
    </a:clrScheme>
    <a:fontScheme name="LatentWatermark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LatentWatermark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Presentation</dc:title>
  <dc:creator>Walnut Exporter</dc:creator>
  <dcterms:created xsi:type="dcterms:W3CDTF">2026-10-28T08:21:50Z</dcterms:created>
  <dcterms:modified xsi:type="dcterms:W3CDTF">2026-10-28T08:21:50Z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9a5a42d3c1364eb5aed7e7239e939cc6_23</vt:lpwstr>
  </property>
</Properties>
</file>