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84" r:id="rId4"/>
    <p:sldId id="258" r:id="rId5"/>
    <p:sldId id="266" r:id="rId6"/>
    <p:sldId id="287" r:id="rId7"/>
    <p:sldId id="286" r:id="rId8"/>
    <p:sldId id="281" r:id="rId9"/>
    <p:sldId id="282" r:id="rId10"/>
    <p:sldId id="269" r:id="rId11"/>
    <p:sldId id="283" r:id="rId12"/>
    <p:sldId id="276" r:id="rId13"/>
    <p:sldId id="285" r:id="rId14"/>
  </p:sldIdLst>
  <p:sldSz cx="12192000" cy="6858000"/>
  <p:notesSz cx="6858000" cy="9144000"/>
  <p:embeddedFontLst>
    <p:embeddedFont>
      <p:font typeface="游ゴシック" panose="020B0400000000000000" pitchFamily="34" charset="-128"/>
      <p:regular r:id="rId16"/>
      <p:bold r:id="rId17"/>
    </p:embeddedFont>
    <p:embeddedFont>
      <p:font typeface="Arial Narrow" panose="020B0604020202020204" pitchFamily="34" charset="0"/>
      <p:regular r:id="rId18"/>
      <p:bold r:id="rId19"/>
      <p:italic r:id="rId20"/>
      <p:boldItalic r:id="rId21"/>
    </p:embeddedFont>
  </p:embeddedFont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18"/>
    <p:restoredTop sz="83284"/>
  </p:normalViewPr>
  <p:slideViewPr>
    <p:cSldViewPr snapToGrid="0">
      <p:cViewPr varScale="1">
        <p:scale>
          <a:sx n="97" d="100"/>
          <a:sy n="97" d="100"/>
        </p:scale>
        <p:origin x="816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402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A7C15A-78F1-2146-BD13-005C9CF8DD7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10E15A-9A83-0942-99B5-5A7BC85A02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582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0E15A-9A83-0942-99B5-5A7BC85A02E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4379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0E15A-9A83-0942-99B5-5A7BC85A02E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8789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8E969-A716-80BE-D3F4-074CD9F93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60E395C-2319-82D4-B396-13D850D3EB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69005CB-6CD3-C7C5-E605-B3D001EB4F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838AEA0-16D8-4874-4285-C840E4C98E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0E15A-9A83-0942-99B5-5A7BC85A02E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525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0E15A-9A83-0942-99B5-5A7BC85A02E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2354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0E15A-9A83-0942-99B5-5A7BC85A02E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5611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843BF-1559-E49C-2427-5119C5999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D5BA91A-20C9-7B2A-5D96-9872ED5E45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20B7DF7-14DD-5C0C-240C-03BAFABCA3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FA3BCFF-D956-6248-9B98-030B1E11A9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0E15A-9A83-0942-99B5-5A7BC85A02EC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683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82796-3CD5-9314-8419-564CE10FD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7B4A6A2-9D87-DC1D-308B-370386B2B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FAA5813-DB00-F0FE-AF20-86D780DBC6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5D0E8EB-F0AE-8CDF-1C5D-7269FDF8A8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0E15A-9A83-0942-99B5-5A7BC85A02E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96964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DB0F6-27EC-2323-2219-7953F71F0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698CC4E-B83C-CDB1-A7DC-3557A787B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7CC60A4-52DA-3D68-5837-E2CE0B81F2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BD599AE-6868-AB52-74A5-1DA69362CF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0E15A-9A83-0942-99B5-5A7BC85A02EC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44632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2525B-B09E-BDF3-5181-103EA3AD5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9908A71-FC89-30D8-A22B-49E5F0ECA9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20C41BB-3720-0497-717A-71B5F7458E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4BCE81D-93C7-4DB0-2AED-A23CC9C75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0E15A-9A83-0942-99B5-5A7BC85A02EC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2024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0E15A-9A83-0942-99B5-5A7BC85A02EC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4547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03838-9C16-83B1-A10F-538C0630F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A13DCA9-DF6E-25A8-27D6-BEF1577AF6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87F94A1-8ECB-5561-8EAD-B95CC4B52D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3924897-7B67-4728-664D-D1AAA895C1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0E15A-9A83-0942-99B5-5A7BC85A02EC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6114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0E15A-9A83-0942-99B5-5A7BC85A02EC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0274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9F5D2-7B86-3E7E-7C41-A5238240D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9A2EC18-205D-9A08-2BF4-3FD8607067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CC83B14-F08E-3480-8095-CA1E728D23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66E2F53-2715-C3DE-C940-8734F366DA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0E15A-9A83-0942-99B5-5A7BC85A02EC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934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361427-C8AD-422F-8F6E-327811ED3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4BB5543-5498-6A13-227E-C64C29F1EE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E0188C-3CA5-6750-AE52-167ADF819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1E92-5173-3547-BE06-53B580057FED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D2C1EA-7B18-220C-89D6-FC256F6B1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89C0861-7265-22C6-3CE1-B804ECE79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4B58-F0CB-1045-8D2F-7B4ED15726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8458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12E65E-62B5-2F84-B6C2-39DB556899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kumimoji="1" lang="en-US" altLang="ja-JP" dirty="0"/>
              <a:t>Master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56D62D8-CD17-6678-E79B-A4AB24F118AD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>
              <a:defRPr b="0" i="0" baseline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>
              <a:defRPr b="0" i="0" baseline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>
              <a:defRPr b="0" i="0" baseline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>
              <a:defRPr b="0" i="0" baseline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kumimoji="1" lang="en-US" altLang="ja-JP" dirty="0"/>
              <a:t>Master Text</a:t>
            </a:r>
            <a:endParaRPr kumimoji="1" lang="ja-JP" altLang="en-US"/>
          </a:p>
          <a:p>
            <a:pPr lvl="1"/>
            <a:r>
              <a:rPr kumimoji="1" lang="en-US" altLang="ja-JP" dirty="0"/>
              <a:t>2nd level</a:t>
            </a:r>
            <a:endParaRPr kumimoji="1" lang="ja-JP" altLang="en-US"/>
          </a:p>
          <a:p>
            <a:pPr lvl="2"/>
            <a:r>
              <a:rPr kumimoji="1" lang="en-US" altLang="ja-JP" dirty="0"/>
              <a:t>3rd level</a:t>
            </a:r>
            <a:endParaRPr kumimoji="1" lang="ja-JP" altLang="en-US"/>
          </a:p>
          <a:p>
            <a:pPr lvl="3"/>
            <a:r>
              <a:rPr kumimoji="1" lang="en-US" altLang="ja-JP" dirty="0"/>
              <a:t>4th level</a:t>
            </a:r>
            <a:endParaRPr kumimoji="1" lang="ja-JP" altLang="en-US"/>
          </a:p>
          <a:p>
            <a:pPr lvl="4"/>
            <a:r>
              <a:rPr kumimoji="1" lang="en-US" altLang="ja-JP" dirty="0"/>
              <a:t>5th level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E09E51-E5FD-766D-F980-9B210CC6E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1E92-5173-3547-BE06-53B580057FED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DD841F8-3688-04C4-40BF-E6DD95CD7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AE4E5-B179-6E0A-EFF6-2CA9C4CE6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4B58-F0CB-1045-8D2F-7B4ED15726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7857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C97C02-0E2F-23DD-8980-93DBC2E2E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D723E87-75F6-945F-03F4-4AD6CC5ED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0285CB-5A0F-CD9C-4C1A-32952F13D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1E92-5173-3547-BE06-53B580057FED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A5F3AE5-44E7-09D7-75C7-44C42C620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F64DB1-19D7-60BB-9CF6-1132D846E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4B58-F0CB-1045-8D2F-7B4ED15726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128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D13914-7343-AD2A-0C73-2089E7045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29461E-9F90-1CB8-2CDD-0A24C9FE0D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BDE88CE-7E1C-6512-37E8-A6E35AE720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AA9FB47-5FB0-F3B7-5CC5-20A488DB0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1E92-5173-3547-BE06-53B580057FED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BCC9B5D-098F-1C63-BD50-8BE218646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F81C58-1414-2781-AB2F-22CEB6329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4B58-F0CB-1045-8D2F-7B4ED15726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182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C4123F-7535-2617-2610-5FBCD0FE9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626B067-C88D-A704-96AB-D6B3EB764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DD863FD-34FD-4C7E-2299-6D266E11E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3152E08-8DA3-5196-2002-EC064DA215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D896628-B018-A4C8-5F3B-2FE0DAAA8D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C6B7DE7-0011-E475-6654-0AAF653A8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1E92-5173-3547-BE06-53B580057FED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5051484-9927-621E-DF76-F468541D1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9189A40-880D-387F-CDF5-AB75F1E05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4B58-F0CB-1045-8D2F-7B4ED15726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1136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EA1E79-6F1E-C449-B384-909D5D982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0B8E5F0-5BDA-8E94-C408-DA15FF351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1E92-5173-3547-BE06-53B580057FED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4EBCA89-D9E7-A74C-46B7-F95695EA6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096647C-4FDB-1B51-A7A7-E31AF7BAE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4B58-F0CB-1045-8D2F-7B4ED15726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920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9BD1B00-5CEA-1977-B9AF-23E4EDF41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1E92-5173-3547-BE06-53B580057FED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74B11FC-6E79-A20B-FEAB-DEF5BA11A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22EF7C4-2A47-81CC-8F43-8E56C3E9F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4B58-F0CB-1045-8D2F-7B4ED15726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3091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B8876F-71FE-0770-AE11-3D1728AAF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85849F-178A-3AC6-802B-063A46707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C581ED5-B739-CB46-CE93-4797AB1ED8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5E73625-736B-85E5-AC07-17F25078F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1E92-5173-3547-BE06-53B580057FED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ABC7FAF-FDAA-2961-53CD-EC9F4C8D0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AA190CB-8A1C-F055-E7C0-DFFA3EAFC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4B58-F0CB-1045-8D2F-7B4ED15726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77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A31622-E485-3D96-338D-62EB2B5ED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C77615D-1100-1907-3B2F-C9B2507590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6E7D0DF-D2E0-646F-9076-D9D52465A8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84AF066-8BEE-E92F-F993-E470550AC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1E92-5173-3547-BE06-53B580057FED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A423A97-786F-CF17-DED8-1D55DEDE8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0B29FD3-97A6-2EA1-C750-EFA8C5338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4B58-F0CB-1045-8D2F-7B4ED15726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4140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AE8D78-5254-D1EE-C5EA-B59572F5A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EA90F01-2382-FE8B-A188-EC633EDC4A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EC9985-948B-9392-617F-EC4D1156C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1E92-5173-3547-BE06-53B580057FED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865BA0-21C9-F2EF-D890-F7DEE5B35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0CFFD8-63D4-94B2-13F9-1EAA9AF5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4B58-F0CB-1045-8D2F-7B4ED15726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5550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737D33C-7274-5791-70C8-71332AA7B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628A53A-025B-1BA6-E67A-7D90989F4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D12F26-52A7-AB17-1A6B-EE328AF37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1E92-5173-3547-BE06-53B580057FED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6CC835-709C-85D3-129B-0C1422F21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F3C3BB-A060-81A4-F7D6-08DB8EAFA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4B58-F0CB-1045-8D2F-7B4ED15726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3558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02EB8BF-337E-0D1C-584E-0ECC2F26D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87BB2D8-29D2-E63D-C1E7-1FAEDED5F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 dirty="0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 dirty="0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 dirty="0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 dirty="0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5453910-1B7D-4AF0-4C57-86BA537C1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DD1E92-5173-3547-BE06-53B580057FED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11C154-94C2-2444-7713-4FFEE74786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A0CF01-8A30-D55C-947C-820874400E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BA4B58-F0CB-1045-8D2F-7B4ED157264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5475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b="0" i="0" kern="1200">
          <a:solidFill>
            <a:schemeClr val="tx1"/>
          </a:solidFill>
          <a:latin typeface="Arial Narrow" panose="020B0604020202020204" pitchFamily="34" charset="0"/>
          <a:ea typeface="+mj-ea"/>
          <a:cs typeface="Arial Narrow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b="0" i="0" kern="1200">
          <a:solidFill>
            <a:schemeClr val="tx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b="0" i="0" kern="1200">
          <a:solidFill>
            <a:schemeClr val="tx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b="0" i="0" kern="1200">
          <a:solidFill>
            <a:schemeClr val="tx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>
          <a:solidFill>
            <a:schemeClr val="tx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b="0" i="0" kern="1200">
          <a:solidFill>
            <a:schemeClr val="tx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C81DB2-13C3-D323-B86D-8355262E00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1" y="2200275"/>
            <a:ext cx="11187112" cy="1228725"/>
          </a:xfrm>
        </p:spPr>
        <p:txBody>
          <a:bodyPr anchor="t" anchorCtr="0">
            <a:normAutofit fontScale="90000"/>
          </a:bodyPr>
          <a:lstStyle/>
          <a:p>
            <a:pPr algn="l"/>
            <a:r>
              <a:rPr lang="en-US" altLang="ja-JP" sz="3600" kern="1800" dirty="0">
                <a:effectLst/>
                <a:latin typeface="Arial" panose="020B0604020202020204" pitchFamily="34" charset="0"/>
                <a:ea typeface="ＭＳ 明朝" panose="02020609040205080304" pitchFamily="49" charset="-128"/>
                <a:cs typeface="Arial" panose="020B0604020202020204" pitchFamily="34" charset="0"/>
              </a:rPr>
              <a:t>Study on the Relationship Between Observation Posture and Vergence When Viewing 360-Degree Images</a:t>
            </a:r>
            <a:endParaRPr kumimoji="1" lang="ja-JP" altLang="en-US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2FAAA87-2069-6707-AC07-DD3343A920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9388"/>
            <a:ext cx="9144000" cy="1655762"/>
          </a:xfrm>
        </p:spPr>
        <p:txBody>
          <a:bodyPr anchor="ctr" anchorCtr="0">
            <a:normAutofit/>
          </a:bodyPr>
          <a:lstStyle/>
          <a:p>
            <a:pPr>
              <a:lnSpc>
                <a:spcPts val="560"/>
              </a:lnSpc>
              <a:spcBef>
                <a:spcPts val="0"/>
              </a:spcBef>
              <a:spcAft>
                <a:spcPts val="2200"/>
              </a:spcAft>
            </a:pPr>
            <a:r>
              <a:rPr lang="en-US" altLang="ja-JP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明朝" panose="02020609040205080304" pitchFamily="49" charset="-128"/>
                <a:cs typeface="Arial" panose="020B0604020202020204" pitchFamily="34" charset="0"/>
              </a:rPr>
              <a:t>Hisaki Nate </a:t>
            </a:r>
            <a:endParaRPr lang="ja-JP" altLang="ja-JP" sz="2800">
              <a:solidFill>
                <a:srgbClr val="000000"/>
              </a:solidFill>
              <a:effectLst/>
              <a:latin typeface="Arial" panose="020B0604020202020204" pitchFamily="34" charset="0"/>
              <a:ea typeface="ＭＳ 明朝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ts val="560"/>
              </a:lnSpc>
              <a:spcBef>
                <a:spcPts val="0"/>
              </a:spcBef>
            </a:pPr>
            <a:r>
              <a:rPr lang="en-US" altLang="ja-JP" sz="2800">
                <a:effectLst/>
                <a:latin typeface="Arial" panose="020B0604020202020204" pitchFamily="34" charset="0"/>
                <a:ea typeface="ＭＳ 明朝" panose="02020609040205080304" pitchFamily="49" charset="-128"/>
                <a:cs typeface="Arial" panose="020B0604020202020204" pitchFamily="34" charset="0"/>
              </a:rPr>
              <a:t>Tokyo </a:t>
            </a:r>
            <a:r>
              <a:rPr lang="en-US" altLang="ja-JP" sz="2800" dirty="0">
                <a:effectLst/>
                <a:latin typeface="Arial" panose="020B0604020202020204" pitchFamily="34" charset="0"/>
                <a:ea typeface="ＭＳ 明朝" panose="02020609040205080304" pitchFamily="49" charset="-128"/>
                <a:cs typeface="Arial" panose="020B0604020202020204" pitchFamily="34" charset="0"/>
              </a:rPr>
              <a:t>Polytechnic University</a:t>
            </a:r>
            <a:r>
              <a:rPr lang="ja-JP" altLang="ja-JP" sz="280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ja-JP" alt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081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>
            <a:extLst>
              <a:ext uri="{FF2B5EF4-FFF2-40B4-BE49-F238E27FC236}">
                <a16:creationId xmlns:a16="http://schemas.microsoft.com/office/drawing/2014/main" id="{1B1EBAAD-9DE9-A263-1B6B-233BEB942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ja-JP" dirty="0">
                <a:latin typeface="Arial Narrow" panose="020B0604020202020204" pitchFamily="34" charset="0"/>
                <a:cs typeface="Arial Narrow" panose="020B0604020202020204" pitchFamily="34" charset="0"/>
              </a:rPr>
              <a:t>Fields where  VR Goggle is used </a:t>
            </a:r>
            <a:endParaRPr kumimoji="1" lang="ja-JP" altLang="en-US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" name="コンテンツ プレースホルダー 6">
            <a:extLst>
              <a:ext uri="{FF2B5EF4-FFF2-40B4-BE49-F238E27FC236}">
                <a16:creationId xmlns:a16="http://schemas.microsoft.com/office/drawing/2014/main" id="{D415E1C0-50C4-8217-F6C6-BBBD72A35955}"/>
              </a:ext>
            </a:extLst>
          </p:cNvPr>
          <p:cNvSpPr txBox="1">
            <a:spLocks/>
          </p:cNvSpPr>
          <p:nvPr/>
        </p:nvSpPr>
        <p:spPr>
          <a:xfrm>
            <a:off x="838200" y="3252189"/>
            <a:ext cx="6402049" cy="960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dirty="0"/>
          </a:p>
          <a:p>
            <a:endParaRPr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93C4169-A22B-E91F-0F69-068296B050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70" b="32594"/>
          <a:stretch>
            <a:fillRect/>
          </a:stretch>
        </p:blipFill>
        <p:spPr bwMode="auto">
          <a:xfrm>
            <a:off x="657889" y="2004319"/>
            <a:ext cx="4322759" cy="2877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コンテンツ プレースホルダー 6">
            <a:extLst>
              <a:ext uri="{FF2B5EF4-FFF2-40B4-BE49-F238E27FC236}">
                <a16:creationId xmlns:a16="http://schemas.microsoft.com/office/drawing/2014/main" id="{ABCDA443-3F30-B634-4D60-8DC0ECAB821E}"/>
              </a:ext>
            </a:extLst>
          </p:cNvPr>
          <p:cNvSpPr txBox="1">
            <a:spLocks/>
          </p:cNvSpPr>
          <p:nvPr/>
        </p:nvSpPr>
        <p:spPr>
          <a:xfrm>
            <a:off x="5354568" y="1892221"/>
            <a:ext cx="5370259" cy="2168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b="0" i="0" kern="120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b="0" i="0" kern="1200" baseline="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b="0" i="0" kern="1200" baseline="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b="0" i="0" kern="1200" baseline="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b="0" i="0" kern="1200" baseline="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dirty="0"/>
              <a:t>VR headset is used in various fields.</a:t>
            </a:r>
          </a:p>
          <a:p>
            <a:pPr marL="457200" lvl="1" indent="0">
              <a:buNone/>
            </a:pPr>
            <a:r>
              <a:rPr lang="en-US" altLang="ja-JP" dirty="0"/>
              <a:t>Training : Flight simulation </a:t>
            </a:r>
          </a:p>
          <a:p>
            <a:pPr marL="457200" lvl="1" indent="0">
              <a:buNone/>
            </a:pPr>
            <a:r>
              <a:rPr lang="en-US" altLang="ja-JP" dirty="0"/>
              <a:t>Education: Example of masters</a:t>
            </a:r>
          </a:p>
          <a:p>
            <a:pPr marL="457200" lvl="1" indent="0">
              <a:buNone/>
            </a:pPr>
            <a:r>
              <a:rPr lang="en-US" altLang="ja-JP" dirty="0"/>
              <a:t>Experience: Accident simulation</a:t>
            </a:r>
          </a:p>
          <a:p>
            <a:pPr marL="457200" lvl="1" indent="0">
              <a:buNone/>
            </a:pPr>
            <a:r>
              <a:rPr lang="en-US" altLang="ja-JP" dirty="0"/>
              <a:t>Communication: VR Chat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37360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11DBAE-75CB-A005-A0FF-17888E409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332E97F0-0C48-DAE1-D985-4609D6C92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659" y="2595159"/>
            <a:ext cx="6755969" cy="9604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/>
              <a:t>V</a:t>
            </a:r>
            <a:r>
              <a:rPr lang="en-US" altLang="ja-JP" dirty="0">
                <a:latin typeface="Arial Narrow" panose="020B0604020202020204" pitchFamily="34" charset="0"/>
                <a:cs typeface="Arial Narrow" panose="020B0604020202020204" pitchFamily="34" charset="0"/>
              </a:rPr>
              <a:t>ergence was measured, when subjects viewed 360-degree images </a:t>
            </a:r>
            <a:r>
              <a:rPr lang="en-US" altLang="ja-JP" dirty="0"/>
              <a:t>through</a:t>
            </a:r>
            <a:r>
              <a:rPr lang="en-US" altLang="ja-JP" dirty="0">
                <a:latin typeface="Arial Narrow" panose="020B0604020202020204" pitchFamily="34" charset="0"/>
                <a:cs typeface="Arial Narrow" panose="020B0604020202020204" pitchFamily="34" charset="0"/>
              </a:rPr>
              <a:t> a  VR goggle.</a:t>
            </a: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F879D512-1329-A999-5ED5-69E6A699A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ja-JP" dirty="0"/>
              <a:t>E</a:t>
            </a:r>
            <a:r>
              <a:rPr lang="en-US" altLang="ja-JP" dirty="0">
                <a:latin typeface="Arial Narrow" panose="020B0604020202020204" pitchFamily="34" charset="0"/>
                <a:cs typeface="Arial Narrow" panose="020B0604020202020204" pitchFamily="34" charset="0"/>
              </a:rPr>
              <a:t>xperiment</a:t>
            </a:r>
            <a:r>
              <a:rPr kumimoji="1" lang="en-US" altLang="ja-JP" dirty="0">
                <a:latin typeface="Arial Narrow" panose="020B0604020202020204" pitchFamily="34" charset="0"/>
                <a:cs typeface="Arial Narrow" panose="020B0604020202020204" pitchFamily="34" charset="0"/>
              </a:rPr>
              <a:t> conducted in this study</a:t>
            </a:r>
            <a:endParaRPr kumimoji="1" lang="ja-JP" altLang="en-US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9" name="図 8" descr="屋内, 人, 男, 部屋 が含まれている画像&#10;&#10;自動的に生成された説明">
            <a:extLst>
              <a:ext uri="{FF2B5EF4-FFF2-40B4-BE49-F238E27FC236}">
                <a16:creationId xmlns:a16="http://schemas.microsoft.com/office/drawing/2014/main" id="{5472F3EB-6CC4-3105-02CB-0E5843A04F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008" y="2536826"/>
            <a:ext cx="2868930" cy="3825240"/>
          </a:xfrm>
          <a:prstGeom prst="rect">
            <a:avLst/>
          </a:prstGeom>
        </p:spPr>
      </p:pic>
      <p:sp>
        <p:nvSpPr>
          <p:cNvPr id="2" name="コンテンツ プレースホルダー 6">
            <a:extLst>
              <a:ext uri="{FF2B5EF4-FFF2-40B4-BE49-F238E27FC236}">
                <a16:creationId xmlns:a16="http://schemas.microsoft.com/office/drawing/2014/main" id="{9F566D9E-A661-BA8C-4EA8-D0C28101E71C}"/>
              </a:ext>
            </a:extLst>
          </p:cNvPr>
          <p:cNvSpPr txBox="1">
            <a:spLocks/>
          </p:cNvSpPr>
          <p:nvPr/>
        </p:nvSpPr>
        <p:spPr>
          <a:xfrm>
            <a:off x="838200" y="3252189"/>
            <a:ext cx="6402049" cy="960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dirty="0"/>
          </a:p>
          <a:p>
            <a:endParaRPr lang="ja-JP" altLang="en-US"/>
          </a:p>
        </p:txBody>
      </p:sp>
      <p:sp>
        <p:nvSpPr>
          <p:cNvPr id="3" name="コンテンツ プレースホルダー 6">
            <a:extLst>
              <a:ext uri="{FF2B5EF4-FFF2-40B4-BE49-F238E27FC236}">
                <a16:creationId xmlns:a16="http://schemas.microsoft.com/office/drawing/2014/main" id="{0BAFF42F-8878-6916-67E9-80D0DF739F9F}"/>
              </a:ext>
            </a:extLst>
          </p:cNvPr>
          <p:cNvSpPr txBox="1">
            <a:spLocks/>
          </p:cNvSpPr>
          <p:nvPr/>
        </p:nvSpPr>
        <p:spPr>
          <a:xfrm>
            <a:off x="838200" y="3429000"/>
            <a:ext cx="6581931" cy="960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dirty="0"/>
          </a:p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98594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936130-73CC-3A78-F5E8-FF5A7333B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965"/>
            <a:ext cx="10515600" cy="1325563"/>
          </a:xfrm>
        </p:spPr>
        <p:txBody>
          <a:bodyPr/>
          <a:lstStyle/>
          <a:p>
            <a:r>
              <a:rPr lang="en-US" altLang="ja-JP" dirty="0"/>
              <a:t>Why does vergence need to be measured?</a:t>
            </a:r>
            <a:endParaRPr kumimoji="1" lang="ja-JP" altLang="en-US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9BDAAC-F4A2-B5ED-0588-481031F85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94" y="4530850"/>
            <a:ext cx="5257800" cy="4608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1800" dirty="0">
                <a:latin typeface="Arial Narrow" panose="020B0604020202020204" pitchFamily="34" charset="0"/>
                <a:cs typeface="Arial Narrow" panose="020B0604020202020204" pitchFamily="34" charset="0"/>
              </a:rPr>
              <a:t>Vergence is the angle  of visual axes.</a:t>
            </a:r>
          </a:p>
        </p:txBody>
      </p:sp>
      <p:pic>
        <p:nvPicPr>
          <p:cNvPr id="4" name="コンテンツ プレースホルダー 3" descr="ダイアグラム&#10;&#10;自動的に生成された説明">
            <a:extLst>
              <a:ext uri="{FF2B5EF4-FFF2-40B4-BE49-F238E27FC236}">
                <a16:creationId xmlns:a16="http://schemas.microsoft.com/office/drawing/2014/main" id="{B737CFD1-694D-4DBF-0478-327886889F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65" y="1605305"/>
            <a:ext cx="2927056" cy="2026986"/>
          </a:xfrm>
          <a:prstGeom prst="rect">
            <a:avLst/>
          </a:prstGeom>
        </p:spPr>
      </p:pic>
      <p:pic>
        <p:nvPicPr>
          <p:cNvPr id="5" name="図 4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D7F2DC06-0E8D-0A54-0B20-9828790D2F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358" y="1027906"/>
            <a:ext cx="6134275" cy="3320839"/>
          </a:xfrm>
          <a:prstGeom prst="rect">
            <a:avLst/>
          </a:prstGeom>
        </p:spPr>
      </p:pic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4CDCBCF6-2DFC-A392-1440-86A8A5A1DC44}"/>
              </a:ext>
            </a:extLst>
          </p:cNvPr>
          <p:cNvSpPr txBox="1">
            <a:spLocks/>
          </p:cNvSpPr>
          <p:nvPr/>
        </p:nvSpPr>
        <p:spPr>
          <a:xfrm>
            <a:off x="5261548" y="4442493"/>
            <a:ext cx="6550085" cy="1238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sz="1800" dirty="0">
                <a:latin typeface="Arial Narrow" panose="020B0604020202020204" pitchFamily="34" charset="0"/>
                <a:cs typeface="Arial Narrow" panose="020B0604020202020204" pitchFamily="34" charset="0"/>
              </a:rPr>
              <a:t>Theoretically, when viewing a 2D image, vergence is always same value (A).  But it is affected by other factors like accommodation. There might be a possibility perspective information can vary vergence (B). </a:t>
            </a:r>
            <a:endParaRPr lang="ja-JP" altLang="en-US" sz="180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370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2E5AF2-0FAA-CEF3-97ED-655FD0D15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Arial Narrow" panose="020B0604020202020204" pitchFamily="34" charset="0"/>
                <a:cs typeface="Arial Narrow" panose="020B0604020202020204" pitchFamily="34" charset="0"/>
              </a:rPr>
              <a:t>Previous our study (</a:t>
            </a:r>
            <a:r>
              <a:rPr lang="en-US" altLang="ja-JP" dirty="0"/>
              <a:t>INTERACTION</a:t>
            </a:r>
            <a:r>
              <a:rPr kumimoji="1" lang="en-US" altLang="ja-JP" dirty="0">
                <a:latin typeface="Arial Narrow" panose="020B0604020202020204" pitchFamily="34" charset="0"/>
                <a:cs typeface="Arial Narrow" panose="020B0604020202020204" pitchFamily="34" charset="0"/>
              </a:rPr>
              <a:t> 2024)</a:t>
            </a:r>
            <a:endParaRPr kumimoji="1" lang="ja-JP" altLang="en-US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13DA31-B64F-3239-4069-B6DECC35D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217" y="1730399"/>
            <a:ext cx="11244471" cy="21505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2400" dirty="0"/>
              <a:t>V</a:t>
            </a:r>
            <a:r>
              <a:rPr kumimoji="1" lang="en-US" altLang="ja-JP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ergence between a 2D large display and a 360-degree </a:t>
            </a:r>
            <a:r>
              <a:rPr lang="en-US" altLang="ja-JP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image</a:t>
            </a:r>
            <a:r>
              <a:rPr kumimoji="1" lang="en-US" altLang="ja-JP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en-US" altLang="ja-JP" sz="2400" dirty="0"/>
              <a:t>from</a:t>
            </a:r>
            <a:r>
              <a:rPr kumimoji="1" lang="en-US" altLang="ja-JP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a VR goggle was compared.</a:t>
            </a:r>
            <a:endParaRPr lang="en-US" altLang="ja-JP" sz="24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marL="0" indent="0">
              <a:buNone/>
            </a:pPr>
            <a:r>
              <a:rPr kumimoji="1" lang="ja-JP" altLang="en-US" sz="2400">
                <a:latin typeface="Arial Narrow" panose="020B0604020202020204" pitchFamily="34" charset="0"/>
                <a:cs typeface="Arial Narrow" panose="020B0604020202020204" pitchFamily="34" charset="0"/>
              </a:rPr>
              <a:t>→</a:t>
            </a:r>
            <a:r>
              <a:rPr kumimoji="1" lang="en-US" altLang="ja-JP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Only in 360-degree images </a:t>
            </a:r>
            <a:r>
              <a:rPr lang="en-US" altLang="ja-JP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where</a:t>
            </a:r>
            <a:r>
              <a:rPr kumimoji="1" lang="en-US" altLang="ja-JP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the target was stationary, vergence was shifted according to the depth position of </a:t>
            </a:r>
            <a:r>
              <a:rPr lang="en-US" altLang="ja-JP" sz="2400" dirty="0"/>
              <a:t>the target object</a:t>
            </a:r>
            <a:r>
              <a:rPr kumimoji="1" lang="en-US" altLang="ja-JP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. </a:t>
            </a:r>
          </a:p>
          <a:p>
            <a:pPr marL="0" indent="0">
              <a:buNone/>
            </a:pPr>
            <a:endParaRPr kumimoji="1" lang="en-US" altLang="ja-JP" sz="24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5" name="図 4" descr="テレビの画面&#10;&#10;低い精度で自動的に生成された説明">
            <a:extLst>
              <a:ext uri="{FF2B5EF4-FFF2-40B4-BE49-F238E27FC236}">
                <a16:creationId xmlns:a16="http://schemas.microsoft.com/office/drawing/2014/main" id="{1F725957-999A-04E4-9408-A1658537F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595" y="3628220"/>
            <a:ext cx="3228474" cy="2150572"/>
          </a:xfrm>
          <a:prstGeom prst="rect">
            <a:avLst/>
          </a:prstGeom>
        </p:spPr>
      </p:pic>
      <p:pic>
        <p:nvPicPr>
          <p:cNvPr id="7" name="図 6" descr="屋内, コンピュータ, 座る, 机 が含まれている画像&#10;&#10;自動的に生成された説明">
            <a:extLst>
              <a:ext uri="{FF2B5EF4-FFF2-40B4-BE49-F238E27FC236}">
                <a16:creationId xmlns:a16="http://schemas.microsoft.com/office/drawing/2014/main" id="{55FCE6D9-D825-A677-FB04-FE6A4EE3E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7022428" y="3854524"/>
            <a:ext cx="2549014" cy="1697966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35F7EC4-20D7-C8FE-8FFB-347D1B14EDDF}"/>
              </a:ext>
            </a:extLst>
          </p:cNvPr>
          <p:cNvSpPr txBox="1"/>
          <p:nvPr/>
        </p:nvSpPr>
        <p:spPr>
          <a:xfrm>
            <a:off x="2218488" y="5978014"/>
            <a:ext cx="4042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 Narrow" panose="020B0604020202020204" pitchFamily="34" charset="0"/>
                <a:cs typeface="Arial Narrow" panose="020B0604020202020204" pitchFamily="34" charset="0"/>
              </a:rPr>
              <a:t>Large screen used in the experiment</a:t>
            </a:r>
            <a:endParaRPr kumimoji="1" lang="ja-JP" altLang="en-US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C4B446B-94FD-66A4-6858-900472485D0D}"/>
              </a:ext>
            </a:extLst>
          </p:cNvPr>
          <p:cNvSpPr txBox="1"/>
          <p:nvPr/>
        </p:nvSpPr>
        <p:spPr>
          <a:xfrm>
            <a:off x="7311190" y="6064260"/>
            <a:ext cx="4042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 Narrow" panose="020B0604020202020204" pitchFamily="34" charset="0"/>
                <a:cs typeface="Arial Narrow" panose="020B0604020202020204" pitchFamily="34" charset="0"/>
              </a:rPr>
              <a:t>VR goggle used in the experiment</a:t>
            </a:r>
            <a:endParaRPr kumimoji="1" lang="ja-JP" altLang="en-US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48F6243-BE54-E667-000E-F99ACF4E5C34}"/>
              </a:ext>
            </a:extLst>
          </p:cNvPr>
          <p:cNvSpPr txBox="1"/>
          <p:nvPr/>
        </p:nvSpPr>
        <p:spPr>
          <a:xfrm>
            <a:off x="6080627" y="4518840"/>
            <a:ext cx="1367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 Narrow" panose="020B0604020202020204" pitchFamily="34" charset="0"/>
                <a:cs typeface="Arial Narrow" panose="020B0604020202020204" pitchFamily="34" charset="0"/>
              </a:rPr>
              <a:t>Compare</a:t>
            </a:r>
            <a:endParaRPr kumimoji="1" lang="ja-JP" altLang="en-US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13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11688-3113-BA8B-E667-ADF2513DA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C14EA0-C3D8-AED7-01DF-90873A06F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965"/>
            <a:ext cx="10515600" cy="1325563"/>
          </a:xfrm>
        </p:spPr>
        <p:txBody>
          <a:bodyPr/>
          <a:lstStyle/>
          <a:p>
            <a:r>
              <a:rPr kumimoji="1" lang="en-US" altLang="ja-JP" dirty="0">
                <a:latin typeface="Arial Narrow" panose="020B0604020202020204" pitchFamily="34" charset="0"/>
                <a:cs typeface="Arial Narrow" panose="020B0604020202020204" pitchFamily="34" charset="0"/>
              </a:rPr>
              <a:t>360-degree images used in the experiment</a:t>
            </a:r>
            <a:endParaRPr kumimoji="1" lang="ja-JP" altLang="en-US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10" name="図 9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C10BDCA0-489B-D852-8859-265850131C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57"/>
          <a:stretch/>
        </p:blipFill>
        <p:spPr>
          <a:xfrm>
            <a:off x="2088488" y="1650156"/>
            <a:ext cx="8015023" cy="413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138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FBC6B-BB25-4E0F-F0E2-9AA038E2A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4FE990-7658-495E-0BB4-80DF9C09E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Arial Narrow" panose="020B0604020202020204" pitchFamily="34" charset="0"/>
                <a:cs typeface="Arial Narrow" panose="020B0604020202020204" pitchFamily="34" charset="0"/>
              </a:rPr>
              <a:t>Aim of the study</a:t>
            </a:r>
            <a:endParaRPr kumimoji="1" lang="ja-JP" altLang="en-US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95BE3A-35B6-586E-0531-0E9E7377C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2002" y="2706548"/>
            <a:ext cx="4673865" cy="1901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2400" dirty="0"/>
              <a:t>I examined whether vergence changed or not as the observers changed their posture. To induce this postural change, the target was behind them.</a:t>
            </a:r>
            <a:endParaRPr kumimoji="1" lang="en-US" altLang="ja-JP" sz="24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E2BF032-9A35-0BBD-D022-431A2DADA0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782" r="20256"/>
          <a:stretch>
            <a:fillRect/>
          </a:stretch>
        </p:blipFill>
        <p:spPr>
          <a:xfrm>
            <a:off x="3514655" y="2507254"/>
            <a:ext cx="3135609" cy="309805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3C2DCA4-512C-D1A0-8702-CD49AF307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33" y="1672077"/>
            <a:ext cx="2336963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11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E72ED-B744-0B40-2A46-34AA3B99D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242EBB-BF1E-A45F-4713-E539355CB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965"/>
            <a:ext cx="10515600" cy="1325563"/>
          </a:xfrm>
        </p:spPr>
        <p:txBody>
          <a:bodyPr/>
          <a:lstStyle/>
          <a:p>
            <a:r>
              <a:rPr kumimoji="1" lang="en-US" altLang="ja-JP" dirty="0">
                <a:latin typeface="Arial Narrow" panose="020B0604020202020204" pitchFamily="34" charset="0"/>
                <a:cs typeface="Arial Narrow" panose="020B0604020202020204" pitchFamily="34" charset="0"/>
              </a:rPr>
              <a:t>Left Ball’s Movement Path in Each Condition</a:t>
            </a:r>
            <a:endParaRPr kumimoji="1" lang="ja-JP" altLang="en-US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C8B9E95E-634A-7707-E406-68A0F29E4C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34" y="1798272"/>
            <a:ext cx="3287556" cy="3775271"/>
          </a:xfrm>
          <a:prstGeom prst="rect">
            <a:avLst/>
          </a:prstGeom>
        </p:spPr>
      </p:pic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7A3B3ED9-F9C8-6C4B-5A06-48611D1A546C}"/>
              </a:ext>
            </a:extLst>
          </p:cNvPr>
          <p:cNvCxnSpPr/>
          <p:nvPr/>
        </p:nvCxnSpPr>
        <p:spPr>
          <a:xfrm>
            <a:off x="3774789" y="1171074"/>
            <a:ext cx="0" cy="52858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図 3">
            <a:extLst>
              <a:ext uri="{FF2B5EF4-FFF2-40B4-BE49-F238E27FC236}">
                <a16:creationId xmlns:a16="http://schemas.microsoft.com/office/drawing/2014/main" id="{D7CD5A44-85B6-0F7D-0ABE-9350CF14F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2904" y="1062692"/>
            <a:ext cx="6955913" cy="570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95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7E5AE-BE2D-BE3D-9E0A-783A29BDD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581AB3-E381-2CCE-011B-126A160A8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How to Calculate of Measurement Value</a:t>
            </a:r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C9966A9-B5E3-D5BC-B0F0-9979DB2DE1AA}"/>
              </a:ext>
            </a:extLst>
          </p:cNvPr>
          <p:cNvSpPr txBox="1"/>
          <p:nvPr/>
        </p:nvSpPr>
        <p:spPr>
          <a:xfrm>
            <a:off x="6550617" y="1894424"/>
            <a:ext cx="56413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Measurement period: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1st. period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The last one second of Initial stationary period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2nd period: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The last one second of stationary period after the left ball had approached</a:t>
            </a:r>
          </a:p>
          <a:p>
            <a:endParaRPr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Vergence difference 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Ave.Vergence</a:t>
            </a:r>
            <a:r>
              <a:rPr lang="en-US" altLang="ja-JP" baseline="-25000" dirty="0">
                <a:latin typeface="Arial" panose="020B0604020202020204" pitchFamily="34" charset="0"/>
                <a:cs typeface="Arial" panose="020B0604020202020204" pitchFamily="34" charset="0"/>
              </a:rPr>
              <a:t>(2nd interval) 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altLang="ja-JP" dirty="0" err="1">
                <a:latin typeface="Arial" panose="020B0604020202020204" pitchFamily="34" charset="0"/>
                <a:cs typeface="Arial" panose="020B0604020202020204" pitchFamily="34" charset="0"/>
              </a:rPr>
              <a:t>Ave.Vergence</a:t>
            </a:r>
            <a:r>
              <a:rPr lang="en-US" altLang="ja-JP" baseline="-25000" dirty="0">
                <a:latin typeface="Arial" panose="020B0604020202020204" pitchFamily="34" charset="0"/>
                <a:cs typeface="Arial" panose="020B0604020202020204" pitchFamily="34" charset="0"/>
              </a:rPr>
              <a:t>(1st interval)</a:t>
            </a:r>
          </a:p>
          <a:p>
            <a:endParaRPr lang="en-US" altLang="ja-JP" dirty="0"/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Prediction: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If the perspective information had effect on vergence, the vergence difference in short distance is greater than long distance. </a:t>
            </a:r>
          </a:p>
          <a:p>
            <a:endParaRPr kumimoji="1" lang="en-US" altLang="ja-JP" dirty="0"/>
          </a:p>
          <a:p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193BC9A-D2E6-2178-A105-71A25E8B5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24" y="1907676"/>
            <a:ext cx="6221112" cy="4240689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3012308-31DC-9D62-CC1C-41C47BCC2CC8}"/>
              </a:ext>
            </a:extLst>
          </p:cNvPr>
          <p:cNvSpPr/>
          <p:nvPr/>
        </p:nvSpPr>
        <p:spPr>
          <a:xfrm>
            <a:off x="5486400" y="2844800"/>
            <a:ext cx="2921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DDD3546-7049-A822-A32D-FFA8D550F8A5}"/>
              </a:ext>
            </a:extLst>
          </p:cNvPr>
          <p:cNvSpPr/>
          <p:nvPr/>
        </p:nvSpPr>
        <p:spPr>
          <a:xfrm>
            <a:off x="3721100" y="2882900"/>
            <a:ext cx="292100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8AA33E7C-53B1-16B3-7659-6AEBD6EFADC1}"/>
              </a:ext>
            </a:extLst>
          </p:cNvPr>
          <p:cNvCxnSpPr>
            <a:cxnSpLocks/>
          </p:cNvCxnSpPr>
          <p:nvPr/>
        </p:nvCxnSpPr>
        <p:spPr>
          <a:xfrm flipH="1">
            <a:off x="3610303" y="2427890"/>
            <a:ext cx="945931" cy="288508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081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913683-779E-8046-0D6C-54A9E27CA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41505" cy="1325563"/>
          </a:xfrm>
        </p:spPr>
        <p:txBody>
          <a:bodyPr>
            <a:normAutofit/>
          </a:bodyPr>
          <a:lstStyle/>
          <a:p>
            <a:r>
              <a:rPr lang="en-US" altLang="ja-JP" sz="3600" dirty="0">
                <a:latin typeface="Arial Narrow" panose="020B0604020202020204" pitchFamily="34" charset="0"/>
                <a:cs typeface="Arial Narrow" panose="020B0604020202020204" pitchFamily="34" charset="0"/>
              </a:rPr>
              <a:t>Viewing condition and the way of measurement</a:t>
            </a:r>
            <a:endParaRPr kumimoji="1" lang="ja-JP" altLang="en-US" sz="360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200ECB-C632-F22E-1EE2-C7C4F9945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491" y="1825625"/>
            <a:ext cx="11650213" cy="4351338"/>
          </a:xfrm>
        </p:spPr>
        <p:txBody>
          <a:bodyPr>
            <a:normAutofit/>
          </a:bodyPr>
          <a:lstStyle/>
          <a:p>
            <a:r>
              <a:rPr lang="en" altLang="ja-JP" dirty="0">
                <a:effectLst/>
                <a:latin typeface="Helvetica" pitchFamily="2" charset="0"/>
              </a:rPr>
              <a:t>Subjects viewed 360-degree images </a:t>
            </a:r>
            <a:r>
              <a:rPr lang="en" altLang="ja-JP" dirty="0">
                <a:latin typeface="Helvetica" pitchFamily="2" charset="0"/>
              </a:rPr>
              <a:t>using</a:t>
            </a:r>
            <a:r>
              <a:rPr lang="en" altLang="ja-JP" dirty="0">
                <a:effectLst/>
                <a:latin typeface="Helvetica" pitchFamily="2" charset="0"/>
              </a:rPr>
              <a:t> the VR goggle (VIVE PRO EYE) </a:t>
            </a:r>
          </a:p>
          <a:p>
            <a:r>
              <a:rPr lang="en" altLang="ja-JP" dirty="0">
                <a:latin typeface="Helvetica" pitchFamily="2" charset="0"/>
              </a:rPr>
              <a:t>S</a:t>
            </a:r>
            <a:r>
              <a:rPr lang="en" altLang="ja-JP" dirty="0">
                <a:effectLst/>
                <a:latin typeface="Helvetica" pitchFamily="2" charset="0"/>
              </a:rPr>
              <a:t>ubjects' task was to gaze at the left ball. </a:t>
            </a:r>
          </a:p>
          <a:p>
            <a:r>
              <a:rPr lang="en" altLang="ja-JP" dirty="0">
                <a:latin typeface="Helvetica" pitchFamily="2" charset="0"/>
              </a:rPr>
              <a:t>Each images was displayed at 5 times.</a:t>
            </a:r>
            <a:endParaRPr lang="en" altLang="ja-JP" dirty="0">
              <a:effectLst/>
              <a:latin typeface="Helvetica" pitchFamily="2" charset="0"/>
            </a:endParaRPr>
          </a:p>
          <a:p>
            <a:r>
              <a:rPr lang="en" altLang="ja-JP" dirty="0">
                <a:latin typeface="Helvetica" pitchFamily="2" charset="0"/>
              </a:rPr>
              <a:t>V</a:t>
            </a:r>
            <a:r>
              <a:rPr lang="en" altLang="ja-JP" dirty="0">
                <a:effectLst/>
                <a:latin typeface="Helvetica" pitchFamily="2" charset="0"/>
              </a:rPr>
              <a:t>ergence was measured with the eye tracking software (Tobii Pro Lab: sampling rate120Hz) using  data exported from the VR goggle.</a:t>
            </a:r>
          </a:p>
          <a:p>
            <a:r>
              <a:rPr lang="en" altLang="ja-JP" dirty="0">
                <a:effectLst/>
                <a:latin typeface="Helvetica" pitchFamily="2" charset="0"/>
              </a:rPr>
              <a:t>Eight subjects who participated in the experiment were in their </a:t>
            </a:r>
            <a:r>
              <a:rPr lang="en" altLang="ja-JP" dirty="0">
                <a:latin typeface="Helvetica" pitchFamily="2" charset="0"/>
              </a:rPr>
              <a:t>twenties</a:t>
            </a:r>
            <a:r>
              <a:rPr lang="en" altLang="ja-JP" dirty="0">
                <a:effectLst/>
                <a:latin typeface="Helvetica" pitchFamily="2" charset="0"/>
              </a:rPr>
              <a:t> and had normal vision.</a:t>
            </a:r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344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ADEDE-E18C-576F-03CC-1FE22DE64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E90B27-0A6C-2A17-067B-908132AA7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41505" cy="1325563"/>
          </a:xfrm>
        </p:spPr>
        <p:txBody>
          <a:bodyPr>
            <a:normAutofit/>
          </a:bodyPr>
          <a:lstStyle/>
          <a:p>
            <a:r>
              <a:rPr lang="en-US" altLang="ja-JP" sz="3600" dirty="0">
                <a:latin typeface="Arial Narrow" panose="020B0604020202020204" pitchFamily="34" charset="0"/>
                <a:cs typeface="Arial Narrow" panose="020B0604020202020204" pitchFamily="34" charset="0"/>
              </a:rPr>
              <a:t>Vergence Difference in Each Condition</a:t>
            </a:r>
            <a:endParaRPr kumimoji="1" lang="ja-JP" altLang="en-US" sz="360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A4512C8-55D8-3B13-1553-3DE3B24E4D72}"/>
              </a:ext>
            </a:extLst>
          </p:cNvPr>
          <p:cNvSpPr txBox="1"/>
          <p:nvPr/>
        </p:nvSpPr>
        <p:spPr>
          <a:xfrm>
            <a:off x="5331417" y="2449276"/>
            <a:ext cx="674828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>
                <a:solidFill>
                  <a:srgbClr val="000000"/>
                </a:solidFill>
                <a:latin typeface="Arial Narrow" panose="020B0604020202020204" pitchFamily="34" charset="0"/>
                <a:ea typeface="ＭＳ 明朝" panose="02020609040205080304" pitchFamily="49" charset="-128"/>
                <a:cs typeface="Arial Narrow" panose="020B0604020202020204" pitchFamily="34" charset="0"/>
              </a:rPr>
              <a:t>The vergence difference in the short distance condition was higher than in the long distance condition.</a:t>
            </a:r>
          </a:p>
          <a:p>
            <a:endParaRPr lang="en-US" altLang="ja-JP" sz="2800" dirty="0">
              <a:solidFill>
                <a:srgbClr val="000000"/>
              </a:solidFill>
              <a:latin typeface="Arial Narrow" panose="020B0604020202020204" pitchFamily="34" charset="0"/>
              <a:ea typeface="ＭＳ 明朝" panose="02020609040205080304" pitchFamily="49" charset="-128"/>
              <a:cs typeface="Arial Narrow" panose="020B0604020202020204" pitchFamily="34" charset="0"/>
            </a:endParaRPr>
          </a:p>
          <a:p>
            <a:r>
              <a:rPr lang="en-US" altLang="ja-JP" sz="2800" dirty="0">
                <a:solidFill>
                  <a:srgbClr val="000000"/>
                </a:solidFill>
                <a:latin typeface="Arial Narrow" panose="020B0604020202020204" pitchFamily="34" charset="0"/>
                <a:ea typeface="ＭＳ 明朝" panose="02020609040205080304" pitchFamily="49" charset="-128"/>
                <a:cs typeface="Arial Narrow" panose="020B0604020202020204" pitchFamily="34" charset="0"/>
              </a:rPr>
              <a:t>It indicated that the vergence in the short distance condition was greater than in the long distance condition. </a:t>
            </a:r>
          </a:p>
          <a:p>
            <a:endParaRPr lang="en-US" altLang="ja-JP" sz="2800" dirty="0">
              <a:solidFill>
                <a:srgbClr val="000000"/>
              </a:solidFill>
              <a:latin typeface="Arial Narrow" panose="020B0604020202020204" pitchFamily="34" charset="0"/>
              <a:ea typeface="ＭＳ 明朝" panose="02020609040205080304" pitchFamily="49" charset="-128"/>
              <a:cs typeface="Arial Narrow" panose="020B0604020202020204" pitchFamily="34" charset="0"/>
            </a:endParaRPr>
          </a:p>
          <a:p>
            <a:r>
              <a:rPr lang="en-US" altLang="ja-JP" sz="2800" dirty="0">
                <a:solidFill>
                  <a:srgbClr val="000000"/>
                </a:solidFill>
                <a:latin typeface="Arial Narrow" panose="020B0604020202020204" pitchFamily="34" charset="0"/>
                <a:ea typeface="ＭＳ 明朝" panose="02020609040205080304" pitchFamily="49" charset="-128"/>
                <a:cs typeface="Arial Narrow" panose="020B0604020202020204" pitchFamily="34" charset="0"/>
              </a:rPr>
              <a:t>But there wasn’t  significant difference between distance conditions.</a:t>
            </a:r>
          </a:p>
          <a:p>
            <a:endParaRPr lang="en-US" altLang="ja-JP" sz="2800" dirty="0">
              <a:solidFill>
                <a:srgbClr val="000000"/>
              </a:solidFill>
              <a:latin typeface="Arial Narrow" panose="020B0604020202020204" pitchFamily="34" charset="0"/>
              <a:ea typeface="ＭＳ 明朝" panose="02020609040205080304" pitchFamily="49" charset="-128"/>
              <a:cs typeface="Arial Narrow" panose="020B0604020202020204" pitchFamily="34" charset="0"/>
            </a:endParaRPr>
          </a:p>
          <a:p>
            <a:endParaRPr lang="en-US" altLang="ja-JP" sz="2800" dirty="0">
              <a:solidFill>
                <a:srgbClr val="000000"/>
              </a:solidFill>
              <a:latin typeface="Arial Narrow" panose="020B0604020202020204" pitchFamily="34" charset="0"/>
              <a:ea typeface="ＭＳ 明朝" panose="02020609040205080304" pitchFamily="49" charset="-128"/>
              <a:cs typeface="Arial Narrow" panose="020B0604020202020204" pitchFamily="34" charset="0"/>
            </a:endParaRPr>
          </a:p>
          <a:p>
            <a:endParaRPr lang="ja-JP" altLang="en-US" sz="2800">
              <a:solidFill>
                <a:srgbClr val="000000"/>
              </a:solidFill>
              <a:latin typeface="Arial Narrow" panose="020B0604020202020204" pitchFamily="34" charset="0"/>
              <a:ea typeface="ＭＳ 明朝" panose="02020609040205080304" pitchFamily="49" charset="-128"/>
              <a:cs typeface="Arial Narrow" panose="020B060402020202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FA038FA-27EA-1A24-B5CE-9BEBDB414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6721" y="1370759"/>
            <a:ext cx="5284149" cy="521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429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AA53D0-9352-338F-40E1-BC420EF09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Why?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B0BD9C0-1E90-E898-0657-0E256C967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730" y="1825625"/>
            <a:ext cx="578797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dirty="0"/>
              <a:t>One possible</a:t>
            </a:r>
            <a:r>
              <a:rPr lang="en-US" altLang="ja-JP" dirty="0"/>
              <a:t> explanation</a:t>
            </a:r>
            <a:r>
              <a:rPr kumimoji="1" lang="en-US" altLang="ja-JP" dirty="0"/>
              <a:t> was the effect of the changes in subjects’ posture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In the long-distance condition, their distance perception may  have been less accurate while they turned around.  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7D3AE58-FA27-E5FE-FF11-056777B500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782" r="20256"/>
          <a:stretch>
            <a:fillRect/>
          </a:stretch>
        </p:blipFill>
        <p:spPr>
          <a:xfrm>
            <a:off x="7151391" y="1690688"/>
            <a:ext cx="3999209" cy="395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56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1FA80-DCAE-9356-6558-32E6EBA32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621044-34DF-E668-00F7-DA29998F7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Future Problem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FB17FA-4D28-8F1C-8F18-DEE34A2F8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223501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/>
              <a:t>I plan to </a:t>
            </a:r>
            <a:r>
              <a:rPr lang="en-US" altLang="ja-JP"/>
              <a:t>veryfy </a:t>
            </a:r>
            <a:r>
              <a:rPr lang="en-US" altLang="ja-JP" dirty="0"/>
              <a:t>whether a similar trend of distance perception is observed for objects in real space when subjects move their heads. 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9863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15710</TotalTime>
  <Words>506</Words>
  <Application>Microsoft Macintosh PowerPoint</Application>
  <PresentationFormat>ワイド画面</PresentationFormat>
  <Paragraphs>68</Paragraphs>
  <Slides>13</Slides>
  <Notes>13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8" baseType="lpstr">
      <vt:lpstr>Helvetica</vt:lpstr>
      <vt:lpstr>Arial</vt:lpstr>
      <vt:lpstr>游ゴシック</vt:lpstr>
      <vt:lpstr>Arial Narrow</vt:lpstr>
      <vt:lpstr>Office テーマ</vt:lpstr>
      <vt:lpstr>Study on the Relationship Between Observation Posture and Vergence When Viewing 360-Degree Images</vt:lpstr>
      <vt:lpstr>Fields where  VR Goggle is used </vt:lpstr>
      <vt:lpstr>Experiment conducted in this study</vt:lpstr>
      <vt:lpstr>Why does vergence need to be measured?</vt:lpstr>
      <vt:lpstr>Previous our study (INTERACTION 2024)</vt:lpstr>
      <vt:lpstr>360-degree images used in the experiment</vt:lpstr>
      <vt:lpstr>Aim of the study</vt:lpstr>
      <vt:lpstr>Left Ball’s Movement Path in Each Condition</vt:lpstr>
      <vt:lpstr>How to Calculate of Measurement Value</vt:lpstr>
      <vt:lpstr>Viewing condition and the way of measurement</vt:lpstr>
      <vt:lpstr>Vergence Difference in Each Condition</vt:lpstr>
      <vt:lpstr>Why?</vt:lpstr>
      <vt:lpstr>Future Problem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名手久貴</dc:creator>
  <cp:lastModifiedBy>名手久貴</cp:lastModifiedBy>
  <cp:revision>222</cp:revision>
  <cp:lastPrinted>2025-02-01T07:42:34Z</cp:lastPrinted>
  <dcterms:created xsi:type="dcterms:W3CDTF">2024-11-16T01:52:13Z</dcterms:created>
  <dcterms:modified xsi:type="dcterms:W3CDTF">2026-10-27T05:28:57Z</dcterms:modified>
</cp:coreProperties>
</file>