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4" r:id="rId4"/>
    <p:sldId id="260" r:id="rId5"/>
    <p:sldId id="261" r:id="rId6"/>
    <p:sldId id="266" r:id="rId7"/>
    <p:sldId id="263" r:id="rId8"/>
    <p:sldId id="267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5BBF"/>
    <a:srgbClr val="F2F8BA"/>
    <a:srgbClr val="F8F6C8"/>
    <a:srgbClr val="FDFCC8"/>
    <a:srgbClr val="0070C0"/>
    <a:srgbClr val="2357BF"/>
    <a:srgbClr val="FFFFFF"/>
    <a:srgbClr val="4379E5"/>
    <a:srgbClr val="616161"/>
    <a:srgbClr val="2054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2736" autoAdjust="0"/>
  </p:normalViewPr>
  <p:slideViewPr>
    <p:cSldViewPr snapToGrid="0">
      <p:cViewPr varScale="1">
        <p:scale>
          <a:sx n="102" d="100"/>
          <a:sy n="102" d="100"/>
        </p:scale>
        <p:origin x="8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4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5T01:17:01.39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0,'31114'0,"-31100"0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5T01:18:29.5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1,'477'0,"-455"0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5T01:18:34.50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1083 1,'-1060'0,"1037"0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5T01:19:29.8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1,'31936'0,"-31915"0</inkml:trace>
</inkml:ink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6B581-74E1-4089-8FAA-5B1143D27EC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F11A74C-13E9-BEC5-813B-80C720BDD63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" y="28366"/>
            <a:ext cx="2880000" cy="430421"/>
          </a:xfrm>
          <a:prstGeom prst="rect">
            <a:avLst/>
          </a:prstGeom>
        </p:spPr>
      </p:pic>
      <p:pic>
        <p:nvPicPr>
          <p:cNvPr id="9" name="Google Shape;21;p14">
            <a:extLst>
              <a:ext uri="{FF2B5EF4-FFF2-40B4-BE49-F238E27FC236}">
                <a16:creationId xmlns:a16="http://schemas.microsoft.com/office/drawing/2014/main" id="{BBFC94D0-C554-8965-E28B-EA145C0A86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2325"/>
          <a:stretch/>
        </p:blipFill>
        <p:spPr>
          <a:xfrm>
            <a:off x="5236178" y="99391"/>
            <a:ext cx="1393222" cy="359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8754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z</a:t>
            </a:r>
            <a:r>
              <a:rPr lang="en-US" baseline="30000" dirty="0" err="1"/>
              <a:t>m</a:t>
            </a:r>
            <a:r>
              <a:rPr lang="en-US" dirty="0" err="1"/>
              <a:t>_t</a:t>
            </a:r>
            <a:r>
              <a:rPr lang="en-US" dirty="0"/>
              <a:t> is the corresponding patch embedding</a:t>
            </a:r>
          </a:p>
          <a:p>
            <a:r>
              <a:rPr lang="en-US" dirty="0"/>
              <a:t>K is the number of codewords and e</a:t>
            </a:r>
            <a:r>
              <a:rPr lang="en-US" baseline="-25000" dirty="0"/>
              <a:t>k</a:t>
            </a:r>
            <a:r>
              <a:rPr lang="en-US" dirty="0"/>
              <a:t> denotes the k-</a:t>
            </a:r>
            <a:r>
              <a:rPr lang="en-US" dirty="0" err="1"/>
              <a:t>th</a:t>
            </a:r>
            <a:r>
              <a:rPr lang="en-US" dirty="0"/>
              <a:t> codeword</a:t>
            </a:r>
          </a:p>
          <a:p>
            <a:r>
              <a:rPr lang="en-US" dirty="0"/>
              <a:t>For patch t from phase m ∈ {N, V }, the soft assignment probability to codeword k is computed as:</a:t>
            </a:r>
          </a:p>
          <a:p>
            <a:r>
              <a:rPr lang="en-US" dirty="0"/>
              <a:t>where q m </a:t>
            </a:r>
            <a:r>
              <a:rPr lang="en-US" dirty="0" err="1"/>
              <a:t>t,k</a:t>
            </a:r>
            <a:r>
              <a:rPr lang="en-US" dirty="0"/>
              <a:t> denotes the assignment probability of patch t to codeword k, s(·, ·) is the feature-similarity function, </a:t>
            </a:r>
          </a:p>
          <a:p>
            <a:r>
              <a:rPr lang="en-US" dirty="0"/>
              <a:t>τ is the temperature parameter, and j indexes all codewords in the </a:t>
            </a:r>
            <a:r>
              <a:rPr lang="en-US" dirty="0" err="1"/>
              <a:t>softmax</a:t>
            </a:r>
            <a:r>
              <a:rPr lang="en-US" dirty="0"/>
              <a:t> normalization.</a:t>
            </a:r>
          </a:p>
          <a:p>
            <a:r>
              <a:rPr lang="en-US" dirty="0"/>
              <a:t>where </a:t>
            </a:r>
            <a:r>
              <a:rPr lang="en-US" dirty="0" err="1"/>
              <a:t>v</a:t>
            </a:r>
            <a:r>
              <a:rPr lang="en-US" baseline="30000" dirty="0" err="1"/>
              <a:t>m</a:t>
            </a:r>
            <a:r>
              <a:rPr lang="en-US" dirty="0" err="1"/>
              <a:t>_t</a:t>
            </a:r>
            <a:r>
              <a:rPr lang="en-US" dirty="0"/>
              <a:t> denotes the codebook-derived anatomical prior representation of patch t from phase m</a:t>
            </a:r>
          </a:p>
          <a:p>
            <a:r>
              <a:rPr lang="en-US" dirty="0"/>
              <a:t>where </a:t>
            </a:r>
            <a:r>
              <a:rPr lang="en-US" dirty="0" err="1"/>
              <a:t>p</a:t>
            </a:r>
            <a:r>
              <a:rPr lang="en-US" baseline="30000" dirty="0" err="1"/>
              <a:t>m</a:t>
            </a:r>
            <a:r>
              <a:rPr lang="en-US" dirty="0" err="1"/>
              <a:t>_t</a:t>
            </a:r>
            <a:r>
              <a:rPr lang="en-US" dirty="0"/>
              <a:t> denotes the physical 3D location of patch t</a:t>
            </a:r>
          </a:p>
          <a:p>
            <a:r>
              <a:rPr lang="en-US" dirty="0"/>
              <a:t>where P</a:t>
            </a:r>
            <a:r>
              <a:rPr lang="en-US" baseline="30000" dirty="0"/>
              <a:t>m</a:t>
            </a:r>
            <a:r>
              <a:rPr lang="en-US" dirty="0"/>
              <a:t> denotes the set of foreground patch pairs, σ(·) is the sigmoid function, and α and β are scaling coefficients.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B6B581-74E1-4089-8FAA-5B1143D27E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23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customXml" Target="../ink/ink2.xml"/><Relationship Id="rId5" Type="http://schemas.openxmlformats.org/officeDocument/2006/relationships/image" Target="../media/image3.png"/><Relationship Id="rId4" Type="http://schemas.openxmlformats.org/officeDocument/2006/relationships/customXml" Target="../ink/ink1.xml"/><Relationship Id="rId9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customXml" Target="../ink/ink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BFB9E-A462-0659-41B6-ABEC0DF777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7"/>
            <a:ext cx="9144000" cy="2133599"/>
          </a:xfrm>
        </p:spPr>
        <p:txBody>
          <a:bodyPr anchor="b"/>
          <a:lstStyle>
            <a:lvl1pPr algn="ctr">
              <a:defRPr sz="3800" b="1">
                <a:solidFill>
                  <a:srgbClr val="C00000"/>
                </a:solidFill>
                <a:latin typeface="Fira Sans" panose="020B05030500000200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537EBC-E50D-D205-C7D6-0320F6C994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  <a:latin typeface="Fira Sans" panose="020B0503050000020004" pitchFamily="34" charset="0"/>
              </a:defRPr>
            </a:lvl1pPr>
            <a:lvl2pPr marL="457214" indent="0" algn="ctr">
              <a:buNone/>
              <a:defRPr sz="2000"/>
            </a:lvl2pPr>
            <a:lvl3pPr marL="914427" indent="0" algn="ctr">
              <a:buNone/>
              <a:defRPr sz="1800"/>
            </a:lvl3pPr>
            <a:lvl4pPr marL="1371642" indent="0" algn="ctr">
              <a:buNone/>
              <a:defRPr sz="1600"/>
            </a:lvl4pPr>
            <a:lvl5pPr marL="1828856" indent="0" algn="ctr">
              <a:buNone/>
              <a:defRPr sz="1600"/>
            </a:lvl5pPr>
            <a:lvl6pPr marL="2286071" indent="0" algn="ctr">
              <a:buNone/>
              <a:defRPr sz="1600"/>
            </a:lvl6pPr>
            <a:lvl7pPr marL="2743284" indent="0" algn="ctr">
              <a:buNone/>
              <a:defRPr sz="1600"/>
            </a:lvl7pPr>
            <a:lvl8pPr marL="3200499" indent="0" algn="ctr">
              <a:buNone/>
              <a:defRPr sz="1600"/>
            </a:lvl8pPr>
            <a:lvl9pPr marL="3657713" indent="0" algn="ctr">
              <a:buNone/>
              <a:defRPr sz="1600"/>
            </a:lvl9pPr>
          </a:lstStyle>
          <a:p>
            <a:r>
              <a:rPr lang="en-US" altLang="ko-KR" dirty="0"/>
              <a:t>Subtitle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C4224-4FC5-61B8-9D79-E0A0B7846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A3CB0-4862-A663-52F5-C7A60534D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EA9E7-30C0-01A7-DE0C-6F1900407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그림 7">
            <a:extLst>
              <a:ext uri="{FF2B5EF4-FFF2-40B4-BE49-F238E27FC236}">
                <a16:creationId xmlns:a16="http://schemas.microsoft.com/office/drawing/2014/main" id="{42D7CCD9-C265-63B1-72AD-D7EF5746B1E1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08" y="184154"/>
            <a:ext cx="2880000" cy="430421"/>
          </a:xfrm>
          <a:prstGeom prst="rect">
            <a:avLst/>
          </a:prstGeom>
        </p:spPr>
      </p:pic>
      <p:pic>
        <p:nvPicPr>
          <p:cNvPr id="8" name="Google Shape;21;p14">
            <a:extLst>
              <a:ext uri="{FF2B5EF4-FFF2-40B4-BE49-F238E27FC236}">
                <a16:creationId xmlns:a16="http://schemas.microsoft.com/office/drawing/2014/main" id="{B4D3B6E5-2500-71C3-A3AC-188D3947527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42325"/>
          <a:stretch/>
        </p:blipFill>
        <p:spPr>
          <a:xfrm>
            <a:off x="10383933" y="165109"/>
            <a:ext cx="1461735" cy="43041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056D2F0-5D94-0C66-DBBA-2AE545A86735}"/>
                  </a:ext>
                </a:extLst>
              </p14:cNvPr>
              <p14:cNvContentPartPr/>
              <p14:nvPr userDrawn="1"/>
            </p14:nvContentPartPr>
            <p14:xfrm>
              <a:off x="504496" y="686205"/>
              <a:ext cx="1120680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056D2F0-5D94-0C66-DBBA-2AE545A8673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5496" y="677205"/>
                <a:ext cx="11224441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57E9011-0BD5-B2BD-B381-844E93A78A48}"/>
                  </a:ext>
                </a:extLst>
              </p14:cNvPr>
              <p14:cNvContentPartPr/>
              <p14:nvPr userDrawn="1"/>
            </p14:nvContentPartPr>
            <p14:xfrm>
              <a:off x="352216" y="686100"/>
              <a:ext cx="180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57E9011-0BD5-B2BD-B381-844E93A78A4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3198" y="677100"/>
                <a:ext cx="198035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431C3821-38F6-036A-167D-0C1E34D855D4}"/>
                  </a:ext>
                </a:extLst>
              </p14:cNvPr>
              <p14:cNvContentPartPr/>
              <p14:nvPr userDrawn="1"/>
            </p14:nvContentPartPr>
            <p14:xfrm>
              <a:off x="11469016" y="686100"/>
              <a:ext cx="39024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431C3821-38F6-036A-167D-0C1E34D855D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460016" y="677100"/>
                <a:ext cx="40788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387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90570-8F61-4EC5-44C2-915286B10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46" y="891153"/>
            <a:ext cx="11197525" cy="5518312"/>
          </a:xfrm>
        </p:spPr>
        <p:txBody>
          <a:bodyPr/>
          <a:lstStyle>
            <a:lvl1pPr>
              <a:defRPr>
                <a:latin typeface="Fira Sans" panose="020B0503050000020004" pitchFamily="34" charset="0"/>
              </a:defRPr>
            </a:lvl1pPr>
            <a:lvl2pPr>
              <a:defRPr>
                <a:latin typeface="Fira Sans" panose="020B0503050000020004" pitchFamily="34" charset="0"/>
              </a:defRPr>
            </a:lvl2pPr>
            <a:lvl3pPr>
              <a:defRPr>
                <a:latin typeface="Fira Sans" panose="020B0503050000020004" pitchFamily="34" charset="0"/>
              </a:defRPr>
            </a:lvl3pPr>
            <a:lvl4pPr>
              <a:defRPr>
                <a:latin typeface="Fira Sans" panose="020B0503050000020004" pitchFamily="34" charset="0"/>
              </a:defRPr>
            </a:lvl4pPr>
            <a:lvl5pPr>
              <a:defRPr>
                <a:latin typeface="Fira Sans" panose="020B05030500000200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6A818C6-DF1B-EB5C-61A3-C9AA69FA9EDD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6" y="6491352"/>
            <a:ext cx="2123166" cy="278883"/>
          </a:xfrm>
          <a:prstGeom prst="rect">
            <a:avLst/>
          </a:prstGeom>
        </p:spPr>
      </p:pic>
      <p:pic>
        <p:nvPicPr>
          <p:cNvPr id="10" name="Google Shape;21;p14">
            <a:extLst>
              <a:ext uri="{FF2B5EF4-FFF2-40B4-BE49-F238E27FC236}">
                <a16:creationId xmlns:a16="http://schemas.microsoft.com/office/drawing/2014/main" id="{A95E3E6D-94CA-D0AC-1DAF-E6B54298DE3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42325"/>
          <a:stretch/>
        </p:blipFill>
        <p:spPr>
          <a:xfrm>
            <a:off x="10836535" y="6513961"/>
            <a:ext cx="1168510" cy="24852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0D981D0-DDDD-F6B4-31D4-75E1998A3050}"/>
                  </a:ext>
                </a:extLst>
              </p14:cNvPr>
              <p14:cNvContentPartPr/>
              <p14:nvPr userDrawn="1"/>
            </p14:nvContentPartPr>
            <p14:xfrm>
              <a:off x="371295" y="517302"/>
              <a:ext cx="1150524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0D981D0-DDDD-F6B4-31D4-75E1998A30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2295" y="508302"/>
                <a:ext cx="11522881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2">
            <a:extLst>
              <a:ext uri="{FF2B5EF4-FFF2-40B4-BE49-F238E27FC236}">
                <a16:creationId xmlns:a16="http://schemas.microsoft.com/office/drawing/2014/main" id="{FA3DD7CF-18BD-6B5E-7AEC-D396DB66F8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1" y="108232"/>
            <a:ext cx="11521281" cy="430422"/>
          </a:xfrm>
        </p:spPr>
        <p:txBody>
          <a:bodyPr/>
          <a:lstStyle>
            <a:lvl1pPr>
              <a:defRPr sz="3000" b="1">
                <a:solidFill>
                  <a:srgbClr val="C00000"/>
                </a:solidFill>
                <a:latin typeface="Fira Sans" panose="020B05030500000200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74225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0C431-9BC7-7C26-CA45-2490851C7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EE3C1-8B66-F643-9856-6A7C08D16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14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2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42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5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7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8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9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71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5B8CD-52DB-BDFA-5E6E-B0E374A62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D7AFB-C83C-0662-1727-AA578E2F8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804E6-3CAB-0A8C-35C4-1CF69B17A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62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D746-5559-256A-BBB7-AAD8547EF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EA7E5-AD65-D9C9-9BD3-017D32A469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4E4070-A7EE-1191-F220-F943F8E4E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17A92-7409-D5AB-06FC-C33A3B609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A5393-10F8-1532-91F3-676445562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673A92-88FA-B700-6257-D5EF6B61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36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044C-8E4D-6FB0-B7E0-E0B08A5A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1CF12-9AED-F019-8669-FCEBF8146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4" indent="0">
              <a:buNone/>
              <a:defRPr sz="2000" b="1"/>
            </a:lvl2pPr>
            <a:lvl3pPr marL="914427" indent="0">
              <a:buNone/>
              <a:defRPr sz="1800" b="1"/>
            </a:lvl3pPr>
            <a:lvl4pPr marL="1371642" indent="0">
              <a:buNone/>
              <a:defRPr sz="1600" b="1"/>
            </a:lvl4pPr>
            <a:lvl5pPr marL="1828856" indent="0">
              <a:buNone/>
              <a:defRPr sz="1600" b="1"/>
            </a:lvl5pPr>
            <a:lvl6pPr marL="2286071" indent="0">
              <a:buNone/>
              <a:defRPr sz="1600" b="1"/>
            </a:lvl6pPr>
            <a:lvl7pPr marL="2743284" indent="0">
              <a:buNone/>
              <a:defRPr sz="1600" b="1"/>
            </a:lvl7pPr>
            <a:lvl8pPr marL="3200499" indent="0">
              <a:buNone/>
              <a:defRPr sz="1600" b="1"/>
            </a:lvl8pPr>
            <a:lvl9pPr marL="365771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099C8A-5710-573B-D403-F468BA01E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C8A539-623B-640C-B1E3-6E1AF5FF76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4" indent="0">
              <a:buNone/>
              <a:defRPr sz="2000" b="1"/>
            </a:lvl2pPr>
            <a:lvl3pPr marL="914427" indent="0">
              <a:buNone/>
              <a:defRPr sz="1800" b="1"/>
            </a:lvl3pPr>
            <a:lvl4pPr marL="1371642" indent="0">
              <a:buNone/>
              <a:defRPr sz="1600" b="1"/>
            </a:lvl4pPr>
            <a:lvl5pPr marL="1828856" indent="0">
              <a:buNone/>
              <a:defRPr sz="1600" b="1"/>
            </a:lvl5pPr>
            <a:lvl6pPr marL="2286071" indent="0">
              <a:buNone/>
              <a:defRPr sz="1600" b="1"/>
            </a:lvl6pPr>
            <a:lvl7pPr marL="2743284" indent="0">
              <a:buNone/>
              <a:defRPr sz="1600" b="1"/>
            </a:lvl7pPr>
            <a:lvl8pPr marL="3200499" indent="0">
              <a:buNone/>
              <a:defRPr sz="1600" b="1"/>
            </a:lvl8pPr>
            <a:lvl9pPr marL="365771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4E208A-0243-F090-0F46-498217E096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9556D-6D25-9568-ED0C-75A1EFAC1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EF6E18-4386-7BD1-DF43-51853CF6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8BF249-35F4-226F-AFAC-EC5FC41B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30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6DC74-90F5-4F9E-D5D6-8CD6CFF3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1CA13A-DFC2-2CF4-6EB6-FA542E461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5426AE-83B3-ED10-A20E-BB06E8FC4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FFB7E6-A035-ECE8-78AF-BF25350E9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93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409C45-D59F-FE17-00A1-0C1401B7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15CCC2-912A-C197-BC6B-3E7909AFC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EC336-C5C5-736B-A423-E6AB1AB3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2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AB12B-43C6-7EA6-C57F-9E1C3F136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EB2A0-A4B5-B27C-F3CF-3B3F895BD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3820C-301E-1F20-586D-48C4DA985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4" indent="0">
              <a:buNone/>
              <a:defRPr sz="1400"/>
            </a:lvl2pPr>
            <a:lvl3pPr marL="914427" indent="0">
              <a:buNone/>
              <a:defRPr sz="1200"/>
            </a:lvl3pPr>
            <a:lvl4pPr marL="1371642" indent="0">
              <a:buNone/>
              <a:defRPr sz="1000"/>
            </a:lvl4pPr>
            <a:lvl5pPr marL="1828856" indent="0">
              <a:buNone/>
              <a:defRPr sz="1000"/>
            </a:lvl5pPr>
            <a:lvl6pPr marL="2286071" indent="0">
              <a:buNone/>
              <a:defRPr sz="1000"/>
            </a:lvl6pPr>
            <a:lvl7pPr marL="2743284" indent="0">
              <a:buNone/>
              <a:defRPr sz="1000"/>
            </a:lvl7pPr>
            <a:lvl8pPr marL="3200499" indent="0">
              <a:buNone/>
              <a:defRPr sz="1000"/>
            </a:lvl8pPr>
            <a:lvl9pPr marL="365771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60369-EFD2-6CC4-123D-1A8F75B2A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D6C763-4551-23BB-4043-C21DD912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BE7B8-DFC6-6355-5E2D-1AAD6CAF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48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E8EA4-78A9-A0DA-246A-DA2E20829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CEEFA4-9223-F409-EC95-59B767BD61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4" indent="0">
              <a:buNone/>
              <a:defRPr sz="2800"/>
            </a:lvl2pPr>
            <a:lvl3pPr marL="914427" indent="0">
              <a:buNone/>
              <a:defRPr sz="2400"/>
            </a:lvl3pPr>
            <a:lvl4pPr marL="1371642" indent="0">
              <a:buNone/>
              <a:defRPr sz="2000"/>
            </a:lvl4pPr>
            <a:lvl5pPr marL="1828856" indent="0">
              <a:buNone/>
              <a:defRPr sz="2000"/>
            </a:lvl5pPr>
            <a:lvl6pPr marL="2286071" indent="0">
              <a:buNone/>
              <a:defRPr sz="2000"/>
            </a:lvl6pPr>
            <a:lvl7pPr marL="2743284" indent="0">
              <a:buNone/>
              <a:defRPr sz="2000"/>
            </a:lvl7pPr>
            <a:lvl8pPr marL="3200499" indent="0">
              <a:buNone/>
              <a:defRPr sz="2000"/>
            </a:lvl8pPr>
            <a:lvl9pPr marL="36577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698FF-0570-26EC-FB8D-AAFD042DB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4" indent="0">
              <a:buNone/>
              <a:defRPr sz="1400"/>
            </a:lvl2pPr>
            <a:lvl3pPr marL="914427" indent="0">
              <a:buNone/>
              <a:defRPr sz="1200"/>
            </a:lvl3pPr>
            <a:lvl4pPr marL="1371642" indent="0">
              <a:buNone/>
              <a:defRPr sz="1000"/>
            </a:lvl4pPr>
            <a:lvl5pPr marL="1828856" indent="0">
              <a:buNone/>
              <a:defRPr sz="1000"/>
            </a:lvl5pPr>
            <a:lvl6pPr marL="2286071" indent="0">
              <a:buNone/>
              <a:defRPr sz="1000"/>
            </a:lvl6pPr>
            <a:lvl7pPr marL="2743284" indent="0">
              <a:buNone/>
              <a:defRPr sz="1000"/>
            </a:lvl7pPr>
            <a:lvl8pPr marL="3200499" indent="0">
              <a:buNone/>
              <a:defRPr sz="1000"/>
            </a:lvl8pPr>
            <a:lvl9pPr marL="365771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935BD-F76D-BF51-85D5-504273930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99E20-84A3-4913-D557-315291D58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A6D250-7DF3-4776-B90F-C6520D08B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5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1C182-F3B6-D6A0-B63C-19BCAAB24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6C9936-E8E0-1EF0-06D1-BB009FC92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02E02-02A0-F8D8-FE82-16A8C8A3E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A2C25-2456-55DE-1FA1-419A282A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2600C-C7C1-1F8B-E8E7-2CACAFC71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63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D083C7-35EE-0D09-94A5-AA35FFBE2F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05B697-AC5A-CBD0-7135-4D3F71A4D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7DA0D-4232-07FC-CB3B-DB272B1C2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B85D1-F04A-04E2-53F7-C132D2BDC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A6328-36BD-FAEB-D64E-C307D6B11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9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AC04F4-D043-6D97-61D5-4B0FDE0E1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EFEEC-03C8-726F-09BD-8F358DB8A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08385-4709-FF3D-9DDD-05D50AFBC5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5A8202-2AF5-4668-8ADD-422B64EEB64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52B41-3A64-ED34-5A4B-4D031A829B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44E17-094D-4D45-4C96-BDBAA9A9D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A58426-21F8-40C4-B627-C20973D22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9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7" indent="-228607" algn="l" defTabSz="91442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22" indent="-228607" algn="l" defTabSz="9144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35" indent="-228607" algn="l" defTabSz="9144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50" indent="-228607" algn="l" defTabSz="9144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63" indent="-228607" algn="l" defTabSz="9144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78" indent="-228607" algn="l" defTabSz="9144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91" indent="-228607" algn="l" defTabSz="9144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05" indent="-228607" algn="l" defTabSz="9144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20" indent="-228607" algn="l" defTabSz="9144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4" algn="l" defTabSz="914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7" algn="l" defTabSz="914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2" algn="l" defTabSz="914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6" algn="l" defTabSz="914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71" algn="l" defTabSz="914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84" algn="l" defTabSz="914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99" algn="l" defTabSz="914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13" algn="l" defTabSz="9144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D1F0B-34B1-3D4B-35A1-DF656D9E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47651"/>
            <a:ext cx="9144000" cy="112362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Dual-Phase Anatomical Prior Learning for Liver Lesion Segmentation on Non-Contrast 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64AD92-9FE7-3A29-58C1-C158ED04B45D}"/>
              </a:ext>
            </a:extLst>
          </p:cNvPr>
          <p:cNvSpPr txBox="1"/>
          <p:nvPr/>
        </p:nvSpPr>
        <p:spPr>
          <a:xfrm>
            <a:off x="1348034" y="3278927"/>
            <a:ext cx="9247694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Thi Thanh Thuy Nguyen, </a:t>
            </a:r>
            <a:r>
              <a:rPr lang="en-US" baseline="30000" dirty="0"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Hyunji Lee, </a:t>
            </a:r>
            <a:r>
              <a:rPr lang="en-US" baseline="30000" dirty="0"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Yu Rim Lee, </a:t>
            </a:r>
            <a:r>
              <a:rPr lang="en-US" baseline="30000" dirty="0"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Soo Young Park, </a:t>
            </a:r>
          </a:p>
          <a:p>
            <a:pPr algn="ctr"/>
            <a:r>
              <a:rPr lang="en-US" baseline="30000" dirty="0"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Won Young Tak, </a:t>
            </a:r>
            <a:r>
              <a:rPr lang="en-US" baseline="30000" dirty="0"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Soon Ki Jung*</a:t>
            </a:r>
          </a:p>
          <a:p>
            <a:pPr algn="ctr">
              <a:lnSpc>
                <a:spcPct val="150000"/>
              </a:lnSpc>
            </a:pPr>
            <a:r>
              <a:rPr lang="en-US" sz="1400" i="1" baseline="30000" dirty="0"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400" i="1" dirty="0">
                <a:ea typeface="Calibri" panose="020F0502020204030204" pitchFamily="34" charset="0"/>
                <a:cs typeface="Calibri" panose="020F0502020204030204" pitchFamily="34" charset="0"/>
              </a:rPr>
              <a:t>School of Computer Science and Engineering, Kyungpook National University, South Korea</a:t>
            </a:r>
          </a:p>
          <a:p>
            <a:pPr algn="ctr"/>
            <a:r>
              <a:rPr lang="en-US" sz="1400" i="1" baseline="30000" dirty="0"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400" i="1" dirty="0">
                <a:ea typeface="Calibri" panose="020F0502020204030204" pitchFamily="34" charset="0"/>
                <a:cs typeface="Calibri" panose="020F0502020204030204" pitchFamily="34" charset="0"/>
              </a:rPr>
              <a:t>Department of Internal Medicine, College of Medicine, Kyungpook National University, South Korea</a:t>
            </a:r>
          </a:p>
        </p:txBody>
      </p:sp>
    </p:spTree>
    <p:extLst>
      <p:ext uri="{BB962C8B-B14F-4D97-AF65-F5344CB8AC3E}">
        <p14:creationId xmlns:p14="http://schemas.microsoft.com/office/powerpoint/2010/main" val="590095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764AE1-C74A-698E-7CAC-69428D68C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46" y="667512"/>
            <a:ext cx="11197525" cy="57419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+mn-lt"/>
              </a:rPr>
              <a:t>Introduction</a:t>
            </a:r>
          </a:p>
          <a:p>
            <a:r>
              <a:rPr lang="en-US" sz="1800" dirty="0">
                <a:latin typeface="+mn-lt"/>
              </a:rPr>
              <a:t>NCCT liver lesion segmentation is challenging because lesions often have low contrast and indistinct boundaries</a:t>
            </a:r>
          </a:p>
          <a:p>
            <a:r>
              <a:rPr lang="en-US" sz="1800" dirty="0">
                <a:latin typeface="+mn-lt"/>
              </a:rPr>
              <a:t>Portal venous CT provides clearer lesion information, offering complementary cues that can support NCCT segmentation during training.</a:t>
            </a:r>
          </a:p>
          <a:p>
            <a:r>
              <a:rPr lang="en-US" sz="1800" dirty="0">
                <a:latin typeface="+mn-lt"/>
              </a:rPr>
              <a:t>Our goal is to exploit this cross-phase information while preserving NCCT-only inference.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231084-2B8F-B7B5-A2E6-4297A9331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Dual-Phase Anatomical Prior Learning for Liver Lesion Segmentation on Non-Contrast 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7C142-C61A-4604-CEF9-519D9FE63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992" y="2795579"/>
            <a:ext cx="4335241" cy="27945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72D256-C3E3-6001-9E76-A6F0ACDF77A7}"/>
              </a:ext>
            </a:extLst>
          </p:cNvPr>
          <p:cNvSpPr txBox="1"/>
          <p:nvPr/>
        </p:nvSpPr>
        <p:spPr>
          <a:xfrm>
            <a:off x="3629236" y="5590095"/>
            <a:ext cx="52109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Fig. 1. Representative paired portal venous (top row) and non-contrast CT (bottom row) axial slices from the </a:t>
            </a:r>
            <a:r>
              <a:rPr lang="en-US" sz="1400" dirty="0" err="1"/>
              <a:t>TriALS</a:t>
            </a:r>
            <a:r>
              <a:rPr lang="en-US" sz="1400" dirty="0"/>
              <a:t> dataset.</a:t>
            </a:r>
          </a:p>
        </p:txBody>
      </p:sp>
    </p:spTree>
    <p:extLst>
      <p:ext uri="{BB962C8B-B14F-4D97-AF65-F5344CB8AC3E}">
        <p14:creationId xmlns:p14="http://schemas.microsoft.com/office/powerpoint/2010/main" val="1907377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3C7CB4-485A-8DEA-A26F-4750CDC26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Dual-Phase Anatomical Prior Learning for Liver Lesion Segmentation on Non-Contrast CT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6A5F44D-5B41-E754-7320-25B98B501276}"/>
              </a:ext>
            </a:extLst>
          </p:cNvPr>
          <p:cNvSpPr/>
          <p:nvPr/>
        </p:nvSpPr>
        <p:spPr>
          <a:xfrm>
            <a:off x="801275" y="1046373"/>
            <a:ext cx="9134574" cy="1348034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D3FAC9-243A-C9A4-8026-37C3CDAFE6A8}"/>
              </a:ext>
            </a:extLst>
          </p:cNvPr>
          <p:cNvSpPr txBox="1"/>
          <p:nvPr/>
        </p:nvSpPr>
        <p:spPr>
          <a:xfrm>
            <a:off x="1112359" y="1172049"/>
            <a:ext cx="2771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Research Question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54C7FE-4D4E-D0C6-BC89-4BD74013ECA5}"/>
              </a:ext>
            </a:extLst>
          </p:cNvPr>
          <p:cNvSpPr txBox="1"/>
          <p:nvPr/>
        </p:nvSpPr>
        <p:spPr>
          <a:xfrm>
            <a:off x="1112359" y="1566528"/>
            <a:ext cx="8729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Can registered portal venous CT provide complementary anatomical information to improve NCCT liver lesion segmentation while preserving NCCT-only inference?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C39CD0E-2339-9FF0-C689-87324B235527}"/>
              </a:ext>
            </a:extLst>
          </p:cNvPr>
          <p:cNvSpPr/>
          <p:nvPr/>
        </p:nvSpPr>
        <p:spPr>
          <a:xfrm>
            <a:off x="801275" y="2681540"/>
            <a:ext cx="9134574" cy="22769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473630-14CC-2BCC-BCB5-AA96909B93AB}"/>
              </a:ext>
            </a:extLst>
          </p:cNvPr>
          <p:cNvSpPr txBox="1"/>
          <p:nvPr/>
        </p:nvSpPr>
        <p:spPr>
          <a:xfrm>
            <a:off x="1112358" y="2835497"/>
            <a:ext cx="2884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Research Objectives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AF587D-1F43-E294-195C-B4F534367539}"/>
              </a:ext>
            </a:extLst>
          </p:cNvPr>
          <p:cNvSpPr txBox="1"/>
          <p:nvPr/>
        </p:nvSpPr>
        <p:spPr>
          <a:xfrm>
            <a:off x="1112359" y="3229976"/>
            <a:ext cx="88234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1600" dirty="0"/>
              <a:t>Learn a shared anatomical prior from NCCT and registered portal venous CT during training.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600" dirty="0"/>
              <a:t>Introduce position-guided codebook learning to organize the learned prior with spatial anatomical information.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600" dirty="0"/>
              <a:t>Improve NCCT liver lesion segmentation by fusing the learned prior with U-Net features, while requiring only NCCT at inference.</a:t>
            </a:r>
          </a:p>
        </p:txBody>
      </p:sp>
    </p:spTree>
    <p:extLst>
      <p:ext uri="{BB962C8B-B14F-4D97-AF65-F5344CB8AC3E}">
        <p14:creationId xmlns:p14="http://schemas.microsoft.com/office/powerpoint/2010/main" val="2712454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42AA82-2044-C4D8-FA6E-D32D3FCBC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46" y="713232"/>
            <a:ext cx="11197525" cy="569623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+mn-lt"/>
              </a:rPr>
              <a:t>Methodology</a:t>
            </a:r>
            <a:endParaRPr lang="en-US" sz="2400" b="1" dirty="0">
              <a:latin typeface="+mn-lt"/>
            </a:endParaRPr>
          </a:p>
          <a:p>
            <a:pPr marL="0" indent="0">
              <a:buNone/>
            </a:pPr>
            <a:endParaRPr lang="en-US" sz="2400" dirty="0">
              <a:latin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0F30DC-61F2-72CE-250C-831E6383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Dual-Phase Anatomical Prior Learning for Liver Lesion Segmentation on Non-Contrast CT</a:t>
            </a:r>
            <a:endParaRPr lang="en-US" sz="1800" dirty="0">
              <a:latin typeface="+mj-lt"/>
            </a:endParaRPr>
          </a:p>
        </p:txBody>
      </p:sp>
      <p:pic>
        <p:nvPicPr>
          <p:cNvPr id="185" name="Picture 184">
            <a:extLst>
              <a:ext uri="{FF2B5EF4-FFF2-40B4-BE49-F238E27FC236}">
                <a16:creationId xmlns:a16="http://schemas.microsoft.com/office/drawing/2014/main" id="{929F077B-61A4-ACD0-AA36-F92906837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1" y="1132557"/>
            <a:ext cx="11680554" cy="4459073"/>
          </a:xfrm>
          <a:prstGeom prst="rect">
            <a:avLst/>
          </a:prstGeom>
        </p:spPr>
      </p:pic>
      <p:sp>
        <p:nvSpPr>
          <p:cNvPr id="186" name="TextBox 185">
            <a:extLst>
              <a:ext uri="{FF2B5EF4-FFF2-40B4-BE49-F238E27FC236}">
                <a16:creationId xmlns:a16="http://schemas.microsoft.com/office/drawing/2014/main" id="{44896CF4-733A-AEC2-498A-06DD8294AC95}"/>
              </a:ext>
            </a:extLst>
          </p:cNvPr>
          <p:cNvSpPr txBox="1"/>
          <p:nvPr/>
        </p:nvSpPr>
        <p:spPr>
          <a:xfrm>
            <a:off x="2837469" y="5990879"/>
            <a:ext cx="6815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Fig 2. Overview of the proposed dual-phase anatomical prior learning framework.</a:t>
            </a:r>
          </a:p>
        </p:txBody>
      </p:sp>
    </p:spTree>
    <p:extLst>
      <p:ext uri="{BB962C8B-B14F-4D97-AF65-F5344CB8AC3E}">
        <p14:creationId xmlns:p14="http://schemas.microsoft.com/office/powerpoint/2010/main" val="384987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184226-03DD-2C9B-4A07-ED8E5995A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46" y="704088"/>
            <a:ext cx="11197525" cy="5705377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+mn-lt"/>
              </a:rPr>
              <a:t>Methodology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800" b="1" dirty="0">
                <a:latin typeface="+mn-lt"/>
              </a:rPr>
              <a:t>Dual-Phase Patch-Level Anatomical Prior Learning</a:t>
            </a:r>
          </a:p>
          <a:p>
            <a:pPr marL="0" indent="0">
              <a:buNone/>
            </a:pPr>
            <a:r>
              <a:rPr lang="en-US" sz="1800" b="1" dirty="0"/>
              <a:t>Shared anatomical codebook</a:t>
            </a:r>
            <a:endParaRPr lang="en-US" sz="1800" b="1" dirty="0">
              <a:latin typeface="+mn-lt"/>
            </a:endParaRPr>
          </a:p>
          <a:p>
            <a:r>
              <a:rPr lang="en-US" sz="1600" dirty="0"/>
              <a:t>NCCT and registered portal venous patches use the </a:t>
            </a:r>
            <a:r>
              <a:rPr lang="en-US" sz="1600" b="1" dirty="0"/>
              <a:t>same patch encoder and codebook</a:t>
            </a:r>
            <a:endParaRPr lang="en-US" sz="1600" dirty="0"/>
          </a:p>
          <a:p>
            <a:r>
              <a:rPr lang="en-US" sz="1800" dirty="0"/>
              <a:t>Both phases jointly contribute to a common set of anatomical prototypes</a:t>
            </a:r>
          </a:p>
          <a:p>
            <a:pPr lvl="0"/>
            <a:r>
              <a:rPr lang="en-US" sz="1800" dirty="0"/>
              <a:t>Soft assignment retrieves a codebook-derived prior for each patch</a:t>
            </a:r>
          </a:p>
          <a:p>
            <a:pPr lvl="0"/>
            <a:endParaRPr lang="en-US" sz="1800" dirty="0"/>
          </a:p>
          <a:p>
            <a:pPr lvl="0"/>
            <a:endParaRPr lang="en-US" sz="1800" dirty="0"/>
          </a:p>
          <a:p>
            <a:pPr lvl="0"/>
            <a:endParaRPr lang="en-US" sz="1800" dirty="0"/>
          </a:p>
          <a:p>
            <a:pPr marL="0" lvl="0" indent="0">
              <a:buNone/>
            </a:pPr>
            <a:r>
              <a:rPr lang="en-US" sz="1800" b="1" dirty="0"/>
              <a:t>Position-guided supervision</a:t>
            </a:r>
          </a:p>
          <a:p>
            <a:pPr lvl="0"/>
            <a:r>
              <a:rPr lang="en-US" sz="1800" dirty="0"/>
              <a:t>Relative 3D offsets between foreground patches are used as spatial supervision</a:t>
            </a:r>
          </a:p>
          <a:p>
            <a:pPr lvl="0"/>
            <a:r>
              <a:rPr lang="en-US" sz="1800" dirty="0"/>
              <a:t>This encourages the shared prototypes to encode anatomical location, not only appearance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0CE836-59CF-354B-8C2C-63210C97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Dual-Phase Anatomical Prior Learning for Liver Lesion Segmentation on Non-Contrast CT</a:t>
            </a:r>
            <a:endParaRPr lang="en-US" sz="1800" dirty="0"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FDDAC8-695D-5A3B-C331-690448DA8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964" y="3040670"/>
            <a:ext cx="1680987" cy="7766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F7339F-2324-727E-C1FA-7638F9CF6322}"/>
                  </a:ext>
                </a:extLst>
              </p:cNvPr>
              <p:cNvSpPr txBox="1"/>
              <p:nvPr/>
            </p:nvSpPr>
            <p:spPr>
              <a:xfrm>
                <a:off x="6903298" y="3161329"/>
                <a:ext cx="3861062" cy="5353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en-US" sz="1400" dirty="0"/>
                  <a:t> :assignment probability to codeword </a:t>
                </a:r>
                <a:r>
                  <a:rPr lang="en-US" sz="1400" i="1" dirty="0"/>
                  <a:t>k</a:t>
                </a:r>
                <a:br>
                  <a:rPr lang="en-US" sz="14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400" dirty="0"/>
                  <a:t>: anatomical prototype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F7339F-2324-727E-C1FA-7638F9CF6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298" y="3161329"/>
                <a:ext cx="3861062" cy="535339"/>
              </a:xfrm>
              <a:prstGeom prst="rect">
                <a:avLst/>
              </a:prstGeom>
              <a:blipFill>
                <a:blip r:embed="rId4"/>
                <a:stretch>
                  <a:fillRect t="-2299" b="-12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161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7FFC8-82D9-5816-E873-07EB3796F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9876-F443-094F-F1E6-09E07F063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46" y="685800"/>
            <a:ext cx="11197525" cy="5723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+mn-lt"/>
              </a:rPr>
              <a:t>Methodology</a:t>
            </a:r>
          </a:p>
          <a:p>
            <a:pPr marL="342900" indent="-342900">
              <a:buAutoNum type="arabicParenR" startAt="2"/>
            </a:pPr>
            <a:r>
              <a:rPr lang="en-US" sz="1800" b="1" dirty="0">
                <a:latin typeface="+mn-lt"/>
              </a:rPr>
              <a:t>NCCT Segmentation with Anatomical Prior Fusion</a:t>
            </a:r>
          </a:p>
          <a:p>
            <a:r>
              <a:rPr lang="en-US" sz="1800" dirty="0">
                <a:latin typeface="+mn-lt"/>
              </a:rPr>
              <a:t>A 2D U-Net extracts multi-scale features from the NCCT input</a:t>
            </a:r>
          </a:p>
          <a:p>
            <a:r>
              <a:rPr lang="en-US" sz="1800" dirty="0">
                <a:latin typeface="+mn-lt"/>
              </a:rPr>
              <a:t>Codebook-derived anatomical priors are spatially rearranged and fused with the corresponding U-Net features</a:t>
            </a:r>
          </a:p>
          <a:p>
            <a:r>
              <a:rPr lang="en-US" sz="1800" dirty="0">
                <a:latin typeface="+mn-lt"/>
              </a:rPr>
              <a:t>The segmentation model therefore combines local NCCT appearance with position-aware anatomical context</a:t>
            </a:r>
          </a:p>
          <a:p>
            <a:r>
              <a:rPr lang="en-US" sz="1800" dirty="0">
                <a:latin typeface="+mn-lt"/>
              </a:rPr>
              <a:t>The NCCT and venous prior objectives are averaged: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r>
              <a:rPr lang="en-US" sz="1800" dirty="0">
                <a:latin typeface="+mn-lt"/>
              </a:rPr>
              <a:t>The complete training objective is: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3232A1-9C44-A14B-F6A1-1C3C7BB5C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Dual-Phase Anatomical Prior Learning for Liver Lesion Segmentation on Non-Contrast CT</a:t>
            </a:r>
            <a:endParaRPr lang="en-US" sz="1800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702011-E14B-7CA8-9329-D4F12A575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91" y="3466708"/>
            <a:ext cx="2562583" cy="5239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2C4025-D483-BF9D-B199-45F28FCFC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91" y="4203789"/>
            <a:ext cx="2029108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65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D37C2D8-3C8C-D8B1-B0B6-C02DB6EE5A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1446" y="713232"/>
                <a:ext cx="11197525" cy="569623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b="1" dirty="0">
                    <a:latin typeface="+mn-lt"/>
                  </a:rPr>
                  <a:t>Experiments</a:t>
                </a:r>
              </a:p>
              <a:p>
                <a:r>
                  <a:rPr lang="en-US" sz="1800" dirty="0">
                    <a:latin typeface="+mn-lt"/>
                  </a:rPr>
                  <a:t>Dataset: </a:t>
                </a:r>
                <a:r>
                  <a:rPr lang="en-US" sz="1800" b="1" dirty="0" err="1">
                    <a:latin typeface="+mn-lt"/>
                  </a:rPr>
                  <a:t>TriALS</a:t>
                </a:r>
                <a:r>
                  <a:rPr lang="en-US" sz="1800" b="1" dirty="0">
                    <a:latin typeface="+mn-lt"/>
                  </a:rPr>
                  <a:t> 2025 </a:t>
                </a:r>
                <a:r>
                  <a:rPr lang="en-US" sz="1800" dirty="0">
                    <a:latin typeface="+mn-lt"/>
                  </a:rPr>
                  <a:t>– using 80 paired NCCT and portal venous CT cases</a:t>
                </a:r>
              </a:p>
              <a:p>
                <a:r>
                  <a:rPr lang="en-US" sz="1800" dirty="0">
                    <a:latin typeface="+mn-lt"/>
                  </a:rPr>
                  <a:t>Portal venous CT was registered to NCCT space before generating paired axial slices</a:t>
                </a:r>
              </a:p>
              <a:p>
                <a:r>
                  <a:rPr lang="en-US" sz="1800" dirty="0">
                    <a:latin typeface="+mn-lt"/>
                  </a:rPr>
                  <a:t>Preprocessing: intensity clipping [-200, 300] HU, normalization to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sepChr m:val=","/>
                        <m:ctrlPr>
                          <a:rPr lang="en-US" sz="1800" b="0" i="1" smtClean="0">
                            <a:latin typeface="+mn-lt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+mn-lt"/>
                          </a:rPr>
                          <m:t>0</m:t>
                        </m:r>
                      </m:e>
                      <m:e>
                        <m:r>
                          <a:rPr lang="en-US" sz="1800" b="0" i="1" smtClean="0">
                            <a:latin typeface="+mn-lt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800" dirty="0">
                    <a:latin typeface="+mn-lt"/>
                  </a:rPr>
                  <a:t>, resize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+mn-lt"/>
                      </a:rPr>
                      <m:t>512</m:t>
                    </m:r>
                    <m:r>
                      <a:rPr lang="en-US" sz="1800" b="0" smtClean="0">
                        <a:latin typeface="+mn-lt"/>
                      </a:rPr>
                      <m:t>×</m:t>
                    </m:r>
                    <m:r>
                      <a:rPr lang="en-US" sz="1800" b="0" i="1" smtClean="0">
                        <a:latin typeface="+mn-lt"/>
                      </a:rPr>
                      <m:t>512</m:t>
                    </m:r>
                  </m:oMath>
                </a14:m>
                <a:r>
                  <a:rPr lang="en-US" sz="1800" dirty="0">
                    <a:latin typeface="+mn-lt"/>
                  </a:rPr>
                  <a:t>.</a:t>
                </a:r>
              </a:p>
              <a:p>
                <a:r>
                  <a:rPr lang="en-US" sz="1800" dirty="0">
                    <a:latin typeface="+mn-lt"/>
                  </a:rPr>
                  <a:t>All models were trained under the same split, preprocessing, and optimization settings.</a:t>
                </a:r>
              </a:p>
              <a:p>
                <a:pPr marL="0" indent="0">
                  <a:buNone/>
                </a:pPr>
                <a:endParaRPr 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D37C2D8-3C8C-D8B1-B0B6-C02DB6EE5A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1446" y="713232"/>
                <a:ext cx="11197525" cy="5696233"/>
              </a:xfrm>
              <a:blipFill>
                <a:blip r:embed="rId2"/>
                <a:stretch>
                  <a:fillRect l="-599" t="-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A5B109CE-AE70-B90C-BD87-1FE2C79CF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Dual-Phase Anatomical Prior Learning for Liver Lesion Segmentation on Non-Contrast CT</a:t>
            </a: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9624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A1F24-6349-C963-2347-FC621B288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A16951-9BE1-5F3C-8B53-E90BD09F9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46" y="713232"/>
            <a:ext cx="11197525" cy="56962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+mn-lt"/>
              </a:rPr>
              <a:t>Results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3E5A9F-832A-EB73-C3B8-EC875BBD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Dual-Phase Anatomical Prior Learning for Liver Lesion Segmentation on Non-Contrast CT</a:t>
            </a:r>
            <a:endParaRPr lang="en-US" sz="1800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1ADC24-721E-9C8F-6009-D8A244C1F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784" y="989465"/>
            <a:ext cx="7754432" cy="1895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0E329A-16E9-5976-9595-93FE11CA9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549" y="3161438"/>
            <a:ext cx="7630901" cy="28921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0FD51F-6AAE-ADC7-D589-01C6076C8123}"/>
              </a:ext>
            </a:extLst>
          </p:cNvPr>
          <p:cNvSpPr txBox="1"/>
          <p:nvPr/>
        </p:nvSpPr>
        <p:spPr>
          <a:xfrm>
            <a:off x="4781604" y="6093029"/>
            <a:ext cx="23110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Fig 3: Qualitative results</a:t>
            </a:r>
          </a:p>
        </p:txBody>
      </p:sp>
    </p:spTree>
    <p:extLst>
      <p:ext uri="{BB962C8B-B14F-4D97-AF65-F5344CB8AC3E}">
        <p14:creationId xmlns:p14="http://schemas.microsoft.com/office/powerpoint/2010/main" val="2490948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C6CB2-FE63-F5DD-DE8C-104593346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0675" y="1446216"/>
            <a:ext cx="9144000" cy="2133599"/>
          </a:xfrm>
        </p:spPr>
        <p:txBody>
          <a:bodyPr/>
          <a:lstStyle/>
          <a:p>
            <a:r>
              <a:rPr lang="en-US" altLang="ko-KR" dirty="0"/>
              <a:t>Thank you for your attention!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749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20327</TotalTime>
  <Words>651</Words>
  <Application>Microsoft Office PowerPoint</Application>
  <PresentationFormat>Widescreen</PresentationFormat>
  <Paragraphs>64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Cambria Math</vt:lpstr>
      <vt:lpstr>Fira Sans</vt:lpstr>
      <vt:lpstr>Office Theme</vt:lpstr>
      <vt:lpstr>Dual-Phase Anatomical Prior Learning for Liver Lesion Segmentation on Non-Contrast CT</vt:lpstr>
      <vt:lpstr>Dual-Phase Anatomical Prior Learning for Liver Lesion Segmentation on Non-Contrast CT</vt:lpstr>
      <vt:lpstr>Dual-Phase Anatomical Prior Learning for Liver Lesion Segmentation on Non-Contrast CT</vt:lpstr>
      <vt:lpstr>Dual-Phase Anatomical Prior Learning for Liver Lesion Segmentation on Non-Contrast CT</vt:lpstr>
      <vt:lpstr>Dual-Phase Anatomical Prior Learning for Liver Lesion Segmentation on Non-Contrast CT</vt:lpstr>
      <vt:lpstr>Dual-Phase Anatomical Prior Learning for Liver Lesion Segmentation on Non-Contrast CT</vt:lpstr>
      <vt:lpstr>Dual-Phase Anatomical Prior Learning for Liver Lesion Segmentation on Non-Contrast CT</vt:lpstr>
      <vt:lpstr>Dual-Phase Anatomical Prior Learning for Liver Lesion Segmentation on Non-Contrast CT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ThuyNguyen</dc:creator>
  <cp:lastModifiedBy>Thuy Nguyen</cp:lastModifiedBy>
  <cp:revision>162</cp:revision>
  <dcterms:created xsi:type="dcterms:W3CDTF">2026-05-05T01:02:47Z</dcterms:created>
  <dcterms:modified xsi:type="dcterms:W3CDTF">2026-10-22T07:00:40Z</dcterms:modified>
</cp:coreProperties>
</file>