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Open Sauce Bold" charset="1" panose="00000800000000000000"/>
      <p:regular r:id="rId18"/>
    </p:embeddedFont>
    <p:embeddedFont>
      <p:font typeface="Open Sauce" charset="1" panose="00000500000000000000"/>
      <p:regular r:id="rId19"/>
    </p:embeddedFont>
    <p:embeddedFont>
      <p:font typeface="Open Sauce Heavy" charset="1" panose="00000A00000000000000"/>
      <p:regular r:id="rId20"/>
    </p:embeddedFont>
    <p:embeddedFont>
      <p:font typeface="Open Sauce Semi-Bold" charset="1" panose="000007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9.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1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jpeg" Type="http://schemas.openxmlformats.org/officeDocument/2006/relationships/image"/><Relationship Id="rId4" Target="../media/VAHZQik1d2E.mp4" Type="http://schemas.openxmlformats.org/officeDocument/2006/relationships/video"/><Relationship Id="rId5" Target="../media/VAHZQik1d2E.mp4" Type="http://schemas.microsoft.com/office/2007/relationships/media"/></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1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false" rot="0">
            <a:off x="9567347" y="-3086100"/>
            <a:ext cx="11370777" cy="8229600"/>
          </a:xfrm>
          <a:custGeom>
            <a:avLst/>
            <a:gdLst/>
            <a:ahLst/>
            <a:cxnLst/>
            <a:rect r="r" b="b" t="t" l="l"/>
            <a:pathLst>
              <a:path h="8229600" w="11370777">
                <a:moveTo>
                  <a:pt x="11370777" y="0"/>
                </a:moveTo>
                <a:lnTo>
                  <a:pt x="0" y="0"/>
                </a:lnTo>
                <a:lnTo>
                  <a:pt x="0" y="8229600"/>
                </a:lnTo>
                <a:lnTo>
                  <a:pt x="11370777" y="8229600"/>
                </a:lnTo>
                <a:lnTo>
                  <a:pt x="11370777" y="0"/>
                </a:lnTo>
                <a:close/>
              </a:path>
            </a:pathLst>
          </a:custGeom>
          <a:blipFill>
            <a:blip r:embed="rId3">
              <a:alphaModFix amt="50000"/>
            </a:blip>
            <a:stretch>
              <a:fillRect l="0" t="0" r="0" b="0"/>
            </a:stretch>
          </a:blipFill>
        </p:spPr>
      </p:sp>
      <p:sp>
        <p:nvSpPr>
          <p:cNvPr name="TextBox 4" id="4"/>
          <p:cNvSpPr txBox="true"/>
          <p:nvPr/>
        </p:nvSpPr>
        <p:spPr>
          <a:xfrm rot="0">
            <a:off x="750778" y="808187"/>
            <a:ext cx="13581715" cy="5343525"/>
          </a:xfrm>
          <a:prstGeom prst="rect">
            <a:avLst/>
          </a:prstGeom>
        </p:spPr>
        <p:txBody>
          <a:bodyPr anchor="t" rtlCol="false" tIns="0" lIns="0" bIns="0" rIns="0">
            <a:spAutoFit/>
          </a:bodyPr>
          <a:lstStyle/>
          <a:p>
            <a:pPr algn="l">
              <a:lnSpc>
                <a:spcPts val="8400"/>
              </a:lnSpc>
            </a:pPr>
            <a:r>
              <a:rPr lang="en-US" sz="7000" spc="-350" b="true">
                <a:solidFill>
                  <a:srgbClr val="FFDE00"/>
                </a:solidFill>
                <a:latin typeface="Open Sauce Bold"/>
                <a:ea typeface="Open Sauce Bold"/>
                <a:cs typeface="Open Sauce Bold"/>
                <a:sym typeface="Open Sauce Bold"/>
              </a:rPr>
              <a:t>D</a:t>
            </a:r>
            <a:r>
              <a:rPr lang="en-US" b="true" sz="7000" spc="-350">
                <a:solidFill>
                  <a:srgbClr val="FFDE00"/>
                </a:solidFill>
                <a:latin typeface="Open Sauce Bold"/>
                <a:ea typeface="Open Sauce Bold"/>
                <a:cs typeface="Open Sauce Bold"/>
                <a:sym typeface="Open Sauce Bold"/>
              </a:rPr>
              <a:t>esigning an Application to Support Waste Identification and Disposal Decisions among International Students</a:t>
            </a:r>
          </a:p>
          <a:p>
            <a:pPr algn="l">
              <a:lnSpc>
                <a:spcPts val="8400"/>
              </a:lnSpc>
            </a:pPr>
          </a:p>
        </p:txBody>
      </p:sp>
      <p:sp>
        <p:nvSpPr>
          <p:cNvPr name="TextBox 5" id="5"/>
          <p:cNvSpPr txBox="true"/>
          <p:nvPr/>
        </p:nvSpPr>
        <p:spPr>
          <a:xfrm rot="0">
            <a:off x="750778" y="5372117"/>
            <a:ext cx="10086978" cy="1200150"/>
          </a:xfrm>
          <a:prstGeom prst="rect">
            <a:avLst/>
          </a:prstGeom>
        </p:spPr>
        <p:txBody>
          <a:bodyPr anchor="t" rtlCol="false" tIns="0" lIns="0" bIns="0" rIns="0">
            <a:spAutoFit/>
          </a:bodyPr>
          <a:lstStyle/>
          <a:p>
            <a:pPr algn="l">
              <a:lnSpc>
                <a:spcPts val="4799"/>
              </a:lnSpc>
            </a:pPr>
            <a:r>
              <a:rPr lang="en-US" sz="3999" spc="-87">
                <a:solidFill>
                  <a:srgbClr val="FFFEF1"/>
                </a:solidFill>
                <a:latin typeface="Open Sauce"/>
                <a:ea typeface="Open Sauce"/>
                <a:cs typeface="Open Sauce"/>
                <a:sym typeface="Open Sauce"/>
              </a:rPr>
              <a:t>Service Design Ap</a:t>
            </a:r>
            <a:r>
              <a:rPr lang="en-US" sz="3999" spc="-87">
                <a:solidFill>
                  <a:srgbClr val="FFFEF1"/>
                </a:solidFill>
                <a:latin typeface="Open Sauce"/>
                <a:ea typeface="Open Sauce"/>
                <a:cs typeface="Open Sauce"/>
                <a:sym typeface="Open Sauce"/>
              </a:rPr>
              <a:t>proach for BARO, </a:t>
            </a:r>
          </a:p>
          <a:p>
            <a:pPr algn="l">
              <a:lnSpc>
                <a:spcPts val="4799"/>
              </a:lnSpc>
            </a:pPr>
            <a:r>
              <a:rPr lang="en-US" sz="3999" spc="-87">
                <a:solidFill>
                  <a:srgbClr val="FFFEF1"/>
                </a:solidFill>
                <a:latin typeface="Open Sauce"/>
                <a:ea typeface="Open Sauce"/>
                <a:cs typeface="Open Sauce"/>
                <a:sym typeface="Open Sauce"/>
              </a:rPr>
              <a:t>A QR-Based Waste Sorting App</a:t>
            </a:r>
          </a:p>
        </p:txBody>
      </p:sp>
      <p:sp>
        <p:nvSpPr>
          <p:cNvPr name="TextBox 6" id="6"/>
          <p:cNvSpPr txBox="true"/>
          <p:nvPr/>
        </p:nvSpPr>
        <p:spPr>
          <a:xfrm rot="0">
            <a:off x="12213583" y="7852286"/>
            <a:ext cx="5045717" cy="1419040"/>
          </a:xfrm>
          <a:prstGeom prst="rect">
            <a:avLst/>
          </a:prstGeom>
        </p:spPr>
        <p:txBody>
          <a:bodyPr anchor="t" rtlCol="false" tIns="0" lIns="0" bIns="0" rIns="0">
            <a:spAutoFit/>
          </a:bodyPr>
          <a:lstStyle/>
          <a:p>
            <a:pPr algn="r">
              <a:lnSpc>
                <a:spcPts val="5661"/>
              </a:lnSpc>
            </a:pPr>
            <a:r>
              <a:rPr lang="en-US" b="true" sz="4529" spc="-99">
                <a:solidFill>
                  <a:srgbClr val="FFFEF1"/>
                </a:solidFill>
                <a:latin typeface="Open Sauce Heavy"/>
                <a:ea typeface="Open Sauce Heavy"/>
                <a:cs typeface="Open Sauce Heavy"/>
                <a:sym typeface="Open Sauce Heavy"/>
              </a:rPr>
              <a:t>Koran-Gyamfi</a:t>
            </a:r>
          </a:p>
          <a:p>
            <a:pPr algn="r">
              <a:lnSpc>
                <a:spcPts val="5661"/>
              </a:lnSpc>
            </a:pPr>
            <a:r>
              <a:rPr lang="en-US" b="true" sz="4529" spc="-99">
                <a:solidFill>
                  <a:srgbClr val="FFFEF1"/>
                </a:solidFill>
                <a:latin typeface="Open Sauce Heavy"/>
                <a:ea typeface="Open Sauce Heavy"/>
                <a:cs typeface="Open Sauce Heavy"/>
                <a:sym typeface="Open Sauce Heavy"/>
              </a:rPr>
              <a:t>Keren-Happuch.</a:t>
            </a:r>
          </a:p>
        </p:txBody>
      </p:sp>
      <p:sp>
        <p:nvSpPr>
          <p:cNvPr name="TextBox 7" id="7"/>
          <p:cNvSpPr txBox="true"/>
          <p:nvPr/>
        </p:nvSpPr>
        <p:spPr>
          <a:xfrm rot="0">
            <a:off x="13246171" y="7528945"/>
            <a:ext cx="4013129" cy="342391"/>
          </a:xfrm>
          <a:prstGeom prst="rect">
            <a:avLst/>
          </a:prstGeom>
        </p:spPr>
        <p:txBody>
          <a:bodyPr anchor="t" rtlCol="false" tIns="0" lIns="0" bIns="0" rIns="0">
            <a:spAutoFit/>
          </a:bodyPr>
          <a:lstStyle/>
          <a:p>
            <a:pPr algn="r">
              <a:lnSpc>
                <a:spcPts val="2463"/>
              </a:lnSpc>
            </a:pPr>
            <a:r>
              <a:rPr lang="en-US" sz="2799" spc="-61">
                <a:solidFill>
                  <a:srgbClr val="FFFEF1"/>
                </a:solidFill>
                <a:latin typeface="Open Sauce"/>
                <a:ea typeface="Open Sauce"/>
                <a:cs typeface="Open Sauce"/>
                <a:sym typeface="Open Sauce"/>
              </a:rPr>
              <a:t>Presented by</a:t>
            </a:r>
          </a:p>
        </p:txBody>
      </p:sp>
      <p:sp>
        <p:nvSpPr>
          <p:cNvPr name="TextBox 8" id="8"/>
          <p:cNvSpPr txBox="true"/>
          <p:nvPr/>
        </p:nvSpPr>
        <p:spPr>
          <a:xfrm rot="0">
            <a:off x="750778" y="9688088"/>
            <a:ext cx="11855257" cy="295275"/>
          </a:xfrm>
          <a:prstGeom prst="rect">
            <a:avLst/>
          </a:prstGeom>
        </p:spPr>
        <p:txBody>
          <a:bodyPr anchor="t" rtlCol="false" tIns="0" lIns="0" bIns="0" rIns="0">
            <a:spAutoFit/>
          </a:bodyPr>
          <a:lstStyle/>
          <a:p>
            <a:pPr algn="l">
              <a:lnSpc>
                <a:spcPts val="2399"/>
              </a:lnSpc>
            </a:pPr>
            <a:r>
              <a:rPr lang="en-US" sz="1999" spc="-43">
                <a:solidFill>
                  <a:srgbClr val="FFFEF1"/>
                </a:solidFill>
                <a:latin typeface="Open Sauce"/>
                <a:ea typeface="Open Sauce"/>
                <a:cs typeface="Open Sauce"/>
                <a:sym typeface="Open Sauce"/>
              </a:rPr>
              <a:t>Dongseo University • BK21 Four Service Design d</a:t>
            </a:r>
            <a:r>
              <a:rPr lang="en-US" sz="1999" spc="-43">
                <a:solidFill>
                  <a:srgbClr val="FFFEF1"/>
                </a:solidFill>
                <a:latin typeface="Open Sauce"/>
                <a:ea typeface="Open Sauce"/>
                <a:cs typeface="Open Sauce"/>
                <a:sym typeface="Open Sauce"/>
              </a:rPr>
              <a:t>riven Social Innovation Educational Research Team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false" rot="0">
            <a:off x="-4656689" y="841289"/>
            <a:ext cx="11370777" cy="8229600"/>
          </a:xfrm>
          <a:custGeom>
            <a:avLst/>
            <a:gdLst/>
            <a:ahLst/>
            <a:cxnLst/>
            <a:rect r="r" b="b" t="t" l="l"/>
            <a:pathLst>
              <a:path h="8229600" w="11370777">
                <a:moveTo>
                  <a:pt x="11370778" y="0"/>
                </a:moveTo>
                <a:lnTo>
                  <a:pt x="0" y="0"/>
                </a:lnTo>
                <a:lnTo>
                  <a:pt x="0" y="8229600"/>
                </a:lnTo>
                <a:lnTo>
                  <a:pt x="11370778" y="8229600"/>
                </a:lnTo>
                <a:lnTo>
                  <a:pt x="11370778" y="0"/>
                </a:lnTo>
                <a:close/>
              </a:path>
            </a:pathLst>
          </a:custGeom>
          <a:blipFill>
            <a:blip r:embed="rId3">
              <a:alphaModFix amt="60000"/>
            </a:blip>
            <a:stretch>
              <a:fillRect l="0" t="0" r="0" b="0"/>
            </a:stretch>
          </a:blipFill>
        </p:spPr>
      </p:sp>
      <p:grpSp>
        <p:nvGrpSpPr>
          <p:cNvPr name="Group 4" id="4"/>
          <p:cNvGrpSpPr/>
          <p:nvPr/>
        </p:nvGrpSpPr>
        <p:grpSpPr>
          <a:xfrm rot="0">
            <a:off x="868576" y="6007748"/>
            <a:ext cx="6594410" cy="3608614"/>
            <a:chOff x="0" y="0"/>
            <a:chExt cx="1736799" cy="950417"/>
          </a:xfrm>
        </p:grpSpPr>
        <p:sp>
          <p:nvSpPr>
            <p:cNvPr name="Freeform 5" id="5"/>
            <p:cNvSpPr/>
            <p:nvPr/>
          </p:nvSpPr>
          <p:spPr>
            <a:xfrm flipH="false" flipV="false" rot="0">
              <a:off x="0" y="0"/>
              <a:ext cx="1736799" cy="950417"/>
            </a:xfrm>
            <a:custGeom>
              <a:avLst/>
              <a:gdLst/>
              <a:ahLst/>
              <a:cxnLst/>
              <a:rect r="r" b="b" t="t" l="l"/>
              <a:pathLst>
                <a:path h="950417" w="1736799">
                  <a:moveTo>
                    <a:pt x="59875" y="0"/>
                  </a:moveTo>
                  <a:lnTo>
                    <a:pt x="1676925" y="0"/>
                  </a:lnTo>
                  <a:cubicBezTo>
                    <a:pt x="1692805" y="0"/>
                    <a:pt x="1708034" y="6308"/>
                    <a:pt x="1719262" y="17537"/>
                  </a:cubicBezTo>
                  <a:cubicBezTo>
                    <a:pt x="1730491" y="28766"/>
                    <a:pt x="1736799" y="43995"/>
                    <a:pt x="1736799" y="59875"/>
                  </a:cubicBezTo>
                  <a:lnTo>
                    <a:pt x="1736799" y="890542"/>
                  </a:lnTo>
                  <a:cubicBezTo>
                    <a:pt x="1736799" y="923610"/>
                    <a:pt x="1709993" y="950417"/>
                    <a:pt x="1676925" y="950417"/>
                  </a:cubicBezTo>
                  <a:lnTo>
                    <a:pt x="59875" y="950417"/>
                  </a:lnTo>
                  <a:cubicBezTo>
                    <a:pt x="26807" y="950417"/>
                    <a:pt x="0" y="923610"/>
                    <a:pt x="0" y="890542"/>
                  </a:cubicBezTo>
                  <a:lnTo>
                    <a:pt x="0" y="59875"/>
                  </a:lnTo>
                  <a:cubicBezTo>
                    <a:pt x="0" y="26807"/>
                    <a:pt x="26807" y="0"/>
                    <a:pt x="59875" y="0"/>
                  </a:cubicBezTo>
                  <a:close/>
                </a:path>
              </a:pathLst>
            </a:custGeom>
            <a:solidFill>
              <a:srgbClr val="FFFFFF"/>
            </a:solidFill>
          </p:spPr>
        </p:sp>
        <p:sp>
          <p:nvSpPr>
            <p:cNvPr name="TextBox 6" id="6"/>
            <p:cNvSpPr txBox="true"/>
            <p:nvPr/>
          </p:nvSpPr>
          <p:spPr>
            <a:xfrm>
              <a:off x="0" y="19050"/>
              <a:ext cx="1736799" cy="931367"/>
            </a:xfrm>
            <a:prstGeom prst="rect">
              <a:avLst/>
            </a:prstGeom>
          </p:spPr>
          <p:txBody>
            <a:bodyPr anchor="ctr" rtlCol="false" tIns="50800" lIns="50800" bIns="50800" rIns="50800"/>
            <a:lstStyle/>
            <a:p>
              <a:pPr algn="ctr">
                <a:lnSpc>
                  <a:spcPts val="2664"/>
                </a:lnSpc>
              </a:pPr>
            </a:p>
          </p:txBody>
        </p:sp>
      </p:grpSp>
      <p:sp>
        <p:nvSpPr>
          <p:cNvPr name="TextBox 7" id="7"/>
          <p:cNvSpPr txBox="true"/>
          <p:nvPr/>
        </p:nvSpPr>
        <p:spPr>
          <a:xfrm rot="0">
            <a:off x="868576" y="2387319"/>
            <a:ext cx="7507548" cy="1317448"/>
          </a:xfrm>
          <a:prstGeom prst="rect">
            <a:avLst/>
          </a:prstGeom>
        </p:spPr>
        <p:txBody>
          <a:bodyPr anchor="t" rtlCol="false" tIns="0" lIns="0" bIns="0" rIns="0">
            <a:spAutoFit/>
          </a:bodyPr>
          <a:lstStyle/>
          <a:p>
            <a:pPr algn="l">
              <a:lnSpc>
                <a:spcPts val="9779"/>
              </a:lnSpc>
            </a:pPr>
            <a:r>
              <a:rPr lang="en-US" b="true" sz="10294" spc="-514">
                <a:solidFill>
                  <a:srgbClr val="FFDE00"/>
                </a:solidFill>
                <a:latin typeface="Open Sauce Semi-Bold"/>
                <a:ea typeface="Open Sauce Semi-Bold"/>
                <a:cs typeface="Open Sauce Semi-Bold"/>
                <a:sym typeface="Open Sauce Semi-Bold"/>
              </a:rPr>
              <a:t>Introduction</a:t>
            </a:r>
          </a:p>
        </p:txBody>
      </p:sp>
      <p:sp>
        <p:nvSpPr>
          <p:cNvPr name="TextBox 8" id="8"/>
          <p:cNvSpPr txBox="true"/>
          <p:nvPr/>
        </p:nvSpPr>
        <p:spPr>
          <a:xfrm rot="0">
            <a:off x="868576" y="4002415"/>
            <a:ext cx="4519488" cy="933069"/>
          </a:xfrm>
          <a:prstGeom prst="rect">
            <a:avLst/>
          </a:prstGeom>
        </p:spPr>
        <p:txBody>
          <a:bodyPr anchor="t" rtlCol="false" tIns="0" lIns="0" bIns="0" rIns="0">
            <a:spAutoFit/>
          </a:bodyPr>
          <a:lstStyle/>
          <a:p>
            <a:pPr algn="l">
              <a:lnSpc>
                <a:spcPts val="3662"/>
              </a:lnSpc>
            </a:pPr>
            <a:r>
              <a:rPr lang="en-US" sz="3299" spc="-118" b="true">
                <a:solidFill>
                  <a:srgbClr val="FFFEF1"/>
                </a:solidFill>
                <a:latin typeface="Open Sauce Bold"/>
                <a:ea typeface="Open Sauce Bold"/>
                <a:cs typeface="Open Sauce Bold"/>
                <a:sym typeface="Open Sauce Bold"/>
              </a:rPr>
              <a:t>Background</a:t>
            </a:r>
            <a:r>
              <a:rPr lang="en-US" b="true" sz="3299" spc="-118">
                <a:solidFill>
                  <a:srgbClr val="FFFEF1"/>
                </a:solidFill>
                <a:latin typeface="Open Sauce Bold"/>
                <a:ea typeface="Open Sauce Bold"/>
                <a:cs typeface="Open Sauce Bold"/>
                <a:sym typeface="Open Sauce Bold"/>
              </a:rPr>
              <a:t> &amp; Context of the Research</a:t>
            </a:r>
          </a:p>
        </p:txBody>
      </p:sp>
      <p:sp>
        <p:nvSpPr>
          <p:cNvPr name="TextBox 9" id="9"/>
          <p:cNvSpPr txBox="true"/>
          <p:nvPr/>
        </p:nvSpPr>
        <p:spPr>
          <a:xfrm rot="0">
            <a:off x="8376124" y="1998695"/>
            <a:ext cx="8708318" cy="4556760"/>
          </a:xfrm>
          <a:prstGeom prst="rect">
            <a:avLst/>
          </a:prstGeom>
        </p:spPr>
        <p:txBody>
          <a:bodyPr anchor="t" rtlCol="false" tIns="0" lIns="0" bIns="0" rIns="0">
            <a:spAutoFit/>
          </a:bodyPr>
          <a:lstStyle/>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According</a:t>
            </a:r>
            <a:r>
              <a:rPr lang="en-US" sz="2400" spc="-86">
                <a:solidFill>
                  <a:srgbClr val="FFFEF1"/>
                </a:solidFill>
                <a:latin typeface="Open Sauce"/>
                <a:ea typeface="Open Sauce"/>
                <a:cs typeface="Open Sauce"/>
                <a:sym typeface="Open Sauce"/>
              </a:rPr>
              <a:t> to the Global Waste Index (GWI) 2025, South Korea holds a score of 99.6, having one of the best waste management systems in the world.</a:t>
            </a:r>
          </a:p>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With this, not only native residents, but foreign residents are required to separate waste into different categories.</a:t>
            </a:r>
          </a:p>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But as the population of international students increase, reaching a high of  253,434 as of 2025, many of these students face challenges, one being encountering rules that may differ from practices in their home countries.</a:t>
            </a:r>
          </a:p>
          <a:p>
            <a:pPr algn="just">
              <a:lnSpc>
                <a:spcPts val="3600"/>
              </a:lnSpc>
            </a:pPr>
          </a:p>
        </p:txBody>
      </p:sp>
      <p:sp>
        <p:nvSpPr>
          <p:cNvPr name="TextBox 10" id="10"/>
          <p:cNvSpPr txBox="true"/>
          <p:nvPr/>
        </p:nvSpPr>
        <p:spPr>
          <a:xfrm rot="0">
            <a:off x="8376124" y="6760417"/>
            <a:ext cx="8708318" cy="1813560"/>
          </a:xfrm>
          <a:prstGeom prst="rect">
            <a:avLst/>
          </a:prstGeom>
        </p:spPr>
        <p:txBody>
          <a:bodyPr anchor="t" rtlCol="false" tIns="0" lIns="0" bIns="0" rIns="0">
            <a:spAutoFit/>
          </a:bodyPr>
          <a:lstStyle/>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At Dongseo University’s Institute for Korean Language Education, labels and categorized bins were available, yet students still hesitated or discarded items without checking.</a:t>
            </a:r>
          </a:p>
          <a:p>
            <a:pPr algn="just">
              <a:lnSpc>
                <a:spcPts val="3600"/>
              </a:lnSpc>
            </a:pPr>
          </a:p>
        </p:txBody>
      </p:sp>
      <p:sp>
        <p:nvSpPr>
          <p:cNvPr name="TextBox 11" id="11"/>
          <p:cNvSpPr txBox="true"/>
          <p:nvPr/>
        </p:nvSpPr>
        <p:spPr>
          <a:xfrm rot="0">
            <a:off x="1296950" y="6272422"/>
            <a:ext cx="6054471" cy="383075"/>
          </a:xfrm>
          <a:prstGeom prst="rect">
            <a:avLst/>
          </a:prstGeom>
        </p:spPr>
        <p:txBody>
          <a:bodyPr anchor="t" rtlCol="false" tIns="0" lIns="0" bIns="0" rIns="0">
            <a:spAutoFit/>
          </a:bodyPr>
          <a:lstStyle/>
          <a:p>
            <a:pPr algn="l">
              <a:lnSpc>
                <a:spcPts val="3293"/>
              </a:lnSpc>
            </a:pPr>
            <a:r>
              <a:rPr lang="en-US" sz="2195" b="true">
                <a:solidFill>
                  <a:srgbClr val="000000"/>
                </a:solidFill>
                <a:latin typeface="Open Sauce Bold"/>
                <a:ea typeface="Open Sauce Bold"/>
                <a:cs typeface="Open Sauce Bold"/>
                <a:sym typeface="Open Sauce Bold"/>
              </a:rPr>
              <a:t>THE DESIGN OPPORTUNITY</a:t>
            </a:r>
          </a:p>
        </p:txBody>
      </p:sp>
      <p:sp>
        <p:nvSpPr>
          <p:cNvPr name="TextBox 12" id="12"/>
          <p:cNvSpPr txBox="true"/>
          <p:nvPr/>
        </p:nvSpPr>
        <p:spPr>
          <a:xfrm rot="0">
            <a:off x="1265892" y="8557407"/>
            <a:ext cx="5606601" cy="979340"/>
          </a:xfrm>
          <a:prstGeom prst="rect">
            <a:avLst/>
          </a:prstGeom>
        </p:spPr>
        <p:txBody>
          <a:bodyPr anchor="t" rtlCol="false" tIns="0" lIns="0" bIns="0" rIns="0">
            <a:spAutoFit/>
          </a:bodyPr>
          <a:lstStyle/>
          <a:p>
            <a:pPr algn="l">
              <a:lnSpc>
                <a:spcPts val="2693"/>
              </a:lnSpc>
            </a:pPr>
            <a:r>
              <a:rPr lang="en-US" sz="1795" spc="-64">
                <a:solidFill>
                  <a:srgbClr val="285EBB"/>
                </a:solidFill>
                <a:latin typeface="Open Sauce"/>
                <a:ea typeface="Open Sauce"/>
                <a:cs typeface="Open Sauce"/>
                <a:sym typeface="Open Sauce"/>
              </a:rPr>
              <a:t>Students may want to sort correctly but lack confidence in identifying the right category quickly.</a:t>
            </a:r>
          </a:p>
          <a:p>
            <a:pPr algn="l">
              <a:lnSpc>
                <a:spcPts val="2693"/>
              </a:lnSpc>
            </a:pPr>
          </a:p>
        </p:txBody>
      </p:sp>
      <p:sp>
        <p:nvSpPr>
          <p:cNvPr name="TextBox 13" id="13"/>
          <p:cNvSpPr txBox="true"/>
          <p:nvPr/>
        </p:nvSpPr>
        <p:spPr>
          <a:xfrm rot="0">
            <a:off x="1265892" y="7286027"/>
            <a:ext cx="6054471" cy="1425110"/>
          </a:xfrm>
          <a:prstGeom prst="rect">
            <a:avLst/>
          </a:prstGeom>
        </p:spPr>
        <p:txBody>
          <a:bodyPr anchor="t" rtlCol="false" tIns="0" lIns="0" bIns="0" rIns="0">
            <a:spAutoFit/>
          </a:bodyPr>
          <a:lstStyle/>
          <a:p>
            <a:pPr algn="l">
              <a:lnSpc>
                <a:spcPts val="3893"/>
              </a:lnSpc>
            </a:pPr>
            <a:r>
              <a:rPr lang="en-US" b="true" sz="2595" spc="-93">
                <a:solidFill>
                  <a:srgbClr val="285EBB"/>
                </a:solidFill>
                <a:latin typeface="Open Sauce Bold"/>
                <a:ea typeface="Open Sauce Bold"/>
                <a:cs typeface="Open Sauce Bold"/>
                <a:sym typeface="Open Sauce Bold"/>
              </a:rPr>
              <a:t>Support the decision at the moment of disposal.</a:t>
            </a:r>
          </a:p>
          <a:p>
            <a:pPr algn="l">
              <a:lnSpc>
                <a:spcPts val="3893"/>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false" flipV="false" rot="5400000">
            <a:off x="3458611" y="2599289"/>
            <a:ext cx="11370777" cy="8229600"/>
          </a:xfrm>
          <a:custGeom>
            <a:avLst/>
            <a:gdLst/>
            <a:ahLst/>
            <a:cxnLst/>
            <a:rect r="r" b="b" t="t" l="l"/>
            <a:pathLst>
              <a:path h="8229600" w="11370777">
                <a:moveTo>
                  <a:pt x="0" y="0"/>
                </a:moveTo>
                <a:lnTo>
                  <a:pt x="11370778" y="0"/>
                </a:lnTo>
                <a:lnTo>
                  <a:pt x="11370778" y="8229600"/>
                </a:lnTo>
                <a:lnTo>
                  <a:pt x="0" y="8229600"/>
                </a:lnTo>
                <a:lnTo>
                  <a:pt x="0" y="0"/>
                </a:lnTo>
                <a:close/>
              </a:path>
            </a:pathLst>
          </a:custGeom>
          <a:blipFill>
            <a:blip r:embed="rId3">
              <a:alphaModFix amt="60000"/>
            </a:blip>
            <a:stretch>
              <a:fillRect l="0" t="0" r="0" b="0"/>
            </a:stretch>
          </a:blipFill>
        </p:spPr>
      </p:sp>
      <p:grpSp>
        <p:nvGrpSpPr>
          <p:cNvPr name="Group 4" id="4"/>
          <p:cNvGrpSpPr/>
          <p:nvPr/>
        </p:nvGrpSpPr>
        <p:grpSpPr>
          <a:xfrm rot="0">
            <a:off x="8833331" y="4296860"/>
            <a:ext cx="10291841" cy="4961440"/>
            <a:chOff x="0" y="0"/>
            <a:chExt cx="2710608" cy="1306717"/>
          </a:xfrm>
        </p:grpSpPr>
        <p:sp>
          <p:nvSpPr>
            <p:cNvPr name="Freeform 5" id="5"/>
            <p:cNvSpPr/>
            <p:nvPr/>
          </p:nvSpPr>
          <p:spPr>
            <a:xfrm flipH="false" flipV="false" rot="0">
              <a:off x="0" y="0"/>
              <a:ext cx="2710608" cy="1306717"/>
            </a:xfrm>
            <a:custGeom>
              <a:avLst/>
              <a:gdLst/>
              <a:ahLst/>
              <a:cxnLst/>
              <a:rect r="r" b="b" t="t" l="l"/>
              <a:pathLst>
                <a:path h="1306717" w="2710608">
                  <a:moveTo>
                    <a:pt x="26328" y="0"/>
                  </a:moveTo>
                  <a:lnTo>
                    <a:pt x="2684280" y="0"/>
                  </a:lnTo>
                  <a:cubicBezTo>
                    <a:pt x="2691263" y="0"/>
                    <a:pt x="2697960" y="2774"/>
                    <a:pt x="2702897" y="7711"/>
                  </a:cubicBezTo>
                  <a:cubicBezTo>
                    <a:pt x="2707835" y="12649"/>
                    <a:pt x="2710608" y="19346"/>
                    <a:pt x="2710608" y="26328"/>
                  </a:cubicBezTo>
                  <a:lnTo>
                    <a:pt x="2710608" y="1280388"/>
                  </a:lnTo>
                  <a:cubicBezTo>
                    <a:pt x="2710608" y="1294929"/>
                    <a:pt x="2698821" y="1306717"/>
                    <a:pt x="2684280" y="1306717"/>
                  </a:cubicBezTo>
                  <a:lnTo>
                    <a:pt x="26328" y="1306717"/>
                  </a:lnTo>
                  <a:cubicBezTo>
                    <a:pt x="19346" y="1306717"/>
                    <a:pt x="12649" y="1303943"/>
                    <a:pt x="7711" y="1299005"/>
                  </a:cubicBezTo>
                  <a:cubicBezTo>
                    <a:pt x="2774" y="1294068"/>
                    <a:pt x="0" y="1287371"/>
                    <a:pt x="0" y="1280388"/>
                  </a:cubicBezTo>
                  <a:lnTo>
                    <a:pt x="0" y="26328"/>
                  </a:lnTo>
                  <a:cubicBezTo>
                    <a:pt x="0" y="19346"/>
                    <a:pt x="2774" y="12649"/>
                    <a:pt x="7711" y="7711"/>
                  </a:cubicBezTo>
                  <a:cubicBezTo>
                    <a:pt x="12649" y="2774"/>
                    <a:pt x="19346" y="0"/>
                    <a:pt x="26328" y="0"/>
                  </a:cubicBezTo>
                  <a:close/>
                </a:path>
              </a:pathLst>
            </a:custGeom>
            <a:solidFill>
              <a:srgbClr val="FFFEF1"/>
            </a:solidFill>
          </p:spPr>
        </p:sp>
        <p:sp>
          <p:nvSpPr>
            <p:cNvPr name="TextBox 6" id="6"/>
            <p:cNvSpPr txBox="true"/>
            <p:nvPr/>
          </p:nvSpPr>
          <p:spPr>
            <a:xfrm>
              <a:off x="0" y="19050"/>
              <a:ext cx="2710608" cy="1287667"/>
            </a:xfrm>
            <a:prstGeom prst="rect">
              <a:avLst/>
            </a:prstGeom>
          </p:spPr>
          <p:txBody>
            <a:bodyPr anchor="ctr" rtlCol="false" tIns="50800" lIns="50800" bIns="50800" rIns="50800"/>
            <a:lstStyle/>
            <a:p>
              <a:pPr algn="ctr">
                <a:lnSpc>
                  <a:spcPts val="2664"/>
                </a:lnSpc>
              </a:pPr>
            </a:p>
          </p:txBody>
        </p:sp>
      </p:grpSp>
      <p:sp>
        <p:nvSpPr>
          <p:cNvPr name="AutoShape 7" id="7"/>
          <p:cNvSpPr/>
          <p:nvPr/>
        </p:nvSpPr>
        <p:spPr>
          <a:xfrm>
            <a:off x="9844537" y="6490920"/>
            <a:ext cx="8076456" cy="0"/>
          </a:xfrm>
          <a:prstGeom prst="line">
            <a:avLst/>
          </a:prstGeom>
          <a:ln cap="flat" w="19050">
            <a:solidFill>
              <a:srgbClr val="285EBB"/>
            </a:solidFill>
            <a:prstDash val="solid"/>
            <a:headEnd type="none" len="sm" w="sm"/>
            <a:tailEnd type="none" len="sm" w="sm"/>
          </a:ln>
        </p:spPr>
      </p:sp>
      <p:grpSp>
        <p:nvGrpSpPr>
          <p:cNvPr name="Group 8" id="8"/>
          <p:cNvGrpSpPr/>
          <p:nvPr/>
        </p:nvGrpSpPr>
        <p:grpSpPr>
          <a:xfrm rot="0">
            <a:off x="9268130" y="5610705"/>
            <a:ext cx="389737" cy="438454"/>
            <a:chOff x="0" y="0"/>
            <a:chExt cx="609600" cy="685800"/>
          </a:xfrm>
        </p:grpSpPr>
        <p:sp>
          <p:nvSpPr>
            <p:cNvPr name="Freeform 9" id="9"/>
            <p:cNvSpPr/>
            <p:nvPr/>
          </p:nvSpPr>
          <p:spPr>
            <a:xfrm flipH="false" flipV="false" rot="0">
              <a:off x="82" y="0"/>
              <a:ext cx="609436" cy="685800"/>
            </a:xfrm>
            <a:custGeom>
              <a:avLst/>
              <a:gdLst/>
              <a:ahLst/>
              <a:cxnLst/>
              <a:rect r="r" b="b" t="t" l="l"/>
              <a:pathLst>
                <a:path h="685800" w="609436">
                  <a:moveTo>
                    <a:pt x="304718" y="342900"/>
                  </a:moveTo>
                  <a:cubicBezTo>
                    <a:pt x="-217252" y="330200"/>
                    <a:pt x="32938" y="-101600"/>
                    <a:pt x="304718" y="342900"/>
                  </a:cubicBezTo>
                  <a:close/>
                  <a:cubicBezTo>
                    <a:pt x="54528" y="800100"/>
                    <a:pt x="553638" y="800100"/>
                    <a:pt x="304718" y="342900"/>
                  </a:cubicBezTo>
                  <a:close/>
                  <a:cubicBezTo>
                    <a:pt x="-217252" y="355600"/>
                    <a:pt x="32938" y="787400"/>
                    <a:pt x="304718" y="342900"/>
                  </a:cubicBezTo>
                  <a:close/>
                  <a:cubicBezTo>
                    <a:pt x="54528" y="-114300"/>
                    <a:pt x="553638" y="-114300"/>
                    <a:pt x="304718" y="342900"/>
                  </a:cubicBezTo>
                  <a:close/>
                  <a:cubicBezTo>
                    <a:pt x="576498" y="787400"/>
                    <a:pt x="826688" y="355600"/>
                    <a:pt x="304718" y="342900"/>
                  </a:cubicBezTo>
                  <a:close/>
                  <a:cubicBezTo>
                    <a:pt x="576498" y="-101600"/>
                    <a:pt x="826688" y="330200"/>
                    <a:pt x="304718" y="342900"/>
                  </a:cubicBezTo>
                  <a:close/>
                  <a:moveTo>
                    <a:pt x="327578" y="342900"/>
                  </a:moveTo>
                  <a:cubicBezTo>
                    <a:pt x="319958" y="342900"/>
                    <a:pt x="312338" y="342900"/>
                    <a:pt x="304718" y="342900"/>
                  </a:cubicBezTo>
                  <a:cubicBezTo>
                    <a:pt x="308528" y="336550"/>
                    <a:pt x="312338" y="330200"/>
                    <a:pt x="316148" y="322580"/>
                  </a:cubicBezTo>
                  <a:cubicBezTo>
                    <a:pt x="312338" y="328930"/>
                    <a:pt x="308528" y="336550"/>
                    <a:pt x="304718" y="342900"/>
                  </a:cubicBezTo>
                  <a:cubicBezTo>
                    <a:pt x="300908" y="336550"/>
                    <a:pt x="297098" y="328930"/>
                    <a:pt x="293288" y="322580"/>
                  </a:cubicBezTo>
                  <a:cubicBezTo>
                    <a:pt x="297098" y="328930"/>
                    <a:pt x="300908" y="336550"/>
                    <a:pt x="304718" y="342900"/>
                  </a:cubicBezTo>
                  <a:cubicBezTo>
                    <a:pt x="297098" y="342900"/>
                    <a:pt x="289478" y="342900"/>
                    <a:pt x="281858" y="342900"/>
                  </a:cubicBezTo>
                  <a:cubicBezTo>
                    <a:pt x="289478" y="342900"/>
                    <a:pt x="297098" y="342900"/>
                    <a:pt x="304718" y="342900"/>
                  </a:cubicBezTo>
                  <a:cubicBezTo>
                    <a:pt x="300908" y="349250"/>
                    <a:pt x="297098" y="355600"/>
                    <a:pt x="293288" y="363220"/>
                  </a:cubicBezTo>
                  <a:cubicBezTo>
                    <a:pt x="297098" y="356870"/>
                    <a:pt x="300908" y="349250"/>
                    <a:pt x="304718" y="342900"/>
                  </a:cubicBezTo>
                  <a:cubicBezTo>
                    <a:pt x="308528" y="349250"/>
                    <a:pt x="312338" y="356870"/>
                    <a:pt x="316148" y="363220"/>
                  </a:cubicBezTo>
                  <a:cubicBezTo>
                    <a:pt x="312338" y="356870"/>
                    <a:pt x="308528" y="349250"/>
                    <a:pt x="304718" y="342900"/>
                  </a:cubicBezTo>
                  <a:cubicBezTo>
                    <a:pt x="312338" y="342900"/>
                    <a:pt x="319958" y="342900"/>
                    <a:pt x="327578" y="342900"/>
                  </a:cubicBezTo>
                  <a:close/>
                </a:path>
              </a:pathLst>
            </a:custGeom>
            <a:solidFill>
              <a:srgbClr val="285EBB"/>
            </a:solidFill>
          </p:spPr>
        </p:sp>
        <p:sp>
          <p:nvSpPr>
            <p:cNvPr name="TextBox 10" id="10"/>
            <p:cNvSpPr txBox="true"/>
            <p:nvPr/>
          </p:nvSpPr>
          <p:spPr>
            <a:xfrm>
              <a:off x="127000" y="184150"/>
              <a:ext cx="355600" cy="336550"/>
            </a:xfrm>
            <a:prstGeom prst="rect">
              <a:avLst/>
            </a:prstGeom>
          </p:spPr>
          <p:txBody>
            <a:bodyPr anchor="ctr" rtlCol="false" tIns="50800" lIns="50800" bIns="50800" rIns="50800"/>
            <a:lstStyle/>
            <a:p>
              <a:pPr algn="ctr">
                <a:lnSpc>
                  <a:spcPts val="2664"/>
                </a:lnSpc>
              </a:pPr>
            </a:p>
          </p:txBody>
        </p:sp>
      </p:grpSp>
      <p:sp>
        <p:nvSpPr>
          <p:cNvPr name="TextBox 11" id="11"/>
          <p:cNvSpPr txBox="true"/>
          <p:nvPr/>
        </p:nvSpPr>
        <p:spPr>
          <a:xfrm rot="0">
            <a:off x="8833331" y="1510389"/>
            <a:ext cx="8425969" cy="1813560"/>
          </a:xfrm>
          <a:prstGeom prst="rect">
            <a:avLst/>
          </a:prstGeom>
        </p:spPr>
        <p:txBody>
          <a:bodyPr anchor="t" rtlCol="false" tIns="0" lIns="0" bIns="0" rIns="0">
            <a:spAutoFit/>
          </a:bodyPr>
          <a:lstStyle/>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Awa</a:t>
            </a:r>
            <a:r>
              <a:rPr lang="en-US" sz="2400" spc="-86">
                <a:solidFill>
                  <a:srgbClr val="FFFEF1"/>
                </a:solidFill>
                <a:latin typeface="Open Sauce"/>
                <a:ea typeface="Open Sauce"/>
                <a:cs typeface="Open Sauce"/>
                <a:sym typeface="Open Sauce"/>
              </a:rPr>
              <a:t>reness alone does not ensure correct sorting</a:t>
            </a:r>
          </a:p>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Intention-action gap exists in waste disposal</a:t>
            </a:r>
          </a:p>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Existing apps focus on education before disposal</a:t>
            </a:r>
          </a:p>
          <a:p>
            <a:pPr algn="just" marL="518160" indent="-259080" lvl="1">
              <a:lnSpc>
                <a:spcPts val="3600"/>
              </a:lnSpc>
              <a:buFont typeface="Arial"/>
              <a:buChar char="•"/>
            </a:pPr>
            <a:r>
              <a:rPr lang="en-US" sz="2400" spc="-86">
                <a:solidFill>
                  <a:srgbClr val="FFFEF1"/>
                </a:solidFill>
                <a:latin typeface="Open Sauce"/>
                <a:ea typeface="Open Sauce"/>
                <a:cs typeface="Open Sauce"/>
                <a:sym typeface="Open Sauce"/>
              </a:rPr>
              <a:t>Focus shifted to point-of-disposal decision support</a:t>
            </a:r>
          </a:p>
        </p:txBody>
      </p:sp>
      <p:sp>
        <p:nvSpPr>
          <p:cNvPr name="TextBox 12" id="12"/>
          <p:cNvSpPr txBox="true"/>
          <p:nvPr/>
        </p:nvSpPr>
        <p:spPr>
          <a:xfrm rot="0">
            <a:off x="9844537" y="5621677"/>
            <a:ext cx="8076456" cy="645414"/>
          </a:xfrm>
          <a:prstGeom prst="rect">
            <a:avLst/>
          </a:prstGeom>
        </p:spPr>
        <p:txBody>
          <a:bodyPr anchor="t" rtlCol="false" tIns="0" lIns="0" bIns="0" rIns="0">
            <a:spAutoFit/>
          </a:bodyPr>
          <a:lstStyle/>
          <a:p>
            <a:pPr algn="just">
              <a:lnSpc>
                <a:spcPts val="2553"/>
              </a:lnSpc>
            </a:pPr>
            <a:r>
              <a:rPr lang="en-US" sz="2300" spc="-82">
                <a:solidFill>
                  <a:srgbClr val="285EBB"/>
                </a:solidFill>
                <a:latin typeface="Open Sauce"/>
                <a:ea typeface="Open Sauce"/>
                <a:cs typeface="Open Sauce"/>
                <a:sym typeface="Open Sauce"/>
              </a:rPr>
              <a:t>What wast</a:t>
            </a:r>
            <a:r>
              <a:rPr lang="en-US" sz="2300" spc="-82">
                <a:solidFill>
                  <a:srgbClr val="285EBB"/>
                </a:solidFill>
                <a:latin typeface="Open Sauce"/>
                <a:ea typeface="Open Sauce"/>
                <a:cs typeface="Open Sauce"/>
                <a:sym typeface="Open Sauce"/>
              </a:rPr>
              <a:t>e-sorting challenges do international students face?</a:t>
            </a:r>
          </a:p>
        </p:txBody>
      </p:sp>
      <p:sp>
        <p:nvSpPr>
          <p:cNvPr name="TextBox 13" id="13"/>
          <p:cNvSpPr txBox="true"/>
          <p:nvPr/>
        </p:nvSpPr>
        <p:spPr>
          <a:xfrm rot="0">
            <a:off x="9844537" y="6959662"/>
            <a:ext cx="8076456" cy="321564"/>
          </a:xfrm>
          <a:prstGeom prst="rect">
            <a:avLst/>
          </a:prstGeom>
        </p:spPr>
        <p:txBody>
          <a:bodyPr anchor="t" rtlCol="false" tIns="0" lIns="0" bIns="0" rIns="0">
            <a:spAutoFit/>
          </a:bodyPr>
          <a:lstStyle/>
          <a:p>
            <a:pPr algn="just">
              <a:lnSpc>
                <a:spcPts val="2553"/>
              </a:lnSpc>
            </a:pPr>
            <a:r>
              <a:rPr lang="en-US" sz="2300" spc="-82">
                <a:solidFill>
                  <a:srgbClr val="285EBB"/>
                </a:solidFill>
                <a:latin typeface="Open Sauce"/>
                <a:ea typeface="Open Sauce"/>
                <a:cs typeface="Open Sauce"/>
                <a:sym typeface="Open Sauce"/>
              </a:rPr>
              <a:t>At what p</a:t>
            </a:r>
            <a:r>
              <a:rPr lang="en-US" sz="2300" spc="-82">
                <a:solidFill>
                  <a:srgbClr val="285EBB"/>
                </a:solidFill>
                <a:latin typeface="Open Sauce"/>
                <a:ea typeface="Open Sauce"/>
                <a:cs typeface="Open Sauce"/>
                <a:sym typeface="Open Sauce"/>
              </a:rPr>
              <a:t>oint is digital support most needed?</a:t>
            </a:r>
          </a:p>
        </p:txBody>
      </p:sp>
      <p:sp>
        <p:nvSpPr>
          <p:cNvPr name="AutoShape 14" id="14"/>
          <p:cNvSpPr/>
          <p:nvPr/>
        </p:nvSpPr>
        <p:spPr>
          <a:xfrm>
            <a:off x="9844537" y="7500301"/>
            <a:ext cx="8076456" cy="0"/>
          </a:xfrm>
          <a:prstGeom prst="line">
            <a:avLst/>
          </a:prstGeom>
          <a:ln cap="flat" w="19050">
            <a:solidFill>
              <a:srgbClr val="285EBB"/>
            </a:solidFill>
            <a:prstDash val="solid"/>
            <a:headEnd type="none" len="sm" w="sm"/>
            <a:tailEnd type="none" len="sm" w="sm"/>
          </a:ln>
        </p:spPr>
      </p:sp>
      <p:grpSp>
        <p:nvGrpSpPr>
          <p:cNvPr name="Group 15" id="15"/>
          <p:cNvGrpSpPr/>
          <p:nvPr/>
        </p:nvGrpSpPr>
        <p:grpSpPr>
          <a:xfrm rot="0">
            <a:off x="9268130" y="6871920"/>
            <a:ext cx="389737" cy="438454"/>
            <a:chOff x="0" y="0"/>
            <a:chExt cx="609600" cy="685800"/>
          </a:xfrm>
        </p:grpSpPr>
        <p:sp>
          <p:nvSpPr>
            <p:cNvPr name="Freeform 16" id="16"/>
            <p:cNvSpPr/>
            <p:nvPr/>
          </p:nvSpPr>
          <p:spPr>
            <a:xfrm flipH="false" flipV="false" rot="0">
              <a:off x="82" y="0"/>
              <a:ext cx="609436" cy="685800"/>
            </a:xfrm>
            <a:custGeom>
              <a:avLst/>
              <a:gdLst/>
              <a:ahLst/>
              <a:cxnLst/>
              <a:rect r="r" b="b" t="t" l="l"/>
              <a:pathLst>
                <a:path h="685800" w="609436">
                  <a:moveTo>
                    <a:pt x="304718" y="342900"/>
                  </a:moveTo>
                  <a:cubicBezTo>
                    <a:pt x="-217252" y="330200"/>
                    <a:pt x="32938" y="-101600"/>
                    <a:pt x="304718" y="342900"/>
                  </a:cubicBezTo>
                  <a:close/>
                  <a:cubicBezTo>
                    <a:pt x="54528" y="800100"/>
                    <a:pt x="553638" y="800100"/>
                    <a:pt x="304718" y="342900"/>
                  </a:cubicBezTo>
                  <a:close/>
                  <a:cubicBezTo>
                    <a:pt x="-217252" y="355600"/>
                    <a:pt x="32938" y="787400"/>
                    <a:pt x="304718" y="342900"/>
                  </a:cubicBezTo>
                  <a:close/>
                  <a:cubicBezTo>
                    <a:pt x="54528" y="-114300"/>
                    <a:pt x="553638" y="-114300"/>
                    <a:pt x="304718" y="342900"/>
                  </a:cubicBezTo>
                  <a:close/>
                  <a:cubicBezTo>
                    <a:pt x="576498" y="787400"/>
                    <a:pt x="826688" y="355600"/>
                    <a:pt x="304718" y="342900"/>
                  </a:cubicBezTo>
                  <a:close/>
                  <a:cubicBezTo>
                    <a:pt x="576498" y="-101600"/>
                    <a:pt x="826688" y="330200"/>
                    <a:pt x="304718" y="342900"/>
                  </a:cubicBezTo>
                  <a:close/>
                  <a:moveTo>
                    <a:pt x="327578" y="342900"/>
                  </a:moveTo>
                  <a:cubicBezTo>
                    <a:pt x="319958" y="342900"/>
                    <a:pt x="312338" y="342900"/>
                    <a:pt x="304718" y="342900"/>
                  </a:cubicBezTo>
                  <a:cubicBezTo>
                    <a:pt x="308528" y="336550"/>
                    <a:pt x="312338" y="330200"/>
                    <a:pt x="316148" y="322580"/>
                  </a:cubicBezTo>
                  <a:cubicBezTo>
                    <a:pt x="312338" y="328930"/>
                    <a:pt x="308528" y="336550"/>
                    <a:pt x="304718" y="342900"/>
                  </a:cubicBezTo>
                  <a:cubicBezTo>
                    <a:pt x="300908" y="336550"/>
                    <a:pt x="297098" y="328930"/>
                    <a:pt x="293288" y="322580"/>
                  </a:cubicBezTo>
                  <a:cubicBezTo>
                    <a:pt x="297098" y="328930"/>
                    <a:pt x="300908" y="336550"/>
                    <a:pt x="304718" y="342900"/>
                  </a:cubicBezTo>
                  <a:cubicBezTo>
                    <a:pt x="297098" y="342900"/>
                    <a:pt x="289478" y="342900"/>
                    <a:pt x="281858" y="342900"/>
                  </a:cubicBezTo>
                  <a:cubicBezTo>
                    <a:pt x="289478" y="342900"/>
                    <a:pt x="297098" y="342900"/>
                    <a:pt x="304718" y="342900"/>
                  </a:cubicBezTo>
                  <a:cubicBezTo>
                    <a:pt x="300908" y="349250"/>
                    <a:pt x="297098" y="355600"/>
                    <a:pt x="293288" y="363220"/>
                  </a:cubicBezTo>
                  <a:cubicBezTo>
                    <a:pt x="297098" y="356870"/>
                    <a:pt x="300908" y="349250"/>
                    <a:pt x="304718" y="342900"/>
                  </a:cubicBezTo>
                  <a:cubicBezTo>
                    <a:pt x="308528" y="349250"/>
                    <a:pt x="312338" y="356870"/>
                    <a:pt x="316148" y="363220"/>
                  </a:cubicBezTo>
                  <a:cubicBezTo>
                    <a:pt x="312338" y="356870"/>
                    <a:pt x="308528" y="349250"/>
                    <a:pt x="304718" y="342900"/>
                  </a:cubicBezTo>
                  <a:cubicBezTo>
                    <a:pt x="312338" y="342900"/>
                    <a:pt x="319958" y="342900"/>
                    <a:pt x="327578" y="342900"/>
                  </a:cubicBezTo>
                  <a:close/>
                </a:path>
              </a:pathLst>
            </a:custGeom>
            <a:solidFill>
              <a:srgbClr val="285EBB"/>
            </a:solidFill>
          </p:spPr>
        </p:sp>
        <p:sp>
          <p:nvSpPr>
            <p:cNvPr name="TextBox 17" id="17"/>
            <p:cNvSpPr txBox="true"/>
            <p:nvPr/>
          </p:nvSpPr>
          <p:spPr>
            <a:xfrm>
              <a:off x="127000" y="184150"/>
              <a:ext cx="355600" cy="336550"/>
            </a:xfrm>
            <a:prstGeom prst="rect">
              <a:avLst/>
            </a:prstGeom>
          </p:spPr>
          <p:txBody>
            <a:bodyPr anchor="ctr" rtlCol="false" tIns="50800" lIns="50800" bIns="50800" rIns="50800"/>
            <a:lstStyle/>
            <a:p>
              <a:pPr algn="ctr">
                <a:lnSpc>
                  <a:spcPts val="2664"/>
                </a:lnSpc>
              </a:pPr>
            </a:p>
          </p:txBody>
        </p:sp>
      </p:grpSp>
      <p:grpSp>
        <p:nvGrpSpPr>
          <p:cNvPr name="Group 18" id="18"/>
          <p:cNvGrpSpPr/>
          <p:nvPr/>
        </p:nvGrpSpPr>
        <p:grpSpPr>
          <a:xfrm rot="0">
            <a:off x="9268130" y="7924722"/>
            <a:ext cx="389737" cy="438454"/>
            <a:chOff x="0" y="0"/>
            <a:chExt cx="609600" cy="685800"/>
          </a:xfrm>
        </p:grpSpPr>
        <p:sp>
          <p:nvSpPr>
            <p:cNvPr name="Freeform 19" id="19"/>
            <p:cNvSpPr/>
            <p:nvPr/>
          </p:nvSpPr>
          <p:spPr>
            <a:xfrm flipH="false" flipV="false" rot="0">
              <a:off x="82" y="0"/>
              <a:ext cx="609436" cy="685800"/>
            </a:xfrm>
            <a:custGeom>
              <a:avLst/>
              <a:gdLst/>
              <a:ahLst/>
              <a:cxnLst/>
              <a:rect r="r" b="b" t="t" l="l"/>
              <a:pathLst>
                <a:path h="685800" w="609436">
                  <a:moveTo>
                    <a:pt x="304718" y="342900"/>
                  </a:moveTo>
                  <a:cubicBezTo>
                    <a:pt x="-217252" y="330200"/>
                    <a:pt x="32938" y="-101600"/>
                    <a:pt x="304718" y="342900"/>
                  </a:cubicBezTo>
                  <a:close/>
                  <a:cubicBezTo>
                    <a:pt x="54528" y="800100"/>
                    <a:pt x="553638" y="800100"/>
                    <a:pt x="304718" y="342900"/>
                  </a:cubicBezTo>
                  <a:close/>
                  <a:cubicBezTo>
                    <a:pt x="-217252" y="355600"/>
                    <a:pt x="32938" y="787400"/>
                    <a:pt x="304718" y="342900"/>
                  </a:cubicBezTo>
                  <a:close/>
                  <a:cubicBezTo>
                    <a:pt x="54528" y="-114300"/>
                    <a:pt x="553638" y="-114300"/>
                    <a:pt x="304718" y="342900"/>
                  </a:cubicBezTo>
                  <a:close/>
                  <a:cubicBezTo>
                    <a:pt x="576498" y="787400"/>
                    <a:pt x="826688" y="355600"/>
                    <a:pt x="304718" y="342900"/>
                  </a:cubicBezTo>
                  <a:close/>
                  <a:cubicBezTo>
                    <a:pt x="576498" y="-101600"/>
                    <a:pt x="826688" y="330200"/>
                    <a:pt x="304718" y="342900"/>
                  </a:cubicBezTo>
                  <a:close/>
                  <a:moveTo>
                    <a:pt x="327578" y="342900"/>
                  </a:moveTo>
                  <a:cubicBezTo>
                    <a:pt x="319958" y="342900"/>
                    <a:pt x="312338" y="342900"/>
                    <a:pt x="304718" y="342900"/>
                  </a:cubicBezTo>
                  <a:cubicBezTo>
                    <a:pt x="308528" y="336550"/>
                    <a:pt x="312338" y="330200"/>
                    <a:pt x="316148" y="322580"/>
                  </a:cubicBezTo>
                  <a:cubicBezTo>
                    <a:pt x="312338" y="328930"/>
                    <a:pt x="308528" y="336550"/>
                    <a:pt x="304718" y="342900"/>
                  </a:cubicBezTo>
                  <a:cubicBezTo>
                    <a:pt x="300908" y="336550"/>
                    <a:pt x="297098" y="328930"/>
                    <a:pt x="293288" y="322580"/>
                  </a:cubicBezTo>
                  <a:cubicBezTo>
                    <a:pt x="297098" y="328930"/>
                    <a:pt x="300908" y="336550"/>
                    <a:pt x="304718" y="342900"/>
                  </a:cubicBezTo>
                  <a:cubicBezTo>
                    <a:pt x="297098" y="342900"/>
                    <a:pt x="289478" y="342900"/>
                    <a:pt x="281858" y="342900"/>
                  </a:cubicBezTo>
                  <a:cubicBezTo>
                    <a:pt x="289478" y="342900"/>
                    <a:pt x="297098" y="342900"/>
                    <a:pt x="304718" y="342900"/>
                  </a:cubicBezTo>
                  <a:cubicBezTo>
                    <a:pt x="300908" y="349250"/>
                    <a:pt x="297098" y="355600"/>
                    <a:pt x="293288" y="363220"/>
                  </a:cubicBezTo>
                  <a:cubicBezTo>
                    <a:pt x="297098" y="356870"/>
                    <a:pt x="300908" y="349250"/>
                    <a:pt x="304718" y="342900"/>
                  </a:cubicBezTo>
                  <a:cubicBezTo>
                    <a:pt x="308528" y="349250"/>
                    <a:pt x="312338" y="356870"/>
                    <a:pt x="316148" y="363220"/>
                  </a:cubicBezTo>
                  <a:cubicBezTo>
                    <a:pt x="312338" y="356870"/>
                    <a:pt x="308528" y="349250"/>
                    <a:pt x="304718" y="342900"/>
                  </a:cubicBezTo>
                  <a:cubicBezTo>
                    <a:pt x="312338" y="342900"/>
                    <a:pt x="319958" y="342900"/>
                    <a:pt x="327578" y="342900"/>
                  </a:cubicBezTo>
                  <a:close/>
                </a:path>
              </a:pathLst>
            </a:custGeom>
            <a:solidFill>
              <a:srgbClr val="285EBB"/>
            </a:solidFill>
          </p:spPr>
        </p:sp>
        <p:sp>
          <p:nvSpPr>
            <p:cNvPr name="TextBox 20" id="20"/>
            <p:cNvSpPr txBox="true"/>
            <p:nvPr/>
          </p:nvSpPr>
          <p:spPr>
            <a:xfrm>
              <a:off x="127000" y="184150"/>
              <a:ext cx="355600" cy="336550"/>
            </a:xfrm>
            <a:prstGeom prst="rect">
              <a:avLst/>
            </a:prstGeom>
          </p:spPr>
          <p:txBody>
            <a:bodyPr anchor="ctr" rtlCol="false" tIns="50800" lIns="50800" bIns="50800" rIns="50800"/>
            <a:lstStyle/>
            <a:p>
              <a:pPr algn="ctr">
                <a:lnSpc>
                  <a:spcPts val="2664"/>
                </a:lnSpc>
              </a:pPr>
            </a:p>
          </p:txBody>
        </p:sp>
      </p:grpSp>
      <p:sp>
        <p:nvSpPr>
          <p:cNvPr name="TextBox 21" id="21"/>
          <p:cNvSpPr txBox="true"/>
          <p:nvPr/>
        </p:nvSpPr>
        <p:spPr>
          <a:xfrm rot="0">
            <a:off x="9844537" y="7997455"/>
            <a:ext cx="8076456" cy="645414"/>
          </a:xfrm>
          <a:prstGeom prst="rect">
            <a:avLst/>
          </a:prstGeom>
        </p:spPr>
        <p:txBody>
          <a:bodyPr anchor="t" rtlCol="false" tIns="0" lIns="0" bIns="0" rIns="0">
            <a:spAutoFit/>
          </a:bodyPr>
          <a:lstStyle/>
          <a:p>
            <a:pPr algn="just">
              <a:lnSpc>
                <a:spcPts val="2553"/>
              </a:lnSpc>
            </a:pPr>
            <a:r>
              <a:rPr lang="en-US" sz="2300" spc="-82">
                <a:solidFill>
                  <a:srgbClr val="285EBB"/>
                </a:solidFill>
                <a:latin typeface="Open Sauce"/>
                <a:ea typeface="Open Sauce"/>
                <a:cs typeface="Open Sauce"/>
                <a:sym typeface="Open Sauce"/>
              </a:rPr>
              <a:t>How can a fast, culturally resp</a:t>
            </a:r>
            <a:r>
              <a:rPr lang="en-US" sz="2300" spc="-82">
                <a:solidFill>
                  <a:srgbClr val="285EBB"/>
                </a:solidFill>
                <a:latin typeface="Open Sauce"/>
                <a:ea typeface="Open Sauce"/>
                <a:cs typeface="Open Sauce"/>
                <a:sym typeface="Open Sauce"/>
              </a:rPr>
              <a:t>onsive app support disposal decisions?</a:t>
            </a:r>
          </a:p>
        </p:txBody>
      </p:sp>
      <p:sp>
        <p:nvSpPr>
          <p:cNvPr name="AutoShape 22" id="22"/>
          <p:cNvSpPr/>
          <p:nvPr/>
        </p:nvSpPr>
        <p:spPr>
          <a:xfrm>
            <a:off x="9844537" y="8876841"/>
            <a:ext cx="8076456" cy="0"/>
          </a:xfrm>
          <a:prstGeom prst="line">
            <a:avLst/>
          </a:prstGeom>
          <a:ln cap="flat" w="19050">
            <a:solidFill>
              <a:srgbClr val="285EBB"/>
            </a:solidFill>
            <a:prstDash val="solid"/>
            <a:headEnd type="none" len="sm" w="sm"/>
            <a:tailEnd type="none" len="sm" w="sm"/>
          </a:ln>
        </p:spPr>
      </p:sp>
      <p:sp>
        <p:nvSpPr>
          <p:cNvPr name="TextBox 23" id="23"/>
          <p:cNvSpPr txBox="true"/>
          <p:nvPr/>
        </p:nvSpPr>
        <p:spPr>
          <a:xfrm rot="0">
            <a:off x="8977223" y="790299"/>
            <a:ext cx="8282077" cy="453391"/>
          </a:xfrm>
          <a:prstGeom prst="rect">
            <a:avLst/>
          </a:prstGeom>
        </p:spPr>
        <p:txBody>
          <a:bodyPr anchor="t" rtlCol="false" tIns="0" lIns="0" bIns="0" rIns="0">
            <a:spAutoFit/>
          </a:bodyPr>
          <a:lstStyle/>
          <a:p>
            <a:pPr algn="l">
              <a:lnSpc>
                <a:spcPts val="3899"/>
              </a:lnSpc>
            </a:pPr>
            <a:r>
              <a:rPr lang="en-US" sz="2599" b="true">
                <a:solidFill>
                  <a:srgbClr val="FFFFFF"/>
                </a:solidFill>
                <a:latin typeface="Open Sauce Bold"/>
                <a:ea typeface="Open Sauce Bold"/>
                <a:cs typeface="Open Sauce Bold"/>
                <a:sym typeface="Open Sauce Bold"/>
              </a:rPr>
              <a:t>Review of Research Works</a:t>
            </a:r>
          </a:p>
        </p:txBody>
      </p:sp>
      <p:sp>
        <p:nvSpPr>
          <p:cNvPr name="TextBox 24" id="24"/>
          <p:cNvSpPr txBox="true"/>
          <p:nvPr/>
        </p:nvSpPr>
        <p:spPr>
          <a:xfrm rot="0">
            <a:off x="1157686" y="8027670"/>
            <a:ext cx="6658550" cy="1649730"/>
          </a:xfrm>
          <a:prstGeom prst="rect">
            <a:avLst/>
          </a:prstGeom>
        </p:spPr>
        <p:txBody>
          <a:bodyPr anchor="t" rtlCol="false" tIns="0" lIns="0" bIns="0" rIns="0">
            <a:spAutoFit/>
          </a:bodyPr>
          <a:lstStyle/>
          <a:p>
            <a:pPr algn="l">
              <a:lnSpc>
                <a:spcPts val="3300"/>
              </a:lnSpc>
            </a:pPr>
            <a:r>
              <a:rPr lang="en-US" sz="2200" b="true">
                <a:solidFill>
                  <a:srgbClr val="FFDE00"/>
                </a:solidFill>
                <a:latin typeface="Open Sauce Bold"/>
                <a:ea typeface="Open Sauce Bold"/>
                <a:cs typeface="Open Sauce Bold"/>
                <a:sym typeface="Open Sauce Bold"/>
              </a:rPr>
              <a:t>Conceptual lens: </a:t>
            </a:r>
          </a:p>
          <a:p>
            <a:pPr algn="l">
              <a:lnSpc>
                <a:spcPts val="3300"/>
              </a:lnSpc>
            </a:pPr>
            <a:r>
              <a:rPr lang="en-US" sz="2200">
                <a:solidFill>
                  <a:srgbClr val="FFDE00"/>
                </a:solidFill>
                <a:latin typeface="Open Sauce"/>
                <a:ea typeface="Open Sauce"/>
                <a:cs typeface="Open Sauce"/>
                <a:sym typeface="Open Sauce"/>
              </a:rPr>
              <a:t>The Fogg’s Behavior Model connotates motivation, ability and prompt must converge for action.</a:t>
            </a:r>
          </a:p>
        </p:txBody>
      </p:sp>
      <p:grpSp>
        <p:nvGrpSpPr>
          <p:cNvPr name="Group 25" id="25"/>
          <p:cNvGrpSpPr/>
          <p:nvPr/>
        </p:nvGrpSpPr>
        <p:grpSpPr>
          <a:xfrm rot="0">
            <a:off x="752393" y="8104098"/>
            <a:ext cx="262029" cy="294783"/>
            <a:chOff x="0" y="0"/>
            <a:chExt cx="609600" cy="685800"/>
          </a:xfrm>
        </p:grpSpPr>
        <p:sp>
          <p:nvSpPr>
            <p:cNvPr name="Freeform 26" id="26"/>
            <p:cNvSpPr/>
            <p:nvPr/>
          </p:nvSpPr>
          <p:spPr>
            <a:xfrm flipH="false" flipV="false" rot="0">
              <a:off x="82" y="0"/>
              <a:ext cx="609436" cy="685800"/>
            </a:xfrm>
            <a:custGeom>
              <a:avLst/>
              <a:gdLst/>
              <a:ahLst/>
              <a:cxnLst/>
              <a:rect r="r" b="b" t="t" l="l"/>
              <a:pathLst>
                <a:path h="685800" w="609436">
                  <a:moveTo>
                    <a:pt x="304718" y="342900"/>
                  </a:moveTo>
                  <a:cubicBezTo>
                    <a:pt x="-217252" y="330200"/>
                    <a:pt x="32938" y="-101600"/>
                    <a:pt x="304718" y="342900"/>
                  </a:cubicBezTo>
                  <a:close/>
                  <a:cubicBezTo>
                    <a:pt x="54528" y="800100"/>
                    <a:pt x="553638" y="800100"/>
                    <a:pt x="304718" y="342900"/>
                  </a:cubicBezTo>
                  <a:close/>
                  <a:cubicBezTo>
                    <a:pt x="-217252" y="355600"/>
                    <a:pt x="32938" y="787400"/>
                    <a:pt x="304718" y="342900"/>
                  </a:cubicBezTo>
                  <a:close/>
                  <a:cubicBezTo>
                    <a:pt x="54528" y="-114300"/>
                    <a:pt x="553638" y="-114300"/>
                    <a:pt x="304718" y="342900"/>
                  </a:cubicBezTo>
                  <a:close/>
                  <a:cubicBezTo>
                    <a:pt x="576498" y="787400"/>
                    <a:pt x="826688" y="355600"/>
                    <a:pt x="304718" y="342900"/>
                  </a:cubicBezTo>
                  <a:close/>
                  <a:cubicBezTo>
                    <a:pt x="576498" y="-101600"/>
                    <a:pt x="826688" y="330200"/>
                    <a:pt x="304718" y="342900"/>
                  </a:cubicBezTo>
                  <a:close/>
                  <a:moveTo>
                    <a:pt x="327578" y="342900"/>
                  </a:moveTo>
                  <a:cubicBezTo>
                    <a:pt x="319958" y="342900"/>
                    <a:pt x="312338" y="342900"/>
                    <a:pt x="304718" y="342900"/>
                  </a:cubicBezTo>
                  <a:cubicBezTo>
                    <a:pt x="308528" y="336550"/>
                    <a:pt x="312338" y="330200"/>
                    <a:pt x="316148" y="322580"/>
                  </a:cubicBezTo>
                  <a:cubicBezTo>
                    <a:pt x="312338" y="328930"/>
                    <a:pt x="308528" y="336550"/>
                    <a:pt x="304718" y="342900"/>
                  </a:cubicBezTo>
                  <a:cubicBezTo>
                    <a:pt x="300908" y="336550"/>
                    <a:pt x="297098" y="328930"/>
                    <a:pt x="293288" y="322580"/>
                  </a:cubicBezTo>
                  <a:cubicBezTo>
                    <a:pt x="297098" y="328930"/>
                    <a:pt x="300908" y="336550"/>
                    <a:pt x="304718" y="342900"/>
                  </a:cubicBezTo>
                  <a:cubicBezTo>
                    <a:pt x="297098" y="342900"/>
                    <a:pt x="289478" y="342900"/>
                    <a:pt x="281858" y="342900"/>
                  </a:cubicBezTo>
                  <a:cubicBezTo>
                    <a:pt x="289478" y="342900"/>
                    <a:pt x="297098" y="342900"/>
                    <a:pt x="304718" y="342900"/>
                  </a:cubicBezTo>
                  <a:cubicBezTo>
                    <a:pt x="300908" y="349250"/>
                    <a:pt x="297098" y="355600"/>
                    <a:pt x="293288" y="363220"/>
                  </a:cubicBezTo>
                  <a:cubicBezTo>
                    <a:pt x="297098" y="356870"/>
                    <a:pt x="300908" y="349250"/>
                    <a:pt x="304718" y="342900"/>
                  </a:cubicBezTo>
                  <a:cubicBezTo>
                    <a:pt x="308528" y="349250"/>
                    <a:pt x="312338" y="356870"/>
                    <a:pt x="316148" y="363220"/>
                  </a:cubicBezTo>
                  <a:cubicBezTo>
                    <a:pt x="312338" y="356870"/>
                    <a:pt x="308528" y="349250"/>
                    <a:pt x="304718" y="342900"/>
                  </a:cubicBezTo>
                  <a:cubicBezTo>
                    <a:pt x="312338" y="342900"/>
                    <a:pt x="319958" y="342900"/>
                    <a:pt x="327578" y="342900"/>
                  </a:cubicBezTo>
                  <a:close/>
                </a:path>
              </a:pathLst>
            </a:custGeom>
            <a:solidFill>
              <a:srgbClr val="FFDE00"/>
            </a:solidFill>
          </p:spPr>
        </p:sp>
        <p:sp>
          <p:nvSpPr>
            <p:cNvPr name="TextBox 27" id="27"/>
            <p:cNvSpPr txBox="true"/>
            <p:nvPr/>
          </p:nvSpPr>
          <p:spPr>
            <a:xfrm>
              <a:off x="127000" y="184150"/>
              <a:ext cx="355600" cy="336550"/>
            </a:xfrm>
            <a:prstGeom prst="rect">
              <a:avLst/>
            </a:prstGeom>
          </p:spPr>
          <p:txBody>
            <a:bodyPr anchor="ctr" rtlCol="false" tIns="50800" lIns="50800" bIns="50800" rIns="50800"/>
            <a:lstStyle/>
            <a:p>
              <a:pPr algn="ctr">
                <a:lnSpc>
                  <a:spcPts val="2664"/>
                </a:lnSpc>
              </a:pPr>
            </a:p>
          </p:txBody>
        </p:sp>
      </p:grpSp>
      <p:sp>
        <p:nvSpPr>
          <p:cNvPr name="TextBox 28" id="28"/>
          <p:cNvSpPr txBox="true"/>
          <p:nvPr/>
        </p:nvSpPr>
        <p:spPr>
          <a:xfrm rot="0">
            <a:off x="1157686" y="4888814"/>
            <a:ext cx="5775252" cy="1624965"/>
          </a:xfrm>
          <a:prstGeom prst="rect">
            <a:avLst/>
          </a:prstGeom>
        </p:spPr>
        <p:txBody>
          <a:bodyPr anchor="t" rtlCol="false" tIns="0" lIns="0" bIns="0" rIns="0">
            <a:spAutoFit/>
          </a:bodyPr>
          <a:lstStyle/>
          <a:p>
            <a:pPr algn="l">
              <a:lnSpc>
                <a:spcPts val="4289"/>
              </a:lnSpc>
            </a:pPr>
            <a:r>
              <a:rPr lang="en-US" b="true" sz="3299" spc="-65">
                <a:solidFill>
                  <a:srgbClr val="FFFFFF"/>
                </a:solidFill>
                <a:latin typeface="Open Sauce Bold"/>
                <a:ea typeface="Open Sauce Bold"/>
                <a:cs typeface="Open Sauce Bold"/>
                <a:sym typeface="Open Sauce Bold"/>
              </a:rPr>
              <a:t>Move from general education to in-the-moment decision support</a:t>
            </a:r>
          </a:p>
        </p:txBody>
      </p:sp>
      <p:sp>
        <p:nvSpPr>
          <p:cNvPr name="TextBox 29" id="29"/>
          <p:cNvSpPr txBox="true"/>
          <p:nvPr/>
        </p:nvSpPr>
        <p:spPr>
          <a:xfrm rot="0">
            <a:off x="996631" y="1096565"/>
            <a:ext cx="7507548" cy="3793948"/>
          </a:xfrm>
          <a:prstGeom prst="rect">
            <a:avLst/>
          </a:prstGeom>
        </p:spPr>
        <p:txBody>
          <a:bodyPr anchor="t" rtlCol="false" tIns="0" lIns="0" bIns="0" rIns="0">
            <a:spAutoFit/>
          </a:bodyPr>
          <a:lstStyle/>
          <a:p>
            <a:pPr algn="l">
              <a:lnSpc>
                <a:spcPts val="9779"/>
              </a:lnSpc>
            </a:pPr>
            <a:r>
              <a:rPr lang="en-US" b="true" sz="10294" spc="-514">
                <a:solidFill>
                  <a:srgbClr val="FFDE00"/>
                </a:solidFill>
                <a:latin typeface="Open Sauce Semi-Bold"/>
                <a:ea typeface="Open Sauce Semi-Bold"/>
                <a:cs typeface="Open Sauce Semi-Bold"/>
                <a:sym typeface="Open Sauce Semi-Bold"/>
              </a:rPr>
              <a:t>Research Focus &amp; Objectives</a:t>
            </a:r>
          </a:p>
        </p:txBody>
      </p:sp>
      <p:sp>
        <p:nvSpPr>
          <p:cNvPr name="TextBox 30" id="30"/>
          <p:cNvSpPr txBox="true"/>
          <p:nvPr/>
        </p:nvSpPr>
        <p:spPr>
          <a:xfrm rot="0">
            <a:off x="9268130" y="4689182"/>
            <a:ext cx="8282077" cy="453391"/>
          </a:xfrm>
          <a:prstGeom prst="rect">
            <a:avLst/>
          </a:prstGeom>
        </p:spPr>
        <p:txBody>
          <a:bodyPr anchor="t" rtlCol="false" tIns="0" lIns="0" bIns="0" rIns="0">
            <a:spAutoFit/>
          </a:bodyPr>
          <a:lstStyle/>
          <a:p>
            <a:pPr algn="l">
              <a:lnSpc>
                <a:spcPts val="3899"/>
              </a:lnSpc>
            </a:pPr>
            <a:r>
              <a:rPr lang="en-US" sz="2599" b="true">
                <a:solidFill>
                  <a:srgbClr val="285EBB"/>
                </a:solidFill>
                <a:latin typeface="Open Sauce Bold"/>
                <a:ea typeface="Open Sauce Bold"/>
                <a:cs typeface="Open Sauce Bold"/>
                <a:sym typeface="Open Sauce Bold"/>
              </a:rPr>
              <a:t>This study asks the following: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true" rot="0">
            <a:off x="-2942433" y="1028700"/>
            <a:ext cx="11370777" cy="8229600"/>
          </a:xfrm>
          <a:custGeom>
            <a:avLst/>
            <a:gdLst/>
            <a:ahLst/>
            <a:cxnLst/>
            <a:rect r="r" b="b" t="t" l="l"/>
            <a:pathLst>
              <a:path h="8229600" w="11370777">
                <a:moveTo>
                  <a:pt x="11370777" y="8229600"/>
                </a:moveTo>
                <a:lnTo>
                  <a:pt x="0" y="8229600"/>
                </a:lnTo>
                <a:lnTo>
                  <a:pt x="0" y="0"/>
                </a:lnTo>
                <a:lnTo>
                  <a:pt x="11370777" y="0"/>
                </a:lnTo>
                <a:lnTo>
                  <a:pt x="11370777" y="8229600"/>
                </a:lnTo>
                <a:close/>
              </a:path>
            </a:pathLst>
          </a:custGeom>
          <a:blipFill>
            <a:blip r:embed="rId3">
              <a:alphaModFix amt="50000"/>
            </a:blip>
            <a:stretch>
              <a:fillRect l="0" t="0" r="0" b="0"/>
            </a:stretch>
          </a:blipFill>
        </p:spPr>
      </p:sp>
      <p:sp>
        <p:nvSpPr>
          <p:cNvPr name="Freeform 4" id="4"/>
          <p:cNvSpPr/>
          <p:nvPr/>
        </p:nvSpPr>
        <p:spPr>
          <a:xfrm flipH="false" flipV="false" rot="0">
            <a:off x="2303028" y="2793850"/>
            <a:ext cx="13681944" cy="6779775"/>
          </a:xfrm>
          <a:custGeom>
            <a:avLst/>
            <a:gdLst/>
            <a:ahLst/>
            <a:cxnLst/>
            <a:rect r="r" b="b" t="t" l="l"/>
            <a:pathLst>
              <a:path h="6779775" w="13681944">
                <a:moveTo>
                  <a:pt x="0" y="0"/>
                </a:moveTo>
                <a:lnTo>
                  <a:pt x="13681944" y="0"/>
                </a:lnTo>
                <a:lnTo>
                  <a:pt x="13681944" y="6779775"/>
                </a:lnTo>
                <a:lnTo>
                  <a:pt x="0" y="6779775"/>
                </a:lnTo>
                <a:lnTo>
                  <a:pt x="0" y="0"/>
                </a:lnTo>
                <a:close/>
              </a:path>
            </a:pathLst>
          </a:custGeom>
          <a:blipFill>
            <a:blip r:embed="rId4">
              <a:alphaModFix amt="24000"/>
            </a:blip>
            <a:stretch>
              <a:fillRect l="0" t="0" r="-2387" b="0"/>
            </a:stretch>
          </a:blipFill>
        </p:spPr>
      </p:sp>
      <p:sp>
        <p:nvSpPr>
          <p:cNvPr name="Freeform 5" id="5"/>
          <p:cNvSpPr/>
          <p:nvPr/>
        </p:nvSpPr>
        <p:spPr>
          <a:xfrm flipH="false" flipV="false" rot="0">
            <a:off x="2033653" y="4002353"/>
            <a:ext cx="3197664" cy="3197664"/>
          </a:xfrm>
          <a:custGeom>
            <a:avLst/>
            <a:gdLst/>
            <a:ahLst/>
            <a:cxnLst/>
            <a:rect r="r" b="b" t="t" l="l"/>
            <a:pathLst>
              <a:path h="3197664" w="3197664">
                <a:moveTo>
                  <a:pt x="0" y="0"/>
                </a:moveTo>
                <a:lnTo>
                  <a:pt x="3197663" y="0"/>
                </a:lnTo>
                <a:lnTo>
                  <a:pt x="3197663" y="3197664"/>
                </a:lnTo>
                <a:lnTo>
                  <a:pt x="0" y="31976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5707996" y="4002353"/>
            <a:ext cx="3197664" cy="3197664"/>
          </a:xfrm>
          <a:custGeom>
            <a:avLst/>
            <a:gdLst/>
            <a:ahLst/>
            <a:cxnLst/>
            <a:rect r="r" b="b" t="t" l="l"/>
            <a:pathLst>
              <a:path h="3197664" w="3197664">
                <a:moveTo>
                  <a:pt x="0" y="0"/>
                </a:moveTo>
                <a:lnTo>
                  <a:pt x="3197664" y="0"/>
                </a:lnTo>
                <a:lnTo>
                  <a:pt x="3197664" y="3197664"/>
                </a:lnTo>
                <a:lnTo>
                  <a:pt x="0" y="3197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9382340" y="4002353"/>
            <a:ext cx="3197664" cy="3197664"/>
          </a:xfrm>
          <a:custGeom>
            <a:avLst/>
            <a:gdLst/>
            <a:ahLst/>
            <a:cxnLst/>
            <a:rect r="r" b="b" t="t" l="l"/>
            <a:pathLst>
              <a:path h="3197664" w="3197664">
                <a:moveTo>
                  <a:pt x="0" y="0"/>
                </a:moveTo>
                <a:lnTo>
                  <a:pt x="3197664" y="0"/>
                </a:lnTo>
                <a:lnTo>
                  <a:pt x="3197664" y="3197664"/>
                </a:lnTo>
                <a:lnTo>
                  <a:pt x="0" y="319766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3056684" y="4002353"/>
            <a:ext cx="3197664" cy="3197664"/>
          </a:xfrm>
          <a:custGeom>
            <a:avLst/>
            <a:gdLst/>
            <a:ahLst/>
            <a:cxnLst/>
            <a:rect r="r" b="b" t="t" l="l"/>
            <a:pathLst>
              <a:path h="3197664" w="3197664">
                <a:moveTo>
                  <a:pt x="0" y="0"/>
                </a:moveTo>
                <a:lnTo>
                  <a:pt x="3197663" y="0"/>
                </a:lnTo>
                <a:lnTo>
                  <a:pt x="3197663" y="3197664"/>
                </a:lnTo>
                <a:lnTo>
                  <a:pt x="0" y="31976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2063189" y="748842"/>
            <a:ext cx="14161622" cy="1317448"/>
          </a:xfrm>
          <a:prstGeom prst="rect">
            <a:avLst/>
          </a:prstGeom>
        </p:spPr>
        <p:txBody>
          <a:bodyPr anchor="t" rtlCol="false" tIns="0" lIns="0" bIns="0" rIns="0">
            <a:spAutoFit/>
          </a:bodyPr>
          <a:lstStyle/>
          <a:p>
            <a:pPr algn="ctr">
              <a:lnSpc>
                <a:spcPts val="9779"/>
              </a:lnSpc>
            </a:pPr>
            <a:r>
              <a:rPr lang="en-US" b="true" sz="10294" spc="-514">
                <a:solidFill>
                  <a:srgbClr val="FFDE00"/>
                </a:solidFill>
                <a:latin typeface="Open Sauce Semi-Bold"/>
                <a:ea typeface="Open Sauce Semi-Bold"/>
                <a:cs typeface="Open Sauce Semi-Bold"/>
                <a:sym typeface="Open Sauce Semi-Bold"/>
              </a:rPr>
              <a:t>Research Methodology</a:t>
            </a:r>
          </a:p>
        </p:txBody>
      </p:sp>
      <p:sp>
        <p:nvSpPr>
          <p:cNvPr name="TextBox 10" id="10"/>
          <p:cNvSpPr txBox="true"/>
          <p:nvPr/>
        </p:nvSpPr>
        <p:spPr>
          <a:xfrm rot="0">
            <a:off x="4008439" y="2177087"/>
            <a:ext cx="9669228" cy="1082040"/>
          </a:xfrm>
          <a:prstGeom prst="rect">
            <a:avLst/>
          </a:prstGeom>
        </p:spPr>
        <p:txBody>
          <a:bodyPr anchor="t" rtlCol="false" tIns="0" lIns="0" bIns="0" rIns="0">
            <a:spAutoFit/>
          </a:bodyPr>
          <a:lstStyle/>
          <a:p>
            <a:pPr algn="ctr">
              <a:lnSpc>
                <a:spcPts val="4289"/>
              </a:lnSpc>
            </a:pPr>
            <a:r>
              <a:rPr lang="en-US" b="true" sz="3299" spc="-65">
                <a:solidFill>
                  <a:srgbClr val="FFFFFF"/>
                </a:solidFill>
                <a:latin typeface="Open Sauce Bold"/>
                <a:ea typeface="Open Sauce Bold"/>
                <a:cs typeface="Open Sauce Bold"/>
                <a:sym typeface="Open Sauce Bold"/>
              </a:rPr>
              <a:t>A service design process grounded in observation and user research</a:t>
            </a:r>
          </a:p>
        </p:txBody>
      </p:sp>
      <p:sp>
        <p:nvSpPr>
          <p:cNvPr name="TextBox 11" id="11"/>
          <p:cNvSpPr txBox="true"/>
          <p:nvPr/>
        </p:nvSpPr>
        <p:spPr>
          <a:xfrm rot="0">
            <a:off x="2511568" y="4931252"/>
            <a:ext cx="2605785" cy="434340"/>
          </a:xfrm>
          <a:prstGeom prst="rect">
            <a:avLst/>
          </a:prstGeom>
        </p:spPr>
        <p:txBody>
          <a:bodyPr anchor="t" rtlCol="false" tIns="0" lIns="0" bIns="0" rIns="0">
            <a:spAutoFit/>
          </a:bodyPr>
          <a:lstStyle/>
          <a:p>
            <a:pPr algn="l">
              <a:lnSpc>
                <a:spcPts val="3330"/>
              </a:lnSpc>
            </a:pPr>
            <a:r>
              <a:rPr lang="en-US" sz="3000" spc="-108" b="true">
                <a:solidFill>
                  <a:srgbClr val="285EBB"/>
                </a:solidFill>
                <a:latin typeface="Open Sauce Bold"/>
                <a:ea typeface="Open Sauce Bold"/>
                <a:cs typeface="Open Sauce Bold"/>
                <a:sym typeface="Open Sauce Bold"/>
              </a:rPr>
              <a:t>Discover</a:t>
            </a:r>
          </a:p>
        </p:txBody>
      </p:sp>
      <p:sp>
        <p:nvSpPr>
          <p:cNvPr name="TextBox 12" id="12"/>
          <p:cNvSpPr txBox="true"/>
          <p:nvPr/>
        </p:nvSpPr>
        <p:spPr>
          <a:xfrm rot="0">
            <a:off x="2511568" y="4405934"/>
            <a:ext cx="1211433" cy="369571"/>
          </a:xfrm>
          <a:prstGeom prst="rect">
            <a:avLst/>
          </a:prstGeom>
        </p:spPr>
        <p:txBody>
          <a:bodyPr anchor="t" rtlCol="false" tIns="0" lIns="0" bIns="0" rIns="0">
            <a:spAutoFit/>
          </a:bodyPr>
          <a:lstStyle/>
          <a:p>
            <a:pPr algn="l">
              <a:lnSpc>
                <a:spcPts val="2640"/>
              </a:lnSpc>
            </a:pPr>
            <a:r>
              <a:rPr lang="en-US" sz="3000" spc="-246" b="true">
                <a:solidFill>
                  <a:srgbClr val="285EBB"/>
                </a:solidFill>
                <a:latin typeface="Open Sauce Heavy"/>
                <a:ea typeface="Open Sauce Heavy"/>
                <a:cs typeface="Open Sauce Heavy"/>
                <a:sym typeface="Open Sauce Heavy"/>
              </a:rPr>
              <a:t>01.</a:t>
            </a:r>
          </a:p>
        </p:txBody>
      </p:sp>
      <p:sp>
        <p:nvSpPr>
          <p:cNvPr name="TextBox 13" id="13"/>
          <p:cNvSpPr txBox="true"/>
          <p:nvPr/>
        </p:nvSpPr>
        <p:spPr>
          <a:xfrm rot="0">
            <a:off x="6185911" y="4931252"/>
            <a:ext cx="2605785" cy="434340"/>
          </a:xfrm>
          <a:prstGeom prst="rect">
            <a:avLst/>
          </a:prstGeom>
        </p:spPr>
        <p:txBody>
          <a:bodyPr anchor="t" rtlCol="false" tIns="0" lIns="0" bIns="0" rIns="0">
            <a:spAutoFit/>
          </a:bodyPr>
          <a:lstStyle/>
          <a:p>
            <a:pPr algn="l">
              <a:lnSpc>
                <a:spcPts val="3330"/>
              </a:lnSpc>
            </a:pPr>
            <a:r>
              <a:rPr lang="en-US" sz="3000" spc="-108" b="true">
                <a:solidFill>
                  <a:srgbClr val="285EBB"/>
                </a:solidFill>
                <a:latin typeface="Open Sauce Bold"/>
                <a:ea typeface="Open Sauce Bold"/>
                <a:cs typeface="Open Sauce Bold"/>
                <a:sym typeface="Open Sauce Bold"/>
              </a:rPr>
              <a:t>Define</a:t>
            </a:r>
          </a:p>
        </p:txBody>
      </p:sp>
      <p:sp>
        <p:nvSpPr>
          <p:cNvPr name="TextBox 14" id="14"/>
          <p:cNvSpPr txBox="true"/>
          <p:nvPr/>
        </p:nvSpPr>
        <p:spPr>
          <a:xfrm rot="0">
            <a:off x="6185911" y="4405934"/>
            <a:ext cx="1211433" cy="369571"/>
          </a:xfrm>
          <a:prstGeom prst="rect">
            <a:avLst/>
          </a:prstGeom>
        </p:spPr>
        <p:txBody>
          <a:bodyPr anchor="t" rtlCol="false" tIns="0" lIns="0" bIns="0" rIns="0">
            <a:spAutoFit/>
          </a:bodyPr>
          <a:lstStyle/>
          <a:p>
            <a:pPr algn="l">
              <a:lnSpc>
                <a:spcPts val="2640"/>
              </a:lnSpc>
            </a:pPr>
            <a:r>
              <a:rPr lang="en-US" sz="3000" spc="-246" b="true">
                <a:solidFill>
                  <a:srgbClr val="285EBB"/>
                </a:solidFill>
                <a:latin typeface="Open Sauce Heavy"/>
                <a:ea typeface="Open Sauce Heavy"/>
                <a:cs typeface="Open Sauce Heavy"/>
                <a:sym typeface="Open Sauce Heavy"/>
              </a:rPr>
              <a:t>02.</a:t>
            </a:r>
          </a:p>
        </p:txBody>
      </p:sp>
      <p:sp>
        <p:nvSpPr>
          <p:cNvPr name="TextBox 15" id="15"/>
          <p:cNvSpPr txBox="true"/>
          <p:nvPr/>
        </p:nvSpPr>
        <p:spPr>
          <a:xfrm rot="0">
            <a:off x="9865451" y="4931252"/>
            <a:ext cx="2418614" cy="434340"/>
          </a:xfrm>
          <a:prstGeom prst="rect">
            <a:avLst/>
          </a:prstGeom>
        </p:spPr>
        <p:txBody>
          <a:bodyPr anchor="t" rtlCol="false" tIns="0" lIns="0" bIns="0" rIns="0">
            <a:spAutoFit/>
          </a:bodyPr>
          <a:lstStyle/>
          <a:p>
            <a:pPr algn="l">
              <a:lnSpc>
                <a:spcPts val="3330"/>
              </a:lnSpc>
            </a:pPr>
            <a:r>
              <a:rPr lang="en-US" sz="3000" spc="-108" b="true">
                <a:solidFill>
                  <a:srgbClr val="285EBB"/>
                </a:solidFill>
                <a:latin typeface="Open Sauce Bold"/>
                <a:ea typeface="Open Sauce Bold"/>
                <a:cs typeface="Open Sauce Bold"/>
                <a:sym typeface="Open Sauce Bold"/>
              </a:rPr>
              <a:t>Develop</a:t>
            </a:r>
          </a:p>
        </p:txBody>
      </p:sp>
      <p:sp>
        <p:nvSpPr>
          <p:cNvPr name="TextBox 16" id="16"/>
          <p:cNvSpPr txBox="true"/>
          <p:nvPr/>
        </p:nvSpPr>
        <p:spPr>
          <a:xfrm rot="0">
            <a:off x="9865451" y="4405934"/>
            <a:ext cx="1206237" cy="369571"/>
          </a:xfrm>
          <a:prstGeom prst="rect">
            <a:avLst/>
          </a:prstGeom>
        </p:spPr>
        <p:txBody>
          <a:bodyPr anchor="t" rtlCol="false" tIns="0" lIns="0" bIns="0" rIns="0">
            <a:spAutoFit/>
          </a:bodyPr>
          <a:lstStyle/>
          <a:p>
            <a:pPr algn="l">
              <a:lnSpc>
                <a:spcPts val="2640"/>
              </a:lnSpc>
            </a:pPr>
            <a:r>
              <a:rPr lang="en-US" sz="3000" spc="-246" b="true">
                <a:solidFill>
                  <a:srgbClr val="285EBB"/>
                </a:solidFill>
                <a:latin typeface="Open Sauce Heavy"/>
                <a:ea typeface="Open Sauce Heavy"/>
                <a:cs typeface="Open Sauce Heavy"/>
                <a:sym typeface="Open Sauce Heavy"/>
              </a:rPr>
              <a:t>03.</a:t>
            </a:r>
          </a:p>
        </p:txBody>
      </p:sp>
      <p:sp>
        <p:nvSpPr>
          <p:cNvPr name="TextBox 17" id="17"/>
          <p:cNvSpPr txBox="true"/>
          <p:nvPr/>
        </p:nvSpPr>
        <p:spPr>
          <a:xfrm rot="0">
            <a:off x="13422125" y="4931252"/>
            <a:ext cx="2829007" cy="434340"/>
          </a:xfrm>
          <a:prstGeom prst="rect">
            <a:avLst/>
          </a:prstGeom>
        </p:spPr>
        <p:txBody>
          <a:bodyPr anchor="t" rtlCol="false" tIns="0" lIns="0" bIns="0" rIns="0">
            <a:spAutoFit/>
          </a:bodyPr>
          <a:lstStyle/>
          <a:p>
            <a:pPr algn="l">
              <a:lnSpc>
                <a:spcPts val="3330"/>
              </a:lnSpc>
            </a:pPr>
            <a:r>
              <a:rPr lang="en-US" sz="3000" spc="-108" b="true">
                <a:solidFill>
                  <a:srgbClr val="285EBB"/>
                </a:solidFill>
                <a:latin typeface="Open Sauce Bold"/>
                <a:ea typeface="Open Sauce Bold"/>
                <a:cs typeface="Open Sauce Bold"/>
                <a:sym typeface="Open Sauce Bold"/>
              </a:rPr>
              <a:t>Deliver</a:t>
            </a:r>
          </a:p>
        </p:txBody>
      </p:sp>
      <p:sp>
        <p:nvSpPr>
          <p:cNvPr name="TextBox 18" id="18"/>
          <p:cNvSpPr txBox="true"/>
          <p:nvPr/>
        </p:nvSpPr>
        <p:spPr>
          <a:xfrm rot="0">
            <a:off x="13422125" y="4405934"/>
            <a:ext cx="1211433" cy="369571"/>
          </a:xfrm>
          <a:prstGeom prst="rect">
            <a:avLst/>
          </a:prstGeom>
        </p:spPr>
        <p:txBody>
          <a:bodyPr anchor="t" rtlCol="false" tIns="0" lIns="0" bIns="0" rIns="0">
            <a:spAutoFit/>
          </a:bodyPr>
          <a:lstStyle/>
          <a:p>
            <a:pPr algn="l">
              <a:lnSpc>
                <a:spcPts val="2640"/>
              </a:lnSpc>
            </a:pPr>
            <a:r>
              <a:rPr lang="en-US" sz="3000" spc="-246" b="true">
                <a:solidFill>
                  <a:srgbClr val="285EBB"/>
                </a:solidFill>
                <a:latin typeface="Open Sauce Heavy"/>
                <a:ea typeface="Open Sauce Heavy"/>
                <a:cs typeface="Open Sauce Heavy"/>
                <a:sym typeface="Open Sauce Heavy"/>
              </a:rPr>
              <a:t>04.</a:t>
            </a:r>
          </a:p>
        </p:txBody>
      </p:sp>
      <p:sp>
        <p:nvSpPr>
          <p:cNvPr name="TextBox 19" id="19"/>
          <p:cNvSpPr txBox="true"/>
          <p:nvPr/>
        </p:nvSpPr>
        <p:spPr>
          <a:xfrm rot="0">
            <a:off x="2033653" y="7972740"/>
            <a:ext cx="6058798" cy="1895475"/>
          </a:xfrm>
          <a:prstGeom prst="rect">
            <a:avLst/>
          </a:prstGeom>
        </p:spPr>
        <p:txBody>
          <a:bodyPr anchor="t" rtlCol="false" tIns="0" lIns="0" bIns="0" rIns="0">
            <a:spAutoFit/>
          </a:bodyPr>
          <a:lstStyle/>
          <a:p>
            <a:pPr algn="l">
              <a:lnSpc>
                <a:spcPts val="3000"/>
              </a:lnSpc>
            </a:pPr>
            <a:r>
              <a:rPr lang="en-US" sz="2000" spc="-72" b="true">
                <a:solidFill>
                  <a:srgbClr val="FFFEF1"/>
                </a:solidFill>
                <a:latin typeface="Open Sauce Bold"/>
                <a:ea typeface="Open Sauce Bold"/>
                <a:cs typeface="Open Sauce Bold"/>
                <a:sym typeface="Open Sauce Bold"/>
              </a:rPr>
              <a:t>Data Sources</a:t>
            </a:r>
          </a:p>
          <a:p>
            <a:pPr algn="l" marL="431802" indent="-215901" lvl="1">
              <a:lnSpc>
                <a:spcPts val="3000"/>
              </a:lnSpc>
              <a:buFont typeface="Arial"/>
              <a:buChar char="•"/>
            </a:pPr>
            <a:r>
              <a:rPr lang="en-US" sz="2000" spc="-72">
                <a:solidFill>
                  <a:srgbClr val="FFFEF1"/>
                </a:solidFill>
                <a:latin typeface="Open Sauce"/>
                <a:ea typeface="Open Sauce"/>
                <a:cs typeface="Open Sauce"/>
                <a:sym typeface="Open Sauce"/>
              </a:rPr>
              <a:t>Fi</a:t>
            </a:r>
            <a:r>
              <a:rPr lang="en-US" sz="2000" spc="-72">
                <a:solidFill>
                  <a:srgbClr val="FFFEF1"/>
                </a:solidFill>
                <a:latin typeface="Open Sauce"/>
                <a:ea typeface="Open Sauce"/>
                <a:cs typeface="Open Sauce"/>
                <a:sym typeface="Open Sauce"/>
              </a:rPr>
              <a:t>eld notes and non-identifying photographs.</a:t>
            </a:r>
          </a:p>
          <a:p>
            <a:pPr algn="l" marL="431802" indent="-215901" lvl="1">
              <a:lnSpc>
                <a:spcPts val="3000"/>
              </a:lnSpc>
              <a:buFont typeface="Arial"/>
              <a:buChar char="•"/>
            </a:pPr>
            <a:r>
              <a:rPr lang="en-US" sz="2000" spc="-72">
                <a:solidFill>
                  <a:srgbClr val="FFFEF1"/>
                </a:solidFill>
                <a:latin typeface="Open Sauce"/>
                <a:ea typeface="Open Sauce"/>
                <a:cs typeface="Open Sauce"/>
                <a:sym typeface="Open Sauce"/>
              </a:rPr>
              <a:t>Online survey (2–6 Sep 2025).</a:t>
            </a:r>
          </a:p>
          <a:p>
            <a:pPr algn="l" marL="431802" indent="-215901" lvl="1">
              <a:lnSpc>
                <a:spcPts val="3000"/>
              </a:lnSpc>
              <a:buFont typeface="Arial"/>
              <a:buChar char="•"/>
            </a:pPr>
            <a:r>
              <a:rPr lang="en-US" sz="2000" spc="-72">
                <a:solidFill>
                  <a:srgbClr val="FFFEF1"/>
                </a:solidFill>
                <a:latin typeface="Open Sauce"/>
                <a:ea typeface="Open Sauce"/>
                <a:cs typeface="Open Sauce"/>
                <a:sym typeface="Open Sauce"/>
              </a:rPr>
              <a:t> Customer journey map.</a:t>
            </a:r>
          </a:p>
          <a:p>
            <a:pPr algn="l" marL="431802" indent="-215901" lvl="1">
              <a:lnSpc>
                <a:spcPts val="3000"/>
              </a:lnSpc>
              <a:buFont typeface="Arial"/>
              <a:buChar char="•"/>
            </a:pPr>
            <a:r>
              <a:rPr lang="en-US" sz="2000" spc="-72">
                <a:solidFill>
                  <a:srgbClr val="FFFEF1"/>
                </a:solidFill>
                <a:latin typeface="Open Sauce"/>
                <a:ea typeface="Open Sauce"/>
                <a:cs typeface="Open Sauce"/>
                <a:sym typeface="Open Sauce"/>
              </a:rPr>
              <a:t>Post-use Likert ratings and open comments</a:t>
            </a:r>
          </a:p>
        </p:txBody>
      </p:sp>
      <p:sp>
        <p:nvSpPr>
          <p:cNvPr name="TextBox 20" id="20"/>
          <p:cNvSpPr txBox="true"/>
          <p:nvPr/>
        </p:nvSpPr>
        <p:spPr>
          <a:xfrm rot="0">
            <a:off x="2492518" y="5718604"/>
            <a:ext cx="2605785" cy="605028"/>
          </a:xfrm>
          <a:prstGeom prst="rect">
            <a:avLst/>
          </a:prstGeom>
        </p:spPr>
        <p:txBody>
          <a:bodyPr anchor="t" rtlCol="false" tIns="0" lIns="0" bIns="0" rIns="0">
            <a:spAutoFit/>
          </a:bodyPr>
          <a:lstStyle/>
          <a:p>
            <a:pPr algn="l">
              <a:lnSpc>
                <a:spcPts val="2331"/>
              </a:lnSpc>
            </a:pPr>
            <a:r>
              <a:rPr lang="en-US" sz="2100" spc="-75">
                <a:solidFill>
                  <a:srgbClr val="285EBB"/>
                </a:solidFill>
                <a:latin typeface="Open Sauce"/>
                <a:ea typeface="Open Sauce"/>
                <a:cs typeface="Open Sauce"/>
                <a:sym typeface="Open Sauce"/>
              </a:rPr>
              <a:t>Observe the service context</a:t>
            </a:r>
          </a:p>
        </p:txBody>
      </p:sp>
      <p:sp>
        <p:nvSpPr>
          <p:cNvPr name="TextBox 21" id="21"/>
          <p:cNvSpPr txBox="true"/>
          <p:nvPr/>
        </p:nvSpPr>
        <p:spPr>
          <a:xfrm rot="0">
            <a:off x="2492518" y="6496431"/>
            <a:ext cx="2605785" cy="503555"/>
          </a:xfrm>
          <a:prstGeom prst="rect">
            <a:avLst/>
          </a:prstGeom>
        </p:spPr>
        <p:txBody>
          <a:bodyPr anchor="t" rtlCol="false" tIns="0" lIns="0" bIns="0" rIns="0">
            <a:spAutoFit/>
          </a:bodyPr>
          <a:lstStyle/>
          <a:p>
            <a:pPr algn="l">
              <a:lnSpc>
                <a:spcPts val="2080"/>
              </a:lnSpc>
            </a:pPr>
            <a:r>
              <a:rPr lang="en-US" sz="1600" spc="-16" b="true">
                <a:solidFill>
                  <a:srgbClr val="285EBB"/>
                </a:solidFill>
                <a:latin typeface="Open Sauce Bold"/>
                <a:ea typeface="Open Sauce Bold"/>
                <a:cs typeface="Open Sauce Bold"/>
                <a:sym typeface="Open Sauce Bold"/>
              </a:rPr>
              <a:t>1-hour sessions for 5 days with  140 students.</a:t>
            </a:r>
          </a:p>
        </p:txBody>
      </p:sp>
      <p:sp>
        <p:nvSpPr>
          <p:cNvPr name="TextBox 22" id="22"/>
          <p:cNvSpPr txBox="true"/>
          <p:nvPr/>
        </p:nvSpPr>
        <p:spPr>
          <a:xfrm rot="0">
            <a:off x="6185911" y="5718604"/>
            <a:ext cx="2605785" cy="605028"/>
          </a:xfrm>
          <a:prstGeom prst="rect">
            <a:avLst/>
          </a:prstGeom>
        </p:spPr>
        <p:txBody>
          <a:bodyPr anchor="t" rtlCol="false" tIns="0" lIns="0" bIns="0" rIns="0">
            <a:spAutoFit/>
          </a:bodyPr>
          <a:lstStyle/>
          <a:p>
            <a:pPr algn="l">
              <a:lnSpc>
                <a:spcPts val="2331"/>
              </a:lnSpc>
            </a:pPr>
            <a:r>
              <a:rPr lang="en-US" sz="2100" spc="-75">
                <a:solidFill>
                  <a:srgbClr val="285EBB"/>
                </a:solidFill>
                <a:latin typeface="Open Sauce"/>
                <a:ea typeface="Open Sauce"/>
                <a:cs typeface="Open Sauce"/>
                <a:sym typeface="Open Sauce"/>
              </a:rPr>
              <a:t>Synthesize user pain points</a:t>
            </a:r>
          </a:p>
        </p:txBody>
      </p:sp>
      <p:sp>
        <p:nvSpPr>
          <p:cNvPr name="TextBox 23" id="23"/>
          <p:cNvSpPr txBox="true"/>
          <p:nvPr/>
        </p:nvSpPr>
        <p:spPr>
          <a:xfrm rot="0">
            <a:off x="6185911" y="6496431"/>
            <a:ext cx="2605785" cy="503555"/>
          </a:xfrm>
          <a:prstGeom prst="rect">
            <a:avLst/>
          </a:prstGeom>
        </p:spPr>
        <p:txBody>
          <a:bodyPr anchor="t" rtlCol="false" tIns="0" lIns="0" bIns="0" rIns="0">
            <a:spAutoFit/>
          </a:bodyPr>
          <a:lstStyle/>
          <a:p>
            <a:pPr algn="l">
              <a:lnSpc>
                <a:spcPts val="2080"/>
              </a:lnSpc>
            </a:pPr>
            <a:r>
              <a:rPr lang="en-US" sz="1600" spc="-16" b="true">
                <a:solidFill>
                  <a:srgbClr val="285EBB"/>
                </a:solidFill>
                <a:latin typeface="Open Sauce Bold"/>
                <a:ea typeface="Open Sauce Bold"/>
                <a:cs typeface="Open Sauce Bold"/>
                <a:sym typeface="Open Sauce Bold"/>
              </a:rPr>
              <a:t>Online survey with 25 international students.</a:t>
            </a:r>
          </a:p>
        </p:txBody>
      </p:sp>
      <p:sp>
        <p:nvSpPr>
          <p:cNvPr name="TextBox 24" id="24"/>
          <p:cNvSpPr txBox="true"/>
          <p:nvPr/>
        </p:nvSpPr>
        <p:spPr>
          <a:xfrm rot="0">
            <a:off x="9865451" y="5718604"/>
            <a:ext cx="2605785" cy="605028"/>
          </a:xfrm>
          <a:prstGeom prst="rect">
            <a:avLst/>
          </a:prstGeom>
        </p:spPr>
        <p:txBody>
          <a:bodyPr anchor="t" rtlCol="false" tIns="0" lIns="0" bIns="0" rIns="0">
            <a:spAutoFit/>
          </a:bodyPr>
          <a:lstStyle/>
          <a:p>
            <a:pPr algn="l">
              <a:lnSpc>
                <a:spcPts val="2331"/>
              </a:lnSpc>
            </a:pPr>
            <a:r>
              <a:rPr lang="en-US" sz="2100" spc="-75">
                <a:solidFill>
                  <a:srgbClr val="285EBB"/>
                </a:solidFill>
                <a:latin typeface="Open Sauce"/>
                <a:ea typeface="Open Sauce"/>
                <a:cs typeface="Open Sauce"/>
                <a:sym typeface="Open Sauce"/>
              </a:rPr>
              <a:t>Translate findings into user needs</a:t>
            </a:r>
          </a:p>
        </p:txBody>
      </p:sp>
      <p:sp>
        <p:nvSpPr>
          <p:cNvPr name="TextBox 25" id="25"/>
          <p:cNvSpPr txBox="true"/>
          <p:nvPr/>
        </p:nvSpPr>
        <p:spPr>
          <a:xfrm rot="0">
            <a:off x="9865451" y="6496431"/>
            <a:ext cx="2605785" cy="503555"/>
          </a:xfrm>
          <a:prstGeom prst="rect">
            <a:avLst/>
          </a:prstGeom>
        </p:spPr>
        <p:txBody>
          <a:bodyPr anchor="t" rtlCol="false" tIns="0" lIns="0" bIns="0" rIns="0">
            <a:spAutoFit/>
          </a:bodyPr>
          <a:lstStyle/>
          <a:p>
            <a:pPr algn="l">
              <a:lnSpc>
                <a:spcPts val="2080"/>
              </a:lnSpc>
            </a:pPr>
            <a:r>
              <a:rPr lang="en-US" sz="1600" spc="-16" b="true">
                <a:solidFill>
                  <a:srgbClr val="285EBB"/>
                </a:solidFill>
                <a:latin typeface="Open Sauce Bold"/>
                <a:ea typeface="Open Sauce Bold"/>
                <a:cs typeface="Open Sauce Bold"/>
                <a:sym typeface="Open Sauce Bold"/>
              </a:rPr>
              <a:t>Service requirements for BARO concept &amp; flow</a:t>
            </a:r>
          </a:p>
        </p:txBody>
      </p:sp>
      <p:sp>
        <p:nvSpPr>
          <p:cNvPr name="TextBox 26" id="26"/>
          <p:cNvSpPr txBox="true"/>
          <p:nvPr/>
        </p:nvSpPr>
        <p:spPr>
          <a:xfrm rot="0">
            <a:off x="13422125" y="5718604"/>
            <a:ext cx="2605785" cy="605028"/>
          </a:xfrm>
          <a:prstGeom prst="rect">
            <a:avLst/>
          </a:prstGeom>
        </p:spPr>
        <p:txBody>
          <a:bodyPr anchor="t" rtlCol="false" tIns="0" lIns="0" bIns="0" rIns="0">
            <a:spAutoFit/>
          </a:bodyPr>
          <a:lstStyle/>
          <a:p>
            <a:pPr algn="l">
              <a:lnSpc>
                <a:spcPts val="2331"/>
              </a:lnSpc>
            </a:pPr>
            <a:r>
              <a:rPr lang="en-US" sz="2100" spc="-75">
                <a:solidFill>
                  <a:srgbClr val="285EBB"/>
                </a:solidFill>
                <a:latin typeface="Open Sauce"/>
                <a:ea typeface="Open Sauce"/>
                <a:cs typeface="Open Sauce"/>
                <a:sym typeface="Open Sauce"/>
              </a:rPr>
              <a:t>Prototype and evaluate</a:t>
            </a:r>
          </a:p>
        </p:txBody>
      </p:sp>
      <p:sp>
        <p:nvSpPr>
          <p:cNvPr name="TextBox 27" id="27"/>
          <p:cNvSpPr txBox="true"/>
          <p:nvPr/>
        </p:nvSpPr>
        <p:spPr>
          <a:xfrm rot="0">
            <a:off x="13422125" y="6496431"/>
            <a:ext cx="2605785" cy="503555"/>
          </a:xfrm>
          <a:prstGeom prst="rect">
            <a:avLst/>
          </a:prstGeom>
        </p:spPr>
        <p:txBody>
          <a:bodyPr anchor="t" rtlCol="false" tIns="0" lIns="0" bIns="0" rIns="0">
            <a:spAutoFit/>
          </a:bodyPr>
          <a:lstStyle/>
          <a:p>
            <a:pPr algn="l">
              <a:lnSpc>
                <a:spcPts val="2080"/>
              </a:lnSpc>
            </a:pPr>
            <a:r>
              <a:rPr lang="en-US" sz="1600" spc="-16" b="true">
                <a:solidFill>
                  <a:srgbClr val="285EBB"/>
                </a:solidFill>
                <a:latin typeface="Open Sauce Bold"/>
                <a:ea typeface="Open Sauce Bold"/>
                <a:cs typeface="Open Sauce Bold"/>
                <a:sym typeface="Open Sauce Bold"/>
              </a:rPr>
              <a:t>Figma prototype usability review with 8 people.</a:t>
            </a:r>
          </a:p>
        </p:txBody>
      </p:sp>
      <p:sp>
        <p:nvSpPr>
          <p:cNvPr name="TextBox 28" id="28"/>
          <p:cNvSpPr txBox="true"/>
          <p:nvPr/>
        </p:nvSpPr>
        <p:spPr>
          <a:xfrm rot="0">
            <a:off x="8783102" y="8031089"/>
            <a:ext cx="6058798" cy="1133475"/>
          </a:xfrm>
          <a:prstGeom prst="rect">
            <a:avLst/>
          </a:prstGeom>
        </p:spPr>
        <p:txBody>
          <a:bodyPr anchor="t" rtlCol="false" tIns="0" lIns="0" bIns="0" rIns="0">
            <a:spAutoFit/>
          </a:bodyPr>
          <a:lstStyle/>
          <a:p>
            <a:pPr algn="l">
              <a:lnSpc>
                <a:spcPts val="3000"/>
              </a:lnSpc>
            </a:pPr>
            <a:r>
              <a:rPr lang="en-US" sz="2000" spc="-72" b="true">
                <a:solidFill>
                  <a:srgbClr val="FFFEF1"/>
                </a:solidFill>
                <a:latin typeface="Open Sauce Bold"/>
                <a:ea typeface="Open Sauce Bold"/>
                <a:cs typeface="Open Sauce Bold"/>
                <a:sym typeface="Open Sauce Bold"/>
              </a:rPr>
              <a:t>Research setting</a:t>
            </a:r>
          </a:p>
          <a:p>
            <a:pPr algn="l" marL="431802" indent="-215901" lvl="1">
              <a:lnSpc>
                <a:spcPts val="3000"/>
              </a:lnSpc>
              <a:buFont typeface="Arial"/>
              <a:buChar char="•"/>
            </a:pPr>
            <a:r>
              <a:rPr lang="en-US" sz="2000" spc="-72">
                <a:solidFill>
                  <a:srgbClr val="FFFEF1"/>
                </a:solidFill>
                <a:latin typeface="Open Sauce"/>
                <a:ea typeface="Open Sauce"/>
                <a:cs typeface="Open Sauce"/>
                <a:sym typeface="Open Sauce"/>
              </a:rPr>
              <a:t>Institute for Korean Langage Education (IKLE), Dongseo University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true" rot="5400000">
            <a:off x="10002176" y="-4114800"/>
            <a:ext cx="11370777" cy="8229600"/>
          </a:xfrm>
          <a:custGeom>
            <a:avLst/>
            <a:gdLst/>
            <a:ahLst/>
            <a:cxnLst/>
            <a:rect r="r" b="b" t="t" l="l"/>
            <a:pathLst>
              <a:path h="8229600" w="11370777">
                <a:moveTo>
                  <a:pt x="11370778" y="8229600"/>
                </a:moveTo>
                <a:lnTo>
                  <a:pt x="0" y="8229600"/>
                </a:lnTo>
                <a:lnTo>
                  <a:pt x="0" y="0"/>
                </a:lnTo>
                <a:lnTo>
                  <a:pt x="11370778" y="0"/>
                </a:lnTo>
                <a:lnTo>
                  <a:pt x="11370778" y="8229600"/>
                </a:lnTo>
                <a:close/>
              </a:path>
            </a:pathLst>
          </a:custGeom>
          <a:blipFill>
            <a:blip r:embed="rId3">
              <a:alphaModFix amt="50000"/>
            </a:blip>
            <a:stretch>
              <a:fillRect l="0" t="0" r="0" b="0"/>
            </a:stretch>
          </a:blipFill>
        </p:spPr>
      </p:sp>
      <p:grpSp>
        <p:nvGrpSpPr>
          <p:cNvPr name="Group 4" id="4"/>
          <p:cNvGrpSpPr/>
          <p:nvPr/>
        </p:nvGrpSpPr>
        <p:grpSpPr>
          <a:xfrm rot="0">
            <a:off x="10594129" y="4953213"/>
            <a:ext cx="10291841" cy="4560355"/>
            <a:chOff x="0" y="0"/>
            <a:chExt cx="2710608" cy="1201081"/>
          </a:xfrm>
        </p:grpSpPr>
        <p:sp>
          <p:nvSpPr>
            <p:cNvPr name="Freeform 5" id="5"/>
            <p:cNvSpPr/>
            <p:nvPr/>
          </p:nvSpPr>
          <p:spPr>
            <a:xfrm flipH="false" flipV="false" rot="0">
              <a:off x="0" y="0"/>
              <a:ext cx="2710608" cy="1201081"/>
            </a:xfrm>
            <a:custGeom>
              <a:avLst/>
              <a:gdLst/>
              <a:ahLst/>
              <a:cxnLst/>
              <a:rect r="r" b="b" t="t" l="l"/>
              <a:pathLst>
                <a:path h="1201081" w="2710608">
                  <a:moveTo>
                    <a:pt x="26328" y="0"/>
                  </a:moveTo>
                  <a:lnTo>
                    <a:pt x="2684280" y="0"/>
                  </a:lnTo>
                  <a:cubicBezTo>
                    <a:pt x="2691263" y="0"/>
                    <a:pt x="2697960" y="2774"/>
                    <a:pt x="2702897" y="7711"/>
                  </a:cubicBezTo>
                  <a:cubicBezTo>
                    <a:pt x="2707835" y="12649"/>
                    <a:pt x="2710608" y="19346"/>
                    <a:pt x="2710608" y="26328"/>
                  </a:cubicBezTo>
                  <a:lnTo>
                    <a:pt x="2710608" y="1174753"/>
                  </a:lnTo>
                  <a:cubicBezTo>
                    <a:pt x="2710608" y="1189294"/>
                    <a:pt x="2698821" y="1201081"/>
                    <a:pt x="2684280" y="1201081"/>
                  </a:cubicBezTo>
                  <a:lnTo>
                    <a:pt x="26328" y="1201081"/>
                  </a:lnTo>
                  <a:cubicBezTo>
                    <a:pt x="19346" y="1201081"/>
                    <a:pt x="12649" y="1198307"/>
                    <a:pt x="7711" y="1193370"/>
                  </a:cubicBezTo>
                  <a:cubicBezTo>
                    <a:pt x="2774" y="1188432"/>
                    <a:pt x="0" y="1181736"/>
                    <a:pt x="0" y="1174753"/>
                  </a:cubicBezTo>
                  <a:lnTo>
                    <a:pt x="0" y="26328"/>
                  </a:lnTo>
                  <a:cubicBezTo>
                    <a:pt x="0" y="19346"/>
                    <a:pt x="2774" y="12649"/>
                    <a:pt x="7711" y="7711"/>
                  </a:cubicBezTo>
                  <a:cubicBezTo>
                    <a:pt x="12649" y="2774"/>
                    <a:pt x="19346" y="0"/>
                    <a:pt x="26328" y="0"/>
                  </a:cubicBezTo>
                  <a:close/>
                </a:path>
              </a:pathLst>
            </a:custGeom>
            <a:solidFill>
              <a:srgbClr val="FFFEF1"/>
            </a:solidFill>
          </p:spPr>
        </p:sp>
        <p:sp>
          <p:nvSpPr>
            <p:cNvPr name="TextBox 6" id="6"/>
            <p:cNvSpPr txBox="true"/>
            <p:nvPr/>
          </p:nvSpPr>
          <p:spPr>
            <a:xfrm>
              <a:off x="0" y="19050"/>
              <a:ext cx="2710608" cy="1182031"/>
            </a:xfrm>
            <a:prstGeom prst="rect">
              <a:avLst/>
            </a:prstGeom>
          </p:spPr>
          <p:txBody>
            <a:bodyPr anchor="ctr" rtlCol="false" tIns="50800" lIns="50800" bIns="50800" rIns="50800"/>
            <a:lstStyle/>
            <a:p>
              <a:pPr algn="ctr">
                <a:lnSpc>
                  <a:spcPts val="2664"/>
                </a:lnSpc>
              </a:pPr>
            </a:p>
          </p:txBody>
        </p:sp>
      </p:grpSp>
      <p:sp>
        <p:nvSpPr>
          <p:cNvPr name="Freeform 7" id="7"/>
          <p:cNvSpPr/>
          <p:nvPr/>
        </p:nvSpPr>
        <p:spPr>
          <a:xfrm flipH="false" flipV="true" rot="0">
            <a:off x="-3138512" y="3489791"/>
            <a:ext cx="14153968" cy="10243935"/>
          </a:xfrm>
          <a:custGeom>
            <a:avLst/>
            <a:gdLst/>
            <a:ahLst/>
            <a:cxnLst/>
            <a:rect r="r" b="b" t="t" l="l"/>
            <a:pathLst>
              <a:path h="10243935" w="14153968">
                <a:moveTo>
                  <a:pt x="0" y="10243935"/>
                </a:moveTo>
                <a:lnTo>
                  <a:pt x="14153968" y="10243935"/>
                </a:lnTo>
                <a:lnTo>
                  <a:pt x="14153968" y="0"/>
                </a:lnTo>
                <a:lnTo>
                  <a:pt x="0" y="0"/>
                </a:lnTo>
                <a:lnTo>
                  <a:pt x="0" y="10243935"/>
                </a:lnTo>
                <a:close/>
              </a:path>
            </a:pathLst>
          </a:custGeom>
          <a:blipFill>
            <a:blip r:embed="rId3">
              <a:alphaModFix amt="50000"/>
            </a:blip>
            <a:stretch>
              <a:fillRect l="0" t="0" r="0" b="0"/>
            </a:stretch>
          </a:blipFill>
        </p:spPr>
      </p:sp>
      <p:sp>
        <p:nvSpPr>
          <p:cNvPr name="TextBox 8" id="8"/>
          <p:cNvSpPr txBox="true"/>
          <p:nvPr/>
        </p:nvSpPr>
        <p:spPr>
          <a:xfrm rot="0">
            <a:off x="996631" y="1096565"/>
            <a:ext cx="7507548" cy="1317448"/>
          </a:xfrm>
          <a:prstGeom prst="rect">
            <a:avLst/>
          </a:prstGeom>
        </p:spPr>
        <p:txBody>
          <a:bodyPr anchor="t" rtlCol="false" tIns="0" lIns="0" bIns="0" rIns="0">
            <a:spAutoFit/>
          </a:bodyPr>
          <a:lstStyle/>
          <a:p>
            <a:pPr algn="l">
              <a:lnSpc>
                <a:spcPts val="9779"/>
              </a:lnSpc>
            </a:pPr>
            <a:r>
              <a:rPr lang="en-US" sz="10294" spc="-514" b="true">
                <a:solidFill>
                  <a:srgbClr val="FFDE00"/>
                </a:solidFill>
                <a:latin typeface="Open Sauce Semi-Bold"/>
                <a:ea typeface="Open Sauce Semi-Bold"/>
                <a:cs typeface="Open Sauce Semi-Bold"/>
                <a:sym typeface="Open Sauce Semi-Bold"/>
              </a:rPr>
              <a:t>Findings</a:t>
            </a:r>
          </a:p>
        </p:txBody>
      </p:sp>
      <p:sp>
        <p:nvSpPr>
          <p:cNvPr name="TextBox 9" id="9"/>
          <p:cNvSpPr txBox="true"/>
          <p:nvPr/>
        </p:nvSpPr>
        <p:spPr>
          <a:xfrm rot="0">
            <a:off x="996631" y="2499573"/>
            <a:ext cx="5775252" cy="1624965"/>
          </a:xfrm>
          <a:prstGeom prst="rect">
            <a:avLst/>
          </a:prstGeom>
        </p:spPr>
        <p:txBody>
          <a:bodyPr anchor="t" rtlCol="false" tIns="0" lIns="0" bIns="0" rIns="0">
            <a:spAutoFit/>
          </a:bodyPr>
          <a:lstStyle/>
          <a:p>
            <a:pPr algn="l">
              <a:lnSpc>
                <a:spcPts val="4289"/>
              </a:lnSpc>
            </a:pPr>
            <a:r>
              <a:rPr lang="en-US" sz="3299" spc="-65" b="true">
                <a:solidFill>
                  <a:srgbClr val="FFFFFF"/>
                </a:solidFill>
                <a:latin typeface="Open Sauce Bold"/>
                <a:ea typeface="Open Sauce Bold"/>
                <a:cs typeface="Open Sauce Bold"/>
                <a:sym typeface="Open Sauce Bold"/>
              </a:rPr>
              <a:t>Sur</a:t>
            </a:r>
            <a:r>
              <a:rPr lang="en-US" b="true" sz="3299" spc="-65">
                <a:solidFill>
                  <a:srgbClr val="FFFFFF"/>
                </a:solidFill>
                <a:latin typeface="Open Sauce Bold"/>
                <a:ea typeface="Open Sauce Bold"/>
                <a:cs typeface="Open Sauce Bold"/>
                <a:sym typeface="Open Sauce Bold"/>
              </a:rPr>
              <a:t>vey results point to uncertainty at the point of disposal</a:t>
            </a:r>
          </a:p>
        </p:txBody>
      </p:sp>
      <p:sp>
        <p:nvSpPr>
          <p:cNvPr name="Freeform 10" id="10"/>
          <p:cNvSpPr/>
          <p:nvPr/>
        </p:nvSpPr>
        <p:spPr>
          <a:xfrm flipH="false" flipV="false" rot="0">
            <a:off x="12778068" y="1351892"/>
            <a:ext cx="2371562" cy="2371562"/>
          </a:xfrm>
          <a:custGeom>
            <a:avLst/>
            <a:gdLst/>
            <a:ahLst/>
            <a:cxnLst/>
            <a:rect r="r" b="b" t="t" l="l"/>
            <a:pathLst>
              <a:path h="2371562" w="2371562">
                <a:moveTo>
                  <a:pt x="0" y="0"/>
                </a:moveTo>
                <a:lnTo>
                  <a:pt x="2371562" y="0"/>
                </a:lnTo>
                <a:lnTo>
                  <a:pt x="2371562" y="2371562"/>
                </a:lnTo>
                <a:lnTo>
                  <a:pt x="0" y="23715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5503161" y="1351892"/>
            <a:ext cx="2371562" cy="2371562"/>
          </a:xfrm>
          <a:custGeom>
            <a:avLst/>
            <a:gdLst/>
            <a:ahLst/>
            <a:cxnLst/>
            <a:rect r="r" b="b" t="t" l="l"/>
            <a:pathLst>
              <a:path h="2371562" w="2371562">
                <a:moveTo>
                  <a:pt x="0" y="0"/>
                </a:moveTo>
                <a:lnTo>
                  <a:pt x="2371562" y="0"/>
                </a:lnTo>
                <a:lnTo>
                  <a:pt x="2371562" y="2371562"/>
                </a:lnTo>
                <a:lnTo>
                  <a:pt x="0" y="23715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2" id="12"/>
          <p:cNvGrpSpPr/>
          <p:nvPr/>
        </p:nvGrpSpPr>
        <p:grpSpPr>
          <a:xfrm rot="0">
            <a:off x="7328988" y="1351892"/>
            <a:ext cx="2803242" cy="2371562"/>
            <a:chOff x="0" y="0"/>
            <a:chExt cx="3737656" cy="3162082"/>
          </a:xfrm>
        </p:grpSpPr>
        <p:sp>
          <p:nvSpPr>
            <p:cNvPr name="Freeform 13" id="13"/>
            <p:cNvSpPr/>
            <p:nvPr/>
          </p:nvSpPr>
          <p:spPr>
            <a:xfrm flipH="false" flipV="false" rot="0">
              <a:off x="0" y="0"/>
              <a:ext cx="3162082" cy="3162082"/>
            </a:xfrm>
            <a:custGeom>
              <a:avLst/>
              <a:gdLst/>
              <a:ahLst/>
              <a:cxnLst/>
              <a:rect r="r" b="b" t="t" l="l"/>
              <a:pathLst>
                <a:path h="3162082" w="3162082">
                  <a:moveTo>
                    <a:pt x="0" y="0"/>
                  </a:moveTo>
                  <a:lnTo>
                    <a:pt x="3162082" y="0"/>
                  </a:lnTo>
                  <a:lnTo>
                    <a:pt x="3162082" y="3162082"/>
                  </a:lnTo>
                  <a:lnTo>
                    <a:pt x="0" y="31620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263275" y="611273"/>
              <a:ext cx="1615244" cy="614172"/>
            </a:xfrm>
            <a:prstGeom prst="rect">
              <a:avLst/>
            </a:prstGeom>
          </p:spPr>
          <p:txBody>
            <a:bodyPr anchor="t" rtlCol="false" tIns="0" lIns="0" bIns="0" rIns="0">
              <a:spAutoFit/>
            </a:bodyPr>
            <a:lstStyle/>
            <a:p>
              <a:pPr algn="l">
                <a:lnSpc>
                  <a:spcPts val="3168"/>
                </a:lnSpc>
              </a:pPr>
              <a:r>
                <a:rPr lang="en-US" sz="3600" spc="-295" b="true">
                  <a:solidFill>
                    <a:srgbClr val="285EBB"/>
                  </a:solidFill>
                  <a:latin typeface="Open Sauce Heavy"/>
                  <a:ea typeface="Open Sauce Heavy"/>
                  <a:cs typeface="Open Sauce Heavy"/>
                  <a:sym typeface="Open Sauce Heavy"/>
                </a:rPr>
                <a:t>100%</a:t>
              </a:r>
            </a:p>
          </p:txBody>
        </p:sp>
        <p:sp>
          <p:nvSpPr>
            <p:cNvPr name="TextBox 15" id="15"/>
            <p:cNvSpPr txBox="true"/>
            <p:nvPr/>
          </p:nvSpPr>
          <p:spPr>
            <a:xfrm rot="0">
              <a:off x="263275" y="2353709"/>
              <a:ext cx="3474380" cy="589534"/>
            </a:xfrm>
            <a:prstGeom prst="rect">
              <a:avLst/>
            </a:prstGeom>
          </p:spPr>
          <p:txBody>
            <a:bodyPr anchor="t" rtlCol="false" tIns="0" lIns="0" bIns="0" rIns="0">
              <a:spAutoFit/>
            </a:bodyPr>
            <a:lstStyle/>
            <a:p>
              <a:pPr algn="l">
                <a:lnSpc>
                  <a:spcPts val="1776"/>
                </a:lnSpc>
              </a:pPr>
              <a:r>
                <a:rPr lang="en-US" sz="1600" spc="-57" b="true">
                  <a:solidFill>
                    <a:srgbClr val="285EBB"/>
                  </a:solidFill>
                  <a:latin typeface="Open Sauce Bold"/>
                  <a:ea typeface="Open Sauce Bold"/>
                  <a:cs typeface="Open Sauce Bold"/>
                  <a:sym typeface="Open Sauce Bold"/>
                </a:rPr>
                <a:t>25 out of 25 correspondents</a:t>
              </a:r>
            </a:p>
          </p:txBody>
        </p:sp>
        <p:sp>
          <p:nvSpPr>
            <p:cNvPr name="TextBox 16" id="16"/>
            <p:cNvSpPr txBox="true"/>
            <p:nvPr/>
          </p:nvSpPr>
          <p:spPr>
            <a:xfrm rot="0">
              <a:off x="263275" y="1299060"/>
              <a:ext cx="2782925" cy="827278"/>
            </a:xfrm>
            <a:prstGeom prst="rect">
              <a:avLst/>
            </a:prstGeom>
          </p:spPr>
          <p:txBody>
            <a:bodyPr anchor="t" rtlCol="false" tIns="0" lIns="0" bIns="0" rIns="0">
              <a:spAutoFit/>
            </a:bodyPr>
            <a:lstStyle/>
            <a:p>
              <a:pPr algn="l">
                <a:lnSpc>
                  <a:spcPts val="2441"/>
                </a:lnSpc>
              </a:pPr>
              <a:r>
                <a:rPr lang="en-US" sz="2199" spc="-79">
                  <a:solidFill>
                    <a:srgbClr val="285EBB"/>
                  </a:solidFill>
                  <a:latin typeface="Open Sauce"/>
                  <a:ea typeface="Open Sauce"/>
                  <a:cs typeface="Open Sauce"/>
                  <a:sym typeface="Open Sauce"/>
                </a:rPr>
                <a:t>Experienced Confusion</a:t>
              </a:r>
            </a:p>
          </p:txBody>
        </p:sp>
      </p:grpSp>
      <p:grpSp>
        <p:nvGrpSpPr>
          <p:cNvPr name="Group 17" id="17"/>
          <p:cNvGrpSpPr/>
          <p:nvPr/>
        </p:nvGrpSpPr>
        <p:grpSpPr>
          <a:xfrm rot="0">
            <a:off x="10054081" y="1351892"/>
            <a:ext cx="2809712" cy="2371562"/>
            <a:chOff x="0" y="0"/>
            <a:chExt cx="3746282" cy="3162082"/>
          </a:xfrm>
        </p:grpSpPr>
        <p:sp>
          <p:nvSpPr>
            <p:cNvPr name="Freeform 18" id="18"/>
            <p:cNvSpPr/>
            <p:nvPr/>
          </p:nvSpPr>
          <p:spPr>
            <a:xfrm flipH="false" flipV="false" rot="0">
              <a:off x="0" y="0"/>
              <a:ext cx="3162082" cy="3162082"/>
            </a:xfrm>
            <a:custGeom>
              <a:avLst/>
              <a:gdLst/>
              <a:ahLst/>
              <a:cxnLst/>
              <a:rect r="r" b="b" t="t" l="l"/>
              <a:pathLst>
                <a:path h="3162082" w="3162082">
                  <a:moveTo>
                    <a:pt x="0" y="0"/>
                  </a:moveTo>
                  <a:lnTo>
                    <a:pt x="3162082" y="0"/>
                  </a:lnTo>
                  <a:lnTo>
                    <a:pt x="3162082" y="3162082"/>
                  </a:lnTo>
                  <a:lnTo>
                    <a:pt x="0" y="31620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271902" y="611273"/>
              <a:ext cx="1615244" cy="614172"/>
            </a:xfrm>
            <a:prstGeom prst="rect">
              <a:avLst/>
            </a:prstGeom>
          </p:spPr>
          <p:txBody>
            <a:bodyPr anchor="t" rtlCol="false" tIns="0" lIns="0" bIns="0" rIns="0">
              <a:spAutoFit/>
            </a:bodyPr>
            <a:lstStyle/>
            <a:p>
              <a:pPr algn="l">
                <a:lnSpc>
                  <a:spcPts val="3168"/>
                </a:lnSpc>
              </a:pPr>
              <a:r>
                <a:rPr lang="en-US" sz="3600" spc="-295" b="true">
                  <a:solidFill>
                    <a:srgbClr val="285EBB"/>
                  </a:solidFill>
                  <a:latin typeface="Open Sauce Heavy"/>
                  <a:ea typeface="Open Sauce Heavy"/>
                  <a:cs typeface="Open Sauce Heavy"/>
                  <a:sym typeface="Open Sauce Heavy"/>
                </a:rPr>
                <a:t>80%</a:t>
              </a:r>
            </a:p>
          </p:txBody>
        </p:sp>
        <p:sp>
          <p:nvSpPr>
            <p:cNvPr name="TextBox 20" id="20"/>
            <p:cNvSpPr txBox="true"/>
            <p:nvPr/>
          </p:nvSpPr>
          <p:spPr>
            <a:xfrm rot="0">
              <a:off x="271902" y="2353709"/>
              <a:ext cx="3474380" cy="589534"/>
            </a:xfrm>
            <a:prstGeom prst="rect">
              <a:avLst/>
            </a:prstGeom>
          </p:spPr>
          <p:txBody>
            <a:bodyPr anchor="t" rtlCol="false" tIns="0" lIns="0" bIns="0" rIns="0">
              <a:spAutoFit/>
            </a:bodyPr>
            <a:lstStyle/>
            <a:p>
              <a:pPr algn="l">
                <a:lnSpc>
                  <a:spcPts val="1776"/>
                </a:lnSpc>
              </a:pPr>
              <a:r>
                <a:rPr lang="en-US" sz="1600" spc="-57" b="true">
                  <a:solidFill>
                    <a:srgbClr val="285EBB"/>
                  </a:solidFill>
                  <a:latin typeface="Open Sauce Bold"/>
                  <a:ea typeface="Open Sauce Bold"/>
                  <a:cs typeface="Open Sauce Bold"/>
                  <a:sym typeface="Open Sauce Bold"/>
                </a:rPr>
                <a:t>20 out of 25 correspondents</a:t>
              </a:r>
            </a:p>
          </p:txBody>
        </p:sp>
        <p:sp>
          <p:nvSpPr>
            <p:cNvPr name="TextBox 21" id="21"/>
            <p:cNvSpPr txBox="true"/>
            <p:nvPr/>
          </p:nvSpPr>
          <p:spPr>
            <a:xfrm rot="0">
              <a:off x="271902" y="1299060"/>
              <a:ext cx="2782925" cy="827278"/>
            </a:xfrm>
            <a:prstGeom prst="rect">
              <a:avLst/>
            </a:prstGeom>
          </p:spPr>
          <p:txBody>
            <a:bodyPr anchor="t" rtlCol="false" tIns="0" lIns="0" bIns="0" rIns="0">
              <a:spAutoFit/>
            </a:bodyPr>
            <a:lstStyle/>
            <a:p>
              <a:pPr algn="l">
                <a:lnSpc>
                  <a:spcPts val="2441"/>
                </a:lnSpc>
              </a:pPr>
              <a:r>
                <a:rPr lang="en-US" sz="2199" spc="-79">
                  <a:solidFill>
                    <a:srgbClr val="285EBB"/>
                  </a:solidFill>
                  <a:latin typeface="Open Sauce"/>
                  <a:ea typeface="Open Sauce"/>
                  <a:cs typeface="Open Sauce"/>
                  <a:sym typeface="Open Sauce"/>
                </a:rPr>
                <a:t>Had Disposed Incorrectly</a:t>
              </a:r>
            </a:p>
          </p:txBody>
        </p:sp>
      </p:grpSp>
      <p:sp>
        <p:nvSpPr>
          <p:cNvPr name="TextBox 22" id="22"/>
          <p:cNvSpPr txBox="true"/>
          <p:nvPr/>
        </p:nvSpPr>
        <p:spPr>
          <a:xfrm rot="0">
            <a:off x="12989571" y="1838922"/>
            <a:ext cx="1211433" cy="432054"/>
          </a:xfrm>
          <a:prstGeom prst="rect">
            <a:avLst/>
          </a:prstGeom>
        </p:spPr>
        <p:txBody>
          <a:bodyPr anchor="t" rtlCol="false" tIns="0" lIns="0" bIns="0" rIns="0">
            <a:spAutoFit/>
          </a:bodyPr>
          <a:lstStyle/>
          <a:p>
            <a:pPr algn="l">
              <a:lnSpc>
                <a:spcPts val="3168"/>
              </a:lnSpc>
            </a:pPr>
            <a:r>
              <a:rPr lang="en-US" sz="3600" spc="-295" b="true">
                <a:solidFill>
                  <a:srgbClr val="285EBB"/>
                </a:solidFill>
                <a:latin typeface="Open Sauce Heavy"/>
                <a:ea typeface="Open Sauce Heavy"/>
                <a:cs typeface="Open Sauce Heavy"/>
                <a:sym typeface="Open Sauce Heavy"/>
              </a:rPr>
              <a:t>20%</a:t>
            </a:r>
          </a:p>
        </p:txBody>
      </p:sp>
      <p:sp>
        <p:nvSpPr>
          <p:cNvPr name="TextBox 23" id="23"/>
          <p:cNvSpPr txBox="true"/>
          <p:nvPr/>
        </p:nvSpPr>
        <p:spPr>
          <a:xfrm rot="0">
            <a:off x="12989571" y="3121937"/>
            <a:ext cx="2605785" cy="437388"/>
          </a:xfrm>
          <a:prstGeom prst="rect">
            <a:avLst/>
          </a:prstGeom>
        </p:spPr>
        <p:txBody>
          <a:bodyPr anchor="t" rtlCol="false" tIns="0" lIns="0" bIns="0" rIns="0">
            <a:spAutoFit/>
          </a:bodyPr>
          <a:lstStyle/>
          <a:p>
            <a:pPr algn="l">
              <a:lnSpc>
                <a:spcPts val="1776"/>
              </a:lnSpc>
            </a:pPr>
            <a:r>
              <a:rPr lang="en-US" sz="1600" spc="-57" b="true">
                <a:solidFill>
                  <a:srgbClr val="285EBB"/>
                </a:solidFill>
                <a:latin typeface="Open Sauce Bold"/>
                <a:ea typeface="Open Sauce Bold"/>
                <a:cs typeface="Open Sauce Bold"/>
                <a:sym typeface="Open Sauce Bold"/>
              </a:rPr>
              <a:t>5 out of 25 </a:t>
            </a:r>
          </a:p>
          <a:p>
            <a:pPr algn="l">
              <a:lnSpc>
                <a:spcPts val="1776"/>
              </a:lnSpc>
            </a:pPr>
            <a:r>
              <a:rPr lang="en-US" sz="1600" spc="-57" b="true">
                <a:solidFill>
                  <a:srgbClr val="285EBB"/>
                </a:solidFill>
                <a:latin typeface="Open Sauce Bold"/>
                <a:ea typeface="Open Sauce Bold"/>
                <a:cs typeface="Open Sauce Bold"/>
                <a:sym typeface="Open Sauce Bold"/>
              </a:rPr>
              <a:t>correspondents</a:t>
            </a:r>
          </a:p>
        </p:txBody>
      </p:sp>
      <p:sp>
        <p:nvSpPr>
          <p:cNvPr name="TextBox 24" id="24"/>
          <p:cNvSpPr txBox="true"/>
          <p:nvPr/>
        </p:nvSpPr>
        <p:spPr>
          <a:xfrm rot="0">
            <a:off x="12989571" y="2330949"/>
            <a:ext cx="2087193" cy="615696"/>
          </a:xfrm>
          <a:prstGeom prst="rect">
            <a:avLst/>
          </a:prstGeom>
        </p:spPr>
        <p:txBody>
          <a:bodyPr anchor="t" rtlCol="false" tIns="0" lIns="0" bIns="0" rIns="0">
            <a:spAutoFit/>
          </a:bodyPr>
          <a:lstStyle/>
          <a:p>
            <a:pPr algn="l">
              <a:lnSpc>
                <a:spcPts val="2441"/>
              </a:lnSpc>
            </a:pPr>
            <a:r>
              <a:rPr lang="en-US" sz="2199" spc="-79">
                <a:solidFill>
                  <a:srgbClr val="285EBB"/>
                </a:solidFill>
                <a:latin typeface="Open Sauce"/>
                <a:ea typeface="Open Sauce"/>
                <a:cs typeface="Open Sauce"/>
                <a:sym typeface="Open Sauce"/>
              </a:rPr>
              <a:t>Felt Confident Sorting</a:t>
            </a:r>
          </a:p>
        </p:txBody>
      </p:sp>
      <p:sp>
        <p:nvSpPr>
          <p:cNvPr name="TextBox 25" id="25"/>
          <p:cNvSpPr txBox="true"/>
          <p:nvPr/>
        </p:nvSpPr>
        <p:spPr>
          <a:xfrm rot="0">
            <a:off x="15721135" y="1838922"/>
            <a:ext cx="1211433" cy="432054"/>
          </a:xfrm>
          <a:prstGeom prst="rect">
            <a:avLst/>
          </a:prstGeom>
        </p:spPr>
        <p:txBody>
          <a:bodyPr anchor="t" rtlCol="false" tIns="0" lIns="0" bIns="0" rIns="0">
            <a:spAutoFit/>
          </a:bodyPr>
          <a:lstStyle/>
          <a:p>
            <a:pPr algn="l">
              <a:lnSpc>
                <a:spcPts val="3168"/>
              </a:lnSpc>
            </a:pPr>
            <a:r>
              <a:rPr lang="en-US" sz="3600" spc="-295" b="true">
                <a:solidFill>
                  <a:srgbClr val="285EBB"/>
                </a:solidFill>
                <a:latin typeface="Open Sauce Heavy"/>
                <a:ea typeface="Open Sauce Heavy"/>
                <a:cs typeface="Open Sauce Heavy"/>
                <a:sym typeface="Open Sauce Heavy"/>
              </a:rPr>
              <a:t>68%</a:t>
            </a:r>
          </a:p>
        </p:txBody>
      </p:sp>
      <p:sp>
        <p:nvSpPr>
          <p:cNvPr name="TextBox 26" id="26"/>
          <p:cNvSpPr txBox="true"/>
          <p:nvPr/>
        </p:nvSpPr>
        <p:spPr>
          <a:xfrm rot="0">
            <a:off x="15721135" y="3121937"/>
            <a:ext cx="2605785" cy="437388"/>
          </a:xfrm>
          <a:prstGeom prst="rect">
            <a:avLst/>
          </a:prstGeom>
        </p:spPr>
        <p:txBody>
          <a:bodyPr anchor="t" rtlCol="false" tIns="0" lIns="0" bIns="0" rIns="0">
            <a:spAutoFit/>
          </a:bodyPr>
          <a:lstStyle/>
          <a:p>
            <a:pPr algn="l">
              <a:lnSpc>
                <a:spcPts val="1776"/>
              </a:lnSpc>
            </a:pPr>
            <a:r>
              <a:rPr lang="en-US" sz="1600" spc="-57" b="true">
                <a:solidFill>
                  <a:srgbClr val="285EBB"/>
                </a:solidFill>
                <a:latin typeface="Open Sauce Bold"/>
                <a:ea typeface="Open Sauce Bold"/>
                <a:cs typeface="Open Sauce Bold"/>
                <a:sym typeface="Open Sauce Bold"/>
              </a:rPr>
              <a:t>17 out of 25 correspondents</a:t>
            </a:r>
          </a:p>
        </p:txBody>
      </p:sp>
      <p:sp>
        <p:nvSpPr>
          <p:cNvPr name="TextBox 27" id="27"/>
          <p:cNvSpPr txBox="true"/>
          <p:nvPr/>
        </p:nvSpPr>
        <p:spPr>
          <a:xfrm rot="0">
            <a:off x="15721135" y="2330949"/>
            <a:ext cx="2087193" cy="615696"/>
          </a:xfrm>
          <a:prstGeom prst="rect">
            <a:avLst/>
          </a:prstGeom>
        </p:spPr>
        <p:txBody>
          <a:bodyPr anchor="t" rtlCol="false" tIns="0" lIns="0" bIns="0" rIns="0">
            <a:spAutoFit/>
          </a:bodyPr>
          <a:lstStyle/>
          <a:p>
            <a:pPr algn="l">
              <a:lnSpc>
                <a:spcPts val="2441"/>
              </a:lnSpc>
            </a:pPr>
            <a:r>
              <a:rPr lang="en-US" sz="2199" spc="-79">
                <a:solidFill>
                  <a:srgbClr val="285EBB"/>
                </a:solidFill>
                <a:latin typeface="Open Sauce"/>
                <a:ea typeface="Open Sauce"/>
                <a:cs typeface="Open Sauce"/>
                <a:sym typeface="Open Sauce"/>
              </a:rPr>
              <a:t>Willing to Use an App</a:t>
            </a:r>
          </a:p>
        </p:txBody>
      </p:sp>
      <p:pic>
        <p:nvPicPr>
          <p:cNvPr name="Picture 28" id="28"/>
          <p:cNvPicPr>
            <a:picLocks noChangeAspect="true"/>
          </p:cNvPicPr>
          <p:nvPr/>
        </p:nvPicPr>
        <p:blipFill>
          <a:blip r:embed="rId8"/>
          <a:stretch>
            <a:fillRect/>
          </a:stretch>
        </p:blipFill>
        <p:spPr>
          <a:xfrm rot="0">
            <a:off x="326948" y="4151663"/>
            <a:ext cx="9618602" cy="6329814"/>
          </a:xfrm>
          <a:prstGeom prst="rect">
            <a:avLst/>
          </a:prstGeom>
        </p:spPr>
      </p:pic>
      <p:sp>
        <p:nvSpPr>
          <p:cNvPr name="TextBox 29" id="29"/>
          <p:cNvSpPr txBox="true"/>
          <p:nvPr/>
        </p:nvSpPr>
        <p:spPr>
          <a:xfrm rot="0">
            <a:off x="11222313" y="6437864"/>
            <a:ext cx="6428079" cy="899160"/>
          </a:xfrm>
          <a:prstGeom prst="rect">
            <a:avLst/>
          </a:prstGeom>
        </p:spPr>
        <p:txBody>
          <a:bodyPr anchor="t" rtlCol="false" tIns="0" lIns="0" bIns="0" rIns="0">
            <a:spAutoFit/>
          </a:bodyPr>
          <a:lstStyle/>
          <a:p>
            <a:pPr algn="l">
              <a:lnSpc>
                <a:spcPts val="3600"/>
              </a:lnSpc>
            </a:pPr>
            <a:r>
              <a:rPr lang="en-US" sz="2400" spc="-86">
                <a:solidFill>
                  <a:srgbClr val="285EBB"/>
                </a:solidFill>
                <a:latin typeface="Open Sauce"/>
                <a:ea typeface="Open Sauce"/>
                <a:cs typeface="Open Sauce"/>
                <a:sym typeface="Open Sauce"/>
              </a:rPr>
              <a:t>Therefore the critical pain point becomes the decision-making moment at disposal station.</a:t>
            </a:r>
          </a:p>
        </p:txBody>
      </p:sp>
      <p:sp>
        <p:nvSpPr>
          <p:cNvPr name="TextBox 30" id="30"/>
          <p:cNvSpPr txBox="true"/>
          <p:nvPr/>
        </p:nvSpPr>
        <p:spPr>
          <a:xfrm rot="0">
            <a:off x="11222313" y="7645008"/>
            <a:ext cx="6361102" cy="1356360"/>
          </a:xfrm>
          <a:prstGeom prst="rect">
            <a:avLst/>
          </a:prstGeom>
        </p:spPr>
        <p:txBody>
          <a:bodyPr anchor="t" rtlCol="false" tIns="0" lIns="0" bIns="0" rIns="0">
            <a:spAutoFit/>
          </a:bodyPr>
          <a:lstStyle/>
          <a:p>
            <a:pPr algn="l">
              <a:lnSpc>
                <a:spcPts val="3600"/>
              </a:lnSpc>
            </a:pPr>
            <a:r>
              <a:rPr lang="en-US" sz="2400" spc="-86">
                <a:solidFill>
                  <a:srgbClr val="285EBB"/>
                </a:solidFill>
                <a:latin typeface="Open Sauce"/>
                <a:ea typeface="Open Sauce"/>
                <a:cs typeface="Open Sauce"/>
                <a:sym typeface="Open Sauce"/>
              </a:rPr>
              <a:t>Simplify the choice, show only relevant instructions, and make guidance available right at the bin.</a:t>
            </a:r>
          </a:p>
        </p:txBody>
      </p:sp>
      <p:sp>
        <p:nvSpPr>
          <p:cNvPr name="TextBox 31" id="31"/>
          <p:cNvSpPr txBox="true"/>
          <p:nvPr/>
        </p:nvSpPr>
        <p:spPr>
          <a:xfrm rot="0">
            <a:off x="11222313" y="5425356"/>
            <a:ext cx="6562962" cy="453391"/>
          </a:xfrm>
          <a:prstGeom prst="rect">
            <a:avLst/>
          </a:prstGeom>
        </p:spPr>
        <p:txBody>
          <a:bodyPr anchor="t" rtlCol="false" tIns="0" lIns="0" bIns="0" rIns="0">
            <a:spAutoFit/>
          </a:bodyPr>
          <a:lstStyle/>
          <a:p>
            <a:pPr algn="l">
              <a:lnSpc>
                <a:spcPts val="3899"/>
              </a:lnSpc>
            </a:pPr>
            <a:r>
              <a:rPr lang="en-US" sz="2599" b="true">
                <a:solidFill>
                  <a:srgbClr val="285EBB"/>
                </a:solidFill>
                <a:latin typeface="Open Sauce Bold"/>
                <a:ea typeface="Open Sauce Bold"/>
                <a:cs typeface="Open Sauce Bold"/>
                <a:sym typeface="Open Sauce Bold"/>
              </a:rPr>
              <a:t>Pain Point &amp; Design Implication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false" flipV="true" rot="5400000">
            <a:off x="-5040187" y="595054"/>
            <a:ext cx="14153968" cy="10243935"/>
          </a:xfrm>
          <a:custGeom>
            <a:avLst/>
            <a:gdLst/>
            <a:ahLst/>
            <a:cxnLst/>
            <a:rect r="r" b="b" t="t" l="l"/>
            <a:pathLst>
              <a:path h="10243935" w="14153968">
                <a:moveTo>
                  <a:pt x="0" y="10243935"/>
                </a:moveTo>
                <a:lnTo>
                  <a:pt x="14153968" y="10243935"/>
                </a:lnTo>
                <a:lnTo>
                  <a:pt x="14153968" y="0"/>
                </a:lnTo>
                <a:lnTo>
                  <a:pt x="0" y="0"/>
                </a:lnTo>
                <a:lnTo>
                  <a:pt x="0" y="10243935"/>
                </a:lnTo>
                <a:close/>
              </a:path>
            </a:pathLst>
          </a:custGeom>
          <a:blipFill>
            <a:blip r:embed="rId3">
              <a:alphaModFix amt="40000"/>
            </a:blip>
            <a:stretch>
              <a:fillRect l="0" t="0" r="0" b="0"/>
            </a:stretch>
          </a:blipFill>
        </p:spPr>
      </p:sp>
      <p:sp>
        <p:nvSpPr>
          <p:cNvPr name="Freeform 4" id="4"/>
          <p:cNvSpPr/>
          <p:nvPr/>
        </p:nvSpPr>
        <p:spPr>
          <a:xfrm flipH="false" flipV="false" rot="0">
            <a:off x="9033537" y="1019187"/>
            <a:ext cx="8682311" cy="4883800"/>
          </a:xfrm>
          <a:custGeom>
            <a:avLst/>
            <a:gdLst/>
            <a:ahLst/>
            <a:cxnLst/>
            <a:rect r="r" b="b" t="t" l="l"/>
            <a:pathLst>
              <a:path h="4883800" w="8682311">
                <a:moveTo>
                  <a:pt x="0" y="0"/>
                </a:moveTo>
                <a:lnTo>
                  <a:pt x="8682312" y="0"/>
                </a:lnTo>
                <a:lnTo>
                  <a:pt x="8682312" y="4883800"/>
                </a:lnTo>
                <a:lnTo>
                  <a:pt x="0" y="4883800"/>
                </a:lnTo>
                <a:lnTo>
                  <a:pt x="0" y="0"/>
                </a:lnTo>
                <a:close/>
              </a:path>
            </a:pathLst>
          </a:custGeom>
          <a:blipFill>
            <a:blip r:embed="rId4"/>
            <a:stretch>
              <a:fillRect l="0" t="0" r="0" b="0"/>
            </a:stretch>
          </a:blipFill>
        </p:spPr>
      </p:sp>
      <p:grpSp>
        <p:nvGrpSpPr>
          <p:cNvPr name="Group 5" id="5"/>
          <p:cNvGrpSpPr/>
          <p:nvPr/>
        </p:nvGrpSpPr>
        <p:grpSpPr>
          <a:xfrm rot="0">
            <a:off x="14915372" y="1600978"/>
            <a:ext cx="1363047" cy="4116044"/>
            <a:chOff x="0" y="0"/>
            <a:chExt cx="358992" cy="1084061"/>
          </a:xfrm>
        </p:grpSpPr>
        <p:sp>
          <p:nvSpPr>
            <p:cNvPr name="Freeform 6" id="6"/>
            <p:cNvSpPr/>
            <p:nvPr/>
          </p:nvSpPr>
          <p:spPr>
            <a:xfrm flipH="false" flipV="false" rot="0">
              <a:off x="0" y="0"/>
              <a:ext cx="358992" cy="1084061"/>
            </a:xfrm>
            <a:custGeom>
              <a:avLst/>
              <a:gdLst/>
              <a:ahLst/>
              <a:cxnLst/>
              <a:rect r="r" b="b" t="t" l="l"/>
              <a:pathLst>
                <a:path h="1084061" w="358992">
                  <a:moveTo>
                    <a:pt x="179496" y="0"/>
                  </a:moveTo>
                  <a:lnTo>
                    <a:pt x="179496" y="0"/>
                  </a:lnTo>
                  <a:cubicBezTo>
                    <a:pt x="278629" y="0"/>
                    <a:pt x="358992" y="80363"/>
                    <a:pt x="358992" y="179496"/>
                  </a:cubicBezTo>
                  <a:lnTo>
                    <a:pt x="358992" y="904565"/>
                  </a:lnTo>
                  <a:cubicBezTo>
                    <a:pt x="358992" y="952170"/>
                    <a:pt x="340081" y="997826"/>
                    <a:pt x="306419" y="1031488"/>
                  </a:cubicBezTo>
                  <a:cubicBezTo>
                    <a:pt x="272757" y="1065150"/>
                    <a:pt x="227101" y="1084061"/>
                    <a:pt x="179496" y="1084061"/>
                  </a:cubicBezTo>
                  <a:lnTo>
                    <a:pt x="179496" y="1084061"/>
                  </a:lnTo>
                  <a:cubicBezTo>
                    <a:pt x="131891" y="1084061"/>
                    <a:pt x="86235" y="1065150"/>
                    <a:pt x="52573" y="1031488"/>
                  </a:cubicBezTo>
                  <a:cubicBezTo>
                    <a:pt x="18911" y="997826"/>
                    <a:pt x="0" y="952170"/>
                    <a:pt x="0" y="904565"/>
                  </a:cubicBezTo>
                  <a:lnTo>
                    <a:pt x="0" y="179496"/>
                  </a:lnTo>
                  <a:cubicBezTo>
                    <a:pt x="0" y="131891"/>
                    <a:pt x="18911" y="86235"/>
                    <a:pt x="52573" y="52573"/>
                  </a:cubicBezTo>
                  <a:cubicBezTo>
                    <a:pt x="86235" y="18911"/>
                    <a:pt x="131891" y="0"/>
                    <a:pt x="179496" y="0"/>
                  </a:cubicBezTo>
                  <a:close/>
                </a:path>
              </a:pathLst>
            </a:custGeom>
            <a:ln w="38100" cap="rnd">
              <a:solidFill>
                <a:srgbClr val="E7191F"/>
              </a:solidFill>
              <a:prstDash val="sysDot"/>
              <a:round/>
            </a:ln>
          </p:spPr>
        </p:sp>
        <p:sp>
          <p:nvSpPr>
            <p:cNvPr name="TextBox 7" id="7"/>
            <p:cNvSpPr txBox="true"/>
            <p:nvPr/>
          </p:nvSpPr>
          <p:spPr>
            <a:xfrm>
              <a:off x="0" y="19050"/>
              <a:ext cx="358992" cy="1065011"/>
            </a:xfrm>
            <a:prstGeom prst="rect">
              <a:avLst/>
            </a:prstGeom>
          </p:spPr>
          <p:txBody>
            <a:bodyPr anchor="ctr" rtlCol="false" tIns="50800" lIns="50800" bIns="50800" rIns="50800"/>
            <a:lstStyle/>
            <a:p>
              <a:pPr algn="ctr">
                <a:lnSpc>
                  <a:spcPts val="2441"/>
                </a:lnSpc>
              </a:pPr>
            </a:p>
          </p:txBody>
        </p:sp>
      </p:grpSp>
      <p:sp>
        <p:nvSpPr>
          <p:cNvPr name="TextBox 8" id="8"/>
          <p:cNvSpPr txBox="true"/>
          <p:nvPr/>
        </p:nvSpPr>
        <p:spPr>
          <a:xfrm rot="0">
            <a:off x="699647" y="699244"/>
            <a:ext cx="7703730" cy="2761843"/>
          </a:xfrm>
          <a:prstGeom prst="rect">
            <a:avLst/>
          </a:prstGeom>
        </p:spPr>
        <p:txBody>
          <a:bodyPr anchor="t" rtlCol="false" tIns="0" lIns="0" bIns="0" rIns="0">
            <a:spAutoFit/>
          </a:bodyPr>
          <a:lstStyle/>
          <a:p>
            <a:pPr algn="l">
              <a:lnSpc>
                <a:spcPts val="10532"/>
              </a:lnSpc>
            </a:pPr>
            <a:r>
              <a:rPr lang="en-US" sz="11087" spc="-554" b="true">
                <a:solidFill>
                  <a:srgbClr val="FFDE00"/>
                </a:solidFill>
                <a:latin typeface="Open Sauce Semi-Bold"/>
                <a:ea typeface="Open Sauce Semi-Bold"/>
                <a:cs typeface="Open Sauce Semi-Bold"/>
                <a:sym typeface="Open Sauce Semi-Bold"/>
              </a:rPr>
              <a:t>Experience Synthesis</a:t>
            </a:r>
          </a:p>
        </p:txBody>
      </p:sp>
      <p:sp>
        <p:nvSpPr>
          <p:cNvPr name="TextBox 9" id="9"/>
          <p:cNvSpPr txBox="true"/>
          <p:nvPr/>
        </p:nvSpPr>
        <p:spPr>
          <a:xfrm rot="0">
            <a:off x="699647" y="3569012"/>
            <a:ext cx="7401442" cy="1082040"/>
          </a:xfrm>
          <a:prstGeom prst="rect">
            <a:avLst/>
          </a:prstGeom>
        </p:spPr>
        <p:txBody>
          <a:bodyPr anchor="t" rtlCol="false" tIns="0" lIns="0" bIns="0" rIns="0">
            <a:spAutoFit/>
          </a:bodyPr>
          <a:lstStyle/>
          <a:p>
            <a:pPr algn="l">
              <a:lnSpc>
                <a:spcPts val="4289"/>
              </a:lnSpc>
            </a:pPr>
            <a:r>
              <a:rPr lang="en-US" sz="3299" spc="-65" b="true">
                <a:solidFill>
                  <a:srgbClr val="FFFFFF"/>
                </a:solidFill>
                <a:latin typeface="Open Sauce Bold"/>
                <a:ea typeface="Open Sauce Bold"/>
                <a:cs typeface="Open Sauce Bold"/>
                <a:sym typeface="Open Sauce Bold"/>
              </a:rPr>
              <a:t>The customer journ</a:t>
            </a:r>
            <a:r>
              <a:rPr lang="en-US" b="true" sz="3299" spc="-65">
                <a:solidFill>
                  <a:srgbClr val="FFFFFF"/>
                </a:solidFill>
                <a:latin typeface="Open Sauce Bold"/>
                <a:ea typeface="Open Sauce Bold"/>
                <a:cs typeface="Open Sauce Bold"/>
                <a:sym typeface="Open Sauce Bold"/>
              </a:rPr>
              <a:t>ey reveals a critical moment of uncertainty</a:t>
            </a:r>
          </a:p>
        </p:txBody>
      </p:sp>
      <p:sp>
        <p:nvSpPr>
          <p:cNvPr name="TextBox 10" id="10"/>
          <p:cNvSpPr txBox="true"/>
          <p:nvPr/>
        </p:nvSpPr>
        <p:spPr>
          <a:xfrm rot="0">
            <a:off x="9033537" y="6782751"/>
            <a:ext cx="8226844" cy="1813560"/>
          </a:xfrm>
          <a:prstGeom prst="rect">
            <a:avLst/>
          </a:prstGeom>
        </p:spPr>
        <p:txBody>
          <a:bodyPr anchor="t" rtlCol="false" tIns="0" lIns="0" bIns="0" rIns="0">
            <a:spAutoFit/>
          </a:bodyPr>
          <a:lstStyle/>
          <a:p>
            <a:pPr algn="l">
              <a:lnSpc>
                <a:spcPts val="3600"/>
              </a:lnSpc>
            </a:pPr>
            <a:r>
              <a:rPr lang="en-US" sz="2400" spc="-86">
                <a:solidFill>
                  <a:srgbClr val="FFFFFF"/>
                </a:solidFill>
                <a:latin typeface="Open Sauce"/>
                <a:ea typeface="Open Sauce"/>
                <a:cs typeface="Open Sauce"/>
                <a:sym typeface="Open Sauce"/>
              </a:rPr>
              <a:t>A customer journey map helps to understand the user’s view of the current flow and pin the in</a:t>
            </a:r>
            <a:r>
              <a:rPr lang="en-US" sz="2400" spc="-86">
                <a:solidFill>
                  <a:srgbClr val="FFFFFF"/>
                </a:solidFill>
                <a:latin typeface="Open Sauce"/>
                <a:ea typeface="Open Sauce"/>
                <a:cs typeface="Open Sauce"/>
                <a:sym typeface="Open Sauce"/>
              </a:rPr>
              <a:t>tervention point, which is </a:t>
            </a:r>
            <a:r>
              <a:rPr lang="en-US" b="true" sz="2400" spc="-86">
                <a:solidFill>
                  <a:srgbClr val="FFFFFF"/>
                </a:solidFill>
                <a:latin typeface="Open Sauce Bold"/>
                <a:ea typeface="Open Sauce Bold"/>
                <a:cs typeface="Open Sauce Bold"/>
                <a:sym typeface="Open Sauce Bold"/>
              </a:rPr>
              <a:t>the decision stage</a:t>
            </a:r>
            <a:r>
              <a:rPr lang="en-US" sz="2400" spc="-86">
                <a:solidFill>
                  <a:srgbClr val="FFFFFF"/>
                </a:solidFill>
                <a:latin typeface="Open Sauce"/>
                <a:ea typeface="Open Sauce"/>
                <a:cs typeface="Open Sauce"/>
                <a:sym typeface="Open Sauce"/>
              </a:rPr>
              <a:t>. This is when the user must classify an item quickly despite limited certainty.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false" flipV="true" rot="0">
            <a:off x="-1225452" y="4461613"/>
            <a:ext cx="14153968" cy="10243935"/>
          </a:xfrm>
          <a:custGeom>
            <a:avLst/>
            <a:gdLst/>
            <a:ahLst/>
            <a:cxnLst/>
            <a:rect r="r" b="b" t="t" l="l"/>
            <a:pathLst>
              <a:path h="10243935" w="14153968">
                <a:moveTo>
                  <a:pt x="0" y="10243935"/>
                </a:moveTo>
                <a:lnTo>
                  <a:pt x="14153968" y="10243935"/>
                </a:lnTo>
                <a:lnTo>
                  <a:pt x="14153968" y="0"/>
                </a:lnTo>
                <a:lnTo>
                  <a:pt x="0" y="0"/>
                </a:lnTo>
                <a:lnTo>
                  <a:pt x="0" y="10243935"/>
                </a:lnTo>
                <a:close/>
              </a:path>
            </a:pathLst>
          </a:custGeom>
          <a:blipFill>
            <a:blip r:embed="rId3">
              <a:alphaModFix amt="44999"/>
            </a:blip>
            <a:stretch>
              <a:fillRect l="0" t="0" r="0" b="0"/>
            </a:stretch>
          </a:blipFill>
        </p:spPr>
      </p:sp>
      <p:grpSp>
        <p:nvGrpSpPr>
          <p:cNvPr name="Group 4" id="4"/>
          <p:cNvGrpSpPr/>
          <p:nvPr/>
        </p:nvGrpSpPr>
        <p:grpSpPr>
          <a:xfrm rot="0">
            <a:off x="-3141428" y="6360244"/>
            <a:ext cx="9681880" cy="8229600"/>
            <a:chOff x="0" y="0"/>
            <a:chExt cx="2549960" cy="2167467"/>
          </a:xfrm>
        </p:grpSpPr>
        <p:sp>
          <p:nvSpPr>
            <p:cNvPr name="Freeform 5" id="5"/>
            <p:cNvSpPr/>
            <p:nvPr/>
          </p:nvSpPr>
          <p:spPr>
            <a:xfrm flipH="false" flipV="false" rot="0">
              <a:off x="0" y="0"/>
              <a:ext cx="2549960" cy="2167467"/>
            </a:xfrm>
            <a:custGeom>
              <a:avLst/>
              <a:gdLst/>
              <a:ahLst/>
              <a:cxnLst/>
              <a:rect r="r" b="b" t="t" l="l"/>
              <a:pathLst>
                <a:path h="2167467" w="2549960">
                  <a:moveTo>
                    <a:pt x="27987" y="0"/>
                  </a:moveTo>
                  <a:lnTo>
                    <a:pt x="2521973" y="0"/>
                  </a:lnTo>
                  <a:cubicBezTo>
                    <a:pt x="2529396" y="0"/>
                    <a:pt x="2536514" y="2949"/>
                    <a:pt x="2541763" y="8197"/>
                  </a:cubicBezTo>
                  <a:cubicBezTo>
                    <a:pt x="2547012" y="13446"/>
                    <a:pt x="2549960" y="20564"/>
                    <a:pt x="2549960" y="27987"/>
                  </a:cubicBezTo>
                  <a:lnTo>
                    <a:pt x="2549960" y="2139480"/>
                  </a:lnTo>
                  <a:cubicBezTo>
                    <a:pt x="2549960" y="2146902"/>
                    <a:pt x="2547012" y="2154021"/>
                    <a:pt x="2541763" y="2159270"/>
                  </a:cubicBezTo>
                  <a:cubicBezTo>
                    <a:pt x="2536514" y="2164518"/>
                    <a:pt x="2529396" y="2167467"/>
                    <a:pt x="2521973" y="2167467"/>
                  </a:cubicBezTo>
                  <a:lnTo>
                    <a:pt x="27987" y="2167467"/>
                  </a:lnTo>
                  <a:cubicBezTo>
                    <a:pt x="20564" y="2167467"/>
                    <a:pt x="13446" y="2164518"/>
                    <a:pt x="8197" y="2159270"/>
                  </a:cubicBezTo>
                  <a:cubicBezTo>
                    <a:pt x="2949" y="2154021"/>
                    <a:pt x="0" y="2146902"/>
                    <a:pt x="0" y="2139480"/>
                  </a:cubicBezTo>
                  <a:lnTo>
                    <a:pt x="0" y="27987"/>
                  </a:lnTo>
                  <a:cubicBezTo>
                    <a:pt x="0" y="20564"/>
                    <a:pt x="2949" y="13446"/>
                    <a:pt x="8197" y="8197"/>
                  </a:cubicBezTo>
                  <a:cubicBezTo>
                    <a:pt x="13446" y="2949"/>
                    <a:pt x="20564" y="0"/>
                    <a:pt x="27987" y="0"/>
                  </a:cubicBezTo>
                  <a:close/>
                </a:path>
              </a:pathLst>
            </a:custGeom>
            <a:solidFill>
              <a:srgbClr val="FFFEF1"/>
            </a:solidFill>
          </p:spPr>
        </p:sp>
        <p:sp>
          <p:nvSpPr>
            <p:cNvPr name="TextBox 6" id="6"/>
            <p:cNvSpPr txBox="true"/>
            <p:nvPr/>
          </p:nvSpPr>
          <p:spPr>
            <a:xfrm>
              <a:off x="0" y="19050"/>
              <a:ext cx="2549960" cy="2148417"/>
            </a:xfrm>
            <a:prstGeom prst="rect">
              <a:avLst/>
            </a:prstGeom>
          </p:spPr>
          <p:txBody>
            <a:bodyPr anchor="ctr" rtlCol="false" tIns="50800" lIns="50800" bIns="50800" rIns="50800"/>
            <a:lstStyle/>
            <a:p>
              <a:pPr algn="ctr">
                <a:lnSpc>
                  <a:spcPts val="2664"/>
                </a:lnSpc>
              </a:pPr>
            </a:p>
          </p:txBody>
        </p:sp>
      </p:grpSp>
      <p:sp>
        <p:nvSpPr>
          <p:cNvPr name="TextBox 7" id="7"/>
          <p:cNvSpPr txBox="true"/>
          <p:nvPr/>
        </p:nvSpPr>
        <p:spPr>
          <a:xfrm rot="0">
            <a:off x="1181100" y="956890"/>
            <a:ext cx="7507548" cy="2555698"/>
          </a:xfrm>
          <a:prstGeom prst="rect">
            <a:avLst/>
          </a:prstGeom>
        </p:spPr>
        <p:txBody>
          <a:bodyPr anchor="t" rtlCol="false" tIns="0" lIns="0" bIns="0" rIns="0">
            <a:spAutoFit/>
          </a:bodyPr>
          <a:lstStyle/>
          <a:p>
            <a:pPr algn="l">
              <a:lnSpc>
                <a:spcPts val="9779"/>
              </a:lnSpc>
            </a:pPr>
            <a:r>
              <a:rPr lang="en-US" sz="10294" spc="-514" b="true">
                <a:solidFill>
                  <a:srgbClr val="FFDE00"/>
                </a:solidFill>
                <a:latin typeface="Open Sauce Semi-Bold"/>
                <a:ea typeface="Open Sauce Semi-Bold"/>
                <a:cs typeface="Open Sauce Semi-Bold"/>
                <a:sym typeface="Open Sauce Semi-Bold"/>
              </a:rPr>
              <a:t>Proposed Solution</a:t>
            </a:r>
          </a:p>
        </p:txBody>
      </p:sp>
      <p:sp>
        <p:nvSpPr>
          <p:cNvPr name="TextBox 8" id="8"/>
          <p:cNvSpPr txBox="true"/>
          <p:nvPr/>
        </p:nvSpPr>
        <p:spPr>
          <a:xfrm rot="0">
            <a:off x="503110" y="6750902"/>
            <a:ext cx="5797300" cy="476250"/>
          </a:xfrm>
          <a:prstGeom prst="rect">
            <a:avLst/>
          </a:prstGeom>
        </p:spPr>
        <p:txBody>
          <a:bodyPr anchor="t" rtlCol="false" tIns="0" lIns="0" bIns="0" rIns="0">
            <a:spAutoFit/>
          </a:bodyPr>
          <a:lstStyle/>
          <a:p>
            <a:pPr algn="l">
              <a:lnSpc>
                <a:spcPts val="3899"/>
              </a:lnSpc>
            </a:pPr>
            <a:r>
              <a:rPr lang="en-US" sz="2999" spc="-59" b="true">
                <a:solidFill>
                  <a:srgbClr val="285EBB"/>
                </a:solidFill>
                <a:latin typeface="Open Sauce Bold"/>
                <a:ea typeface="Open Sauce Bold"/>
                <a:cs typeface="Open Sauce Bold"/>
                <a:sym typeface="Open Sauce Bold"/>
              </a:rPr>
              <a:t>Four Design Principles</a:t>
            </a:r>
          </a:p>
        </p:txBody>
      </p:sp>
      <p:sp>
        <p:nvSpPr>
          <p:cNvPr name="TextBox 9" id="9"/>
          <p:cNvSpPr txBox="true"/>
          <p:nvPr/>
        </p:nvSpPr>
        <p:spPr>
          <a:xfrm rot="0">
            <a:off x="503110" y="7387240"/>
            <a:ext cx="5776029" cy="1622425"/>
          </a:xfrm>
          <a:prstGeom prst="rect">
            <a:avLst/>
          </a:prstGeom>
        </p:spPr>
        <p:txBody>
          <a:bodyPr anchor="t" rtlCol="false" tIns="0" lIns="0" bIns="0" rIns="0">
            <a:spAutoFit/>
          </a:bodyPr>
          <a:lstStyle/>
          <a:p>
            <a:pPr algn="l" marL="431802" indent="-215901" lvl="1">
              <a:lnSpc>
                <a:spcPts val="2600"/>
              </a:lnSpc>
              <a:buFont typeface="Arial"/>
              <a:buChar char="•"/>
            </a:pPr>
            <a:r>
              <a:rPr lang="en-US" sz="2000" spc="-40">
                <a:solidFill>
                  <a:srgbClr val="285EBB"/>
                </a:solidFill>
                <a:latin typeface="Open Sauce"/>
                <a:ea typeface="Open Sauce"/>
                <a:cs typeface="Open Sauce"/>
                <a:sym typeface="Open Sauce"/>
              </a:rPr>
              <a:t>Fast</a:t>
            </a:r>
          </a:p>
          <a:p>
            <a:pPr algn="l" marL="431802" indent="-215901" lvl="1">
              <a:lnSpc>
                <a:spcPts val="2600"/>
              </a:lnSpc>
              <a:buFont typeface="Arial"/>
              <a:buChar char="•"/>
            </a:pPr>
            <a:r>
              <a:rPr lang="en-US" sz="2000" spc="-40">
                <a:solidFill>
                  <a:srgbClr val="285EBB"/>
                </a:solidFill>
                <a:latin typeface="Open Sauce"/>
                <a:ea typeface="Open Sauce"/>
                <a:cs typeface="Open Sauce"/>
                <a:sym typeface="Open Sauce"/>
              </a:rPr>
              <a:t>Building-specific</a:t>
            </a:r>
          </a:p>
          <a:p>
            <a:pPr algn="l" marL="431802" indent="-215901" lvl="1">
              <a:lnSpc>
                <a:spcPts val="2600"/>
              </a:lnSpc>
              <a:buFont typeface="Arial"/>
              <a:buChar char="•"/>
            </a:pPr>
            <a:r>
              <a:rPr lang="en-US" sz="2000" spc="-40">
                <a:solidFill>
                  <a:srgbClr val="285EBB"/>
                </a:solidFill>
                <a:latin typeface="Open Sauce"/>
                <a:ea typeface="Open Sauce"/>
                <a:cs typeface="Open Sauce"/>
                <a:sym typeface="Open Sauce"/>
              </a:rPr>
              <a:t>Minimal interaction</a:t>
            </a:r>
          </a:p>
          <a:p>
            <a:pPr algn="l" marL="431802" indent="-215901" lvl="1">
              <a:lnSpc>
                <a:spcPts val="2600"/>
              </a:lnSpc>
              <a:buFont typeface="Arial"/>
              <a:buChar char="•"/>
            </a:pPr>
            <a:r>
              <a:rPr lang="en-US" sz="2000" spc="-40">
                <a:solidFill>
                  <a:srgbClr val="285EBB"/>
                </a:solidFill>
                <a:latin typeface="Open Sauce"/>
                <a:ea typeface="Open Sauce"/>
                <a:cs typeface="Open Sauce"/>
                <a:sym typeface="Open Sauce"/>
              </a:rPr>
              <a:t>Plain-language and </a:t>
            </a:r>
          </a:p>
          <a:p>
            <a:pPr algn="l" marL="431802" indent="-215901" lvl="1">
              <a:lnSpc>
                <a:spcPts val="2600"/>
              </a:lnSpc>
              <a:buFont typeface="Arial"/>
              <a:buChar char="•"/>
            </a:pPr>
            <a:r>
              <a:rPr lang="en-US" sz="2000" spc="-40">
                <a:solidFill>
                  <a:srgbClr val="285EBB"/>
                </a:solidFill>
                <a:latin typeface="Open Sauce"/>
                <a:ea typeface="Open Sauce"/>
                <a:cs typeface="Open Sauce"/>
                <a:sym typeface="Open Sauce"/>
              </a:rPr>
              <a:t>visual</a:t>
            </a:r>
          </a:p>
        </p:txBody>
      </p:sp>
      <p:sp>
        <p:nvSpPr>
          <p:cNvPr name="TextBox 10" id="10"/>
          <p:cNvSpPr txBox="true"/>
          <p:nvPr/>
        </p:nvSpPr>
        <p:spPr>
          <a:xfrm rot="0">
            <a:off x="1181100" y="3474488"/>
            <a:ext cx="7401442" cy="1082040"/>
          </a:xfrm>
          <a:prstGeom prst="rect">
            <a:avLst/>
          </a:prstGeom>
        </p:spPr>
        <p:txBody>
          <a:bodyPr anchor="t" rtlCol="false" tIns="0" lIns="0" bIns="0" rIns="0">
            <a:spAutoFit/>
          </a:bodyPr>
          <a:lstStyle/>
          <a:p>
            <a:pPr algn="l">
              <a:lnSpc>
                <a:spcPts val="4289"/>
              </a:lnSpc>
            </a:pPr>
            <a:r>
              <a:rPr lang="en-US" sz="3299" spc="-65" b="true">
                <a:solidFill>
                  <a:srgbClr val="FFFFFF"/>
                </a:solidFill>
                <a:latin typeface="Open Sauce Bold"/>
                <a:ea typeface="Open Sauce Bold"/>
                <a:cs typeface="Open Sauce Bold"/>
                <a:sym typeface="Open Sauce Bold"/>
              </a:rPr>
              <a:t>BARO brings bui</a:t>
            </a:r>
            <a:r>
              <a:rPr lang="en-US" b="true" sz="3299" spc="-65">
                <a:solidFill>
                  <a:srgbClr val="FFFFFF"/>
                </a:solidFill>
                <a:latin typeface="Open Sauce Bold"/>
                <a:ea typeface="Open Sauce Bold"/>
                <a:cs typeface="Open Sauce Bold"/>
                <a:sym typeface="Open Sauce Bold"/>
              </a:rPr>
              <a:t>lding-specific guidance to the waste station</a:t>
            </a:r>
          </a:p>
        </p:txBody>
      </p:sp>
      <p:sp>
        <p:nvSpPr>
          <p:cNvPr name="TextBox 11" id="11"/>
          <p:cNvSpPr txBox="true"/>
          <p:nvPr/>
        </p:nvSpPr>
        <p:spPr>
          <a:xfrm rot="0">
            <a:off x="9443292" y="872490"/>
            <a:ext cx="8226844" cy="1356360"/>
          </a:xfrm>
          <a:prstGeom prst="rect">
            <a:avLst/>
          </a:prstGeom>
        </p:spPr>
        <p:txBody>
          <a:bodyPr anchor="t" rtlCol="false" tIns="0" lIns="0" bIns="0" rIns="0">
            <a:spAutoFit/>
          </a:bodyPr>
          <a:lstStyle/>
          <a:p>
            <a:pPr algn="l">
              <a:lnSpc>
                <a:spcPts val="3600"/>
              </a:lnSpc>
            </a:pPr>
            <a:r>
              <a:rPr lang="en-US" sz="2400" spc="-86">
                <a:solidFill>
                  <a:srgbClr val="FFFFFF"/>
                </a:solidFill>
                <a:latin typeface="Open Sauce"/>
                <a:ea typeface="Open Sauce"/>
                <a:cs typeface="Open Sauce"/>
                <a:sym typeface="Open Sauce"/>
              </a:rPr>
              <a:t>바로 (Right away), is a QR-based web application designed to support the disposal of a specific i</a:t>
            </a:r>
            <a:r>
              <a:rPr lang="en-US" sz="2400" spc="-86">
                <a:solidFill>
                  <a:srgbClr val="FFFFFF"/>
                </a:solidFill>
                <a:latin typeface="Open Sauce"/>
                <a:ea typeface="Open Sauce"/>
                <a:cs typeface="Open Sauce"/>
                <a:sym typeface="Open Sauce"/>
              </a:rPr>
              <a:t>tem, not </a:t>
            </a:r>
            <a:r>
              <a:rPr lang="en-US" sz="2400" spc="-86">
                <a:solidFill>
                  <a:srgbClr val="FFFFFF"/>
                </a:solidFill>
                <a:latin typeface="Open Sauce"/>
                <a:ea typeface="Open Sauce"/>
                <a:cs typeface="Open Sauce"/>
                <a:sym typeface="Open Sauce"/>
              </a:rPr>
              <a:t>to t</a:t>
            </a:r>
            <a:r>
              <a:rPr lang="en-US" sz="2400" spc="-86">
                <a:solidFill>
                  <a:srgbClr val="FFFFFF"/>
                </a:solidFill>
                <a:latin typeface="Open Sauce"/>
                <a:ea typeface="Open Sauce"/>
                <a:cs typeface="Open Sauce"/>
                <a:sym typeface="Open Sauce"/>
              </a:rPr>
              <a:t>e</a:t>
            </a:r>
            <a:r>
              <a:rPr lang="en-US" sz="2400" spc="-86">
                <a:solidFill>
                  <a:srgbClr val="FFFFFF"/>
                </a:solidFill>
                <a:latin typeface="Open Sauce"/>
                <a:ea typeface="Open Sauce"/>
                <a:cs typeface="Open Sauce"/>
                <a:sym typeface="Open Sauce"/>
              </a:rPr>
              <a:t>a</a:t>
            </a:r>
            <a:r>
              <a:rPr lang="en-US" sz="2400" spc="-86">
                <a:solidFill>
                  <a:srgbClr val="FFFFFF"/>
                </a:solidFill>
                <a:latin typeface="Open Sauce"/>
                <a:ea typeface="Open Sauce"/>
                <a:cs typeface="Open Sauce"/>
                <a:sym typeface="Open Sauce"/>
              </a:rPr>
              <a:t>ch every rule before the user starts.</a:t>
            </a:r>
          </a:p>
        </p:txBody>
      </p:sp>
      <p:grpSp>
        <p:nvGrpSpPr>
          <p:cNvPr name="Group 12" id="12"/>
          <p:cNvGrpSpPr/>
          <p:nvPr/>
        </p:nvGrpSpPr>
        <p:grpSpPr>
          <a:xfrm rot="0">
            <a:off x="9443292" y="3070744"/>
            <a:ext cx="3101456" cy="3101456"/>
            <a:chOff x="0" y="0"/>
            <a:chExt cx="4135274" cy="4135274"/>
          </a:xfrm>
        </p:grpSpPr>
        <p:sp>
          <p:nvSpPr>
            <p:cNvPr name="Freeform 13" id="13"/>
            <p:cNvSpPr/>
            <p:nvPr/>
          </p:nvSpPr>
          <p:spPr>
            <a:xfrm flipH="false" flipV="false" rot="0">
              <a:off x="0" y="0"/>
              <a:ext cx="4135274" cy="4135274"/>
            </a:xfrm>
            <a:custGeom>
              <a:avLst/>
              <a:gdLst/>
              <a:ahLst/>
              <a:cxnLst/>
              <a:rect r="r" b="b" t="t" l="l"/>
              <a:pathLst>
                <a:path h="4135274" w="4135274">
                  <a:moveTo>
                    <a:pt x="0" y="0"/>
                  </a:moveTo>
                  <a:lnTo>
                    <a:pt x="4135274" y="0"/>
                  </a:lnTo>
                  <a:lnTo>
                    <a:pt x="4135274" y="4135274"/>
                  </a:lnTo>
                  <a:lnTo>
                    <a:pt x="0" y="413527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344303" y="802327"/>
              <a:ext cx="2112366" cy="800273"/>
            </a:xfrm>
            <a:prstGeom prst="rect">
              <a:avLst/>
            </a:prstGeom>
          </p:spPr>
          <p:txBody>
            <a:bodyPr anchor="t" rtlCol="false" tIns="0" lIns="0" bIns="0" rIns="0">
              <a:spAutoFit/>
            </a:bodyPr>
            <a:lstStyle/>
            <a:p>
              <a:pPr algn="l">
                <a:lnSpc>
                  <a:spcPts val="4143"/>
                </a:lnSpc>
              </a:pPr>
              <a:r>
                <a:rPr lang="en-US" sz="4707" spc="-386" b="true">
                  <a:solidFill>
                    <a:srgbClr val="285EBB"/>
                  </a:solidFill>
                  <a:latin typeface="Open Sauce Heavy"/>
                  <a:ea typeface="Open Sauce Heavy"/>
                  <a:cs typeface="Open Sauce Heavy"/>
                  <a:sym typeface="Open Sauce Heavy"/>
                </a:rPr>
                <a:t>1</a:t>
              </a:r>
            </a:p>
          </p:txBody>
        </p:sp>
        <p:sp>
          <p:nvSpPr>
            <p:cNvPr name="TextBox 15" id="15"/>
            <p:cNvSpPr txBox="true"/>
            <p:nvPr/>
          </p:nvSpPr>
          <p:spPr>
            <a:xfrm rot="0">
              <a:off x="344303" y="2729890"/>
              <a:ext cx="3515111" cy="1168362"/>
            </a:xfrm>
            <a:prstGeom prst="rect">
              <a:avLst/>
            </a:prstGeom>
          </p:spPr>
          <p:txBody>
            <a:bodyPr anchor="t" rtlCol="false" tIns="0" lIns="0" bIns="0" rIns="0">
              <a:spAutoFit/>
            </a:bodyPr>
            <a:lstStyle/>
            <a:p>
              <a:pPr algn="l">
                <a:lnSpc>
                  <a:spcPts val="2322"/>
                </a:lnSpc>
              </a:pPr>
              <a:r>
                <a:rPr lang="en-US" sz="2092" spc="-75" b="true">
                  <a:solidFill>
                    <a:srgbClr val="285EBB"/>
                  </a:solidFill>
                  <a:latin typeface="Open Sauce Bold"/>
                  <a:ea typeface="Open Sauce Bold"/>
                  <a:cs typeface="Open Sauce Bold"/>
                  <a:sym typeface="Open Sauce Bold"/>
                </a:rPr>
                <a:t>Loads the rules for that building or station.</a:t>
              </a:r>
            </a:p>
          </p:txBody>
        </p:sp>
        <p:sp>
          <p:nvSpPr>
            <p:cNvPr name="TextBox 16" id="16"/>
            <p:cNvSpPr txBox="true"/>
            <p:nvPr/>
          </p:nvSpPr>
          <p:spPr>
            <a:xfrm rot="0">
              <a:off x="344303" y="1693007"/>
              <a:ext cx="3639423" cy="622880"/>
            </a:xfrm>
            <a:prstGeom prst="rect">
              <a:avLst/>
            </a:prstGeom>
          </p:spPr>
          <p:txBody>
            <a:bodyPr anchor="t" rtlCol="false" tIns="0" lIns="0" bIns="0" rIns="0">
              <a:spAutoFit/>
            </a:bodyPr>
            <a:lstStyle/>
            <a:p>
              <a:pPr algn="l">
                <a:lnSpc>
                  <a:spcPts val="3541"/>
                </a:lnSpc>
              </a:pPr>
              <a:r>
                <a:rPr lang="en-US" sz="3190" spc="-114">
                  <a:solidFill>
                    <a:srgbClr val="285EBB"/>
                  </a:solidFill>
                  <a:latin typeface="Open Sauce"/>
                  <a:ea typeface="Open Sauce"/>
                  <a:cs typeface="Open Sauce"/>
                  <a:sym typeface="Open Sauce"/>
                </a:rPr>
                <a:t>QR Access</a:t>
              </a:r>
            </a:p>
          </p:txBody>
        </p:sp>
      </p:grpSp>
      <p:sp>
        <p:nvSpPr>
          <p:cNvPr name="Freeform 17" id="17"/>
          <p:cNvSpPr/>
          <p:nvPr/>
        </p:nvSpPr>
        <p:spPr>
          <a:xfrm flipH="false" flipV="false" rot="0">
            <a:off x="13007085" y="3070744"/>
            <a:ext cx="3101456" cy="3101456"/>
          </a:xfrm>
          <a:custGeom>
            <a:avLst/>
            <a:gdLst/>
            <a:ahLst/>
            <a:cxnLst/>
            <a:rect r="r" b="b" t="t" l="l"/>
            <a:pathLst>
              <a:path h="3101456" w="3101456">
                <a:moveTo>
                  <a:pt x="0" y="0"/>
                </a:moveTo>
                <a:lnTo>
                  <a:pt x="3101456" y="0"/>
                </a:lnTo>
                <a:lnTo>
                  <a:pt x="3101456" y="3101456"/>
                </a:lnTo>
                <a:lnTo>
                  <a:pt x="0" y="31014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 id="18"/>
          <p:cNvSpPr txBox="true"/>
          <p:nvPr/>
        </p:nvSpPr>
        <p:spPr>
          <a:xfrm rot="0">
            <a:off x="13273774" y="3710589"/>
            <a:ext cx="1584275" cy="562105"/>
          </a:xfrm>
          <a:prstGeom prst="rect">
            <a:avLst/>
          </a:prstGeom>
        </p:spPr>
        <p:txBody>
          <a:bodyPr anchor="t" rtlCol="false" tIns="0" lIns="0" bIns="0" rIns="0">
            <a:spAutoFit/>
          </a:bodyPr>
          <a:lstStyle/>
          <a:p>
            <a:pPr algn="l">
              <a:lnSpc>
                <a:spcPts val="4143"/>
              </a:lnSpc>
            </a:pPr>
            <a:r>
              <a:rPr lang="en-US" sz="4707" spc="-386" b="true">
                <a:solidFill>
                  <a:srgbClr val="285EBB"/>
                </a:solidFill>
                <a:latin typeface="Open Sauce Heavy"/>
                <a:ea typeface="Open Sauce Heavy"/>
                <a:cs typeface="Open Sauce Heavy"/>
                <a:sym typeface="Open Sauce Heavy"/>
              </a:rPr>
              <a:t>2</a:t>
            </a:r>
          </a:p>
        </p:txBody>
      </p:sp>
      <p:sp>
        <p:nvSpPr>
          <p:cNvPr name="TextBox 19" id="19"/>
          <p:cNvSpPr txBox="true"/>
          <p:nvPr/>
        </p:nvSpPr>
        <p:spPr>
          <a:xfrm rot="0">
            <a:off x="13273774" y="5120543"/>
            <a:ext cx="2401878" cy="873890"/>
          </a:xfrm>
          <a:prstGeom prst="rect">
            <a:avLst/>
          </a:prstGeom>
        </p:spPr>
        <p:txBody>
          <a:bodyPr anchor="t" rtlCol="false" tIns="0" lIns="0" bIns="0" rIns="0">
            <a:spAutoFit/>
          </a:bodyPr>
          <a:lstStyle/>
          <a:p>
            <a:pPr algn="l">
              <a:lnSpc>
                <a:spcPts val="2322"/>
              </a:lnSpc>
            </a:pPr>
            <a:r>
              <a:rPr lang="en-US" sz="2092" spc="-75" b="true">
                <a:solidFill>
                  <a:srgbClr val="285EBB"/>
                </a:solidFill>
                <a:latin typeface="Open Sauce Bold"/>
                <a:ea typeface="Open Sauce Bold"/>
                <a:cs typeface="Open Sauce Bold"/>
                <a:sym typeface="Open Sauce Bold"/>
              </a:rPr>
              <a:t>Helps users identify the item to discard.</a:t>
            </a:r>
          </a:p>
        </p:txBody>
      </p:sp>
      <p:sp>
        <p:nvSpPr>
          <p:cNvPr name="TextBox 20" id="20"/>
          <p:cNvSpPr txBox="true"/>
          <p:nvPr/>
        </p:nvSpPr>
        <p:spPr>
          <a:xfrm rot="0">
            <a:off x="13273774" y="4345262"/>
            <a:ext cx="2729567" cy="462398"/>
          </a:xfrm>
          <a:prstGeom prst="rect">
            <a:avLst/>
          </a:prstGeom>
        </p:spPr>
        <p:txBody>
          <a:bodyPr anchor="t" rtlCol="false" tIns="0" lIns="0" bIns="0" rIns="0">
            <a:spAutoFit/>
          </a:bodyPr>
          <a:lstStyle/>
          <a:p>
            <a:pPr algn="l">
              <a:lnSpc>
                <a:spcPts val="3541"/>
              </a:lnSpc>
            </a:pPr>
            <a:r>
              <a:rPr lang="en-US" sz="3190" spc="-114">
                <a:solidFill>
                  <a:srgbClr val="285EBB"/>
                </a:solidFill>
                <a:latin typeface="Open Sauce"/>
                <a:ea typeface="Open Sauce"/>
                <a:cs typeface="Open Sauce"/>
                <a:sym typeface="Open Sauce"/>
              </a:rPr>
              <a:t>Item Scan</a:t>
            </a:r>
          </a:p>
        </p:txBody>
      </p:sp>
      <p:sp>
        <p:nvSpPr>
          <p:cNvPr name="Freeform 21" id="21"/>
          <p:cNvSpPr/>
          <p:nvPr/>
        </p:nvSpPr>
        <p:spPr>
          <a:xfrm flipH="false" flipV="false" rot="0">
            <a:off x="9443292" y="6836494"/>
            <a:ext cx="3101456" cy="3101456"/>
          </a:xfrm>
          <a:custGeom>
            <a:avLst/>
            <a:gdLst/>
            <a:ahLst/>
            <a:cxnLst/>
            <a:rect r="r" b="b" t="t" l="l"/>
            <a:pathLst>
              <a:path h="3101456" w="3101456">
                <a:moveTo>
                  <a:pt x="0" y="0"/>
                </a:moveTo>
                <a:lnTo>
                  <a:pt x="3101455" y="0"/>
                </a:lnTo>
                <a:lnTo>
                  <a:pt x="3101455" y="3101455"/>
                </a:lnTo>
                <a:lnTo>
                  <a:pt x="0" y="31014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2" id="22"/>
          <p:cNvSpPr txBox="true"/>
          <p:nvPr/>
        </p:nvSpPr>
        <p:spPr>
          <a:xfrm rot="0">
            <a:off x="9701519" y="7476339"/>
            <a:ext cx="1584275" cy="562105"/>
          </a:xfrm>
          <a:prstGeom prst="rect">
            <a:avLst/>
          </a:prstGeom>
        </p:spPr>
        <p:txBody>
          <a:bodyPr anchor="t" rtlCol="false" tIns="0" lIns="0" bIns="0" rIns="0">
            <a:spAutoFit/>
          </a:bodyPr>
          <a:lstStyle/>
          <a:p>
            <a:pPr algn="l">
              <a:lnSpc>
                <a:spcPts val="4143"/>
              </a:lnSpc>
            </a:pPr>
            <a:r>
              <a:rPr lang="en-US" sz="4707" spc="-386" b="true">
                <a:solidFill>
                  <a:srgbClr val="285EBB"/>
                </a:solidFill>
                <a:latin typeface="Open Sauce Heavy"/>
                <a:ea typeface="Open Sauce Heavy"/>
                <a:cs typeface="Open Sauce Heavy"/>
                <a:sym typeface="Open Sauce Heavy"/>
              </a:rPr>
              <a:t>3</a:t>
            </a:r>
          </a:p>
        </p:txBody>
      </p:sp>
      <p:sp>
        <p:nvSpPr>
          <p:cNvPr name="TextBox 23" id="23"/>
          <p:cNvSpPr txBox="true"/>
          <p:nvPr/>
        </p:nvSpPr>
        <p:spPr>
          <a:xfrm rot="0">
            <a:off x="9701519" y="8998807"/>
            <a:ext cx="2636333" cy="802767"/>
          </a:xfrm>
          <a:prstGeom prst="rect">
            <a:avLst/>
          </a:prstGeom>
        </p:spPr>
        <p:txBody>
          <a:bodyPr anchor="t" rtlCol="false" tIns="0" lIns="0" bIns="0" rIns="0">
            <a:spAutoFit/>
          </a:bodyPr>
          <a:lstStyle/>
          <a:p>
            <a:pPr algn="l">
              <a:lnSpc>
                <a:spcPts val="2109"/>
              </a:lnSpc>
            </a:pPr>
            <a:r>
              <a:rPr lang="en-US" sz="1900" spc="-68" b="true">
                <a:solidFill>
                  <a:srgbClr val="285EBB"/>
                </a:solidFill>
                <a:latin typeface="Open Sauce Bold"/>
                <a:ea typeface="Open Sauce Bold"/>
                <a:cs typeface="Open Sauce Bold"/>
                <a:sym typeface="Open Sauce Bold"/>
              </a:rPr>
              <a:t>Shows the category and preparation steps only.</a:t>
            </a:r>
          </a:p>
        </p:txBody>
      </p:sp>
      <p:sp>
        <p:nvSpPr>
          <p:cNvPr name="TextBox 24" id="24"/>
          <p:cNvSpPr txBox="true"/>
          <p:nvPr/>
        </p:nvSpPr>
        <p:spPr>
          <a:xfrm rot="0">
            <a:off x="9701519" y="8082437"/>
            <a:ext cx="2729567" cy="907379"/>
          </a:xfrm>
          <a:prstGeom prst="rect">
            <a:avLst/>
          </a:prstGeom>
        </p:spPr>
        <p:txBody>
          <a:bodyPr anchor="t" rtlCol="false" tIns="0" lIns="0" bIns="0" rIns="0">
            <a:spAutoFit/>
          </a:bodyPr>
          <a:lstStyle/>
          <a:p>
            <a:pPr algn="l">
              <a:lnSpc>
                <a:spcPts val="3541"/>
              </a:lnSpc>
            </a:pPr>
            <a:r>
              <a:rPr lang="en-US" sz="3190" spc="-114">
                <a:solidFill>
                  <a:srgbClr val="285EBB"/>
                </a:solidFill>
                <a:latin typeface="Open Sauce"/>
                <a:ea typeface="Open Sauce"/>
                <a:cs typeface="Open Sauce"/>
                <a:sym typeface="Open Sauce"/>
              </a:rPr>
              <a:t>Relevant Answer</a:t>
            </a:r>
          </a:p>
        </p:txBody>
      </p:sp>
      <p:sp>
        <p:nvSpPr>
          <p:cNvPr name="Freeform 25" id="25"/>
          <p:cNvSpPr/>
          <p:nvPr/>
        </p:nvSpPr>
        <p:spPr>
          <a:xfrm flipH="false" flipV="false" rot="0">
            <a:off x="13007085" y="6836494"/>
            <a:ext cx="3101456" cy="3101456"/>
          </a:xfrm>
          <a:custGeom>
            <a:avLst/>
            <a:gdLst/>
            <a:ahLst/>
            <a:cxnLst/>
            <a:rect r="r" b="b" t="t" l="l"/>
            <a:pathLst>
              <a:path h="3101456" w="3101456">
                <a:moveTo>
                  <a:pt x="0" y="0"/>
                </a:moveTo>
                <a:lnTo>
                  <a:pt x="3101456" y="0"/>
                </a:lnTo>
                <a:lnTo>
                  <a:pt x="3101456" y="3101455"/>
                </a:lnTo>
                <a:lnTo>
                  <a:pt x="0" y="31014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6" id="26"/>
          <p:cNvSpPr txBox="true"/>
          <p:nvPr/>
        </p:nvSpPr>
        <p:spPr>
          <a:xfrm rot="0">
            <a:off x="13273774" y="7476339"/>
            <a:ext cx="1584275" cy="562105"/>
          </a:xfrm>
          <a:prstGeom prst="rect">
            <a:avLst/>
          </a:prstGeom>
        </p:spPr>
        <p:txBody>
          <a:bodyPr anchor="t" rtlCol="false" tIns="0" lIns="0" bIns="0" rIns="0">
            <a:spAutoFit/>
          </a:bodyPr>
          <a:lstStyle/>
          <a:p>
            <a:pPr algn="l">
              <a:lnSpc>
                <a:spcPts val="4143"/>
              </a:lnSpc>
            </a:pPr>
            <a:r>
              <a:rPr lang="en-US" sz="4707" spc="-386" b="true">
                <a:solidFill>
                  <a:srgbClr val="285EBB"/>
                </a:solidFill>
                <a:latin typeface="Open Sauce Heavy"/>
                <a:ea typeface="Open Sauce Heavy"/>
                <a:cs typeface="Open Sauce Heavy"/>
                <a:sym typeface="Open Sauce Heavy"/>
              </a:rPr>
              <a:t>4</a:t>
            </a:r>
          </a:p>
        </p:txBody>
      </p:sp>
      <p:sp>
        <p:nvSpPr>
          <p:cNvPr name="TextBox 27" id="27"/>
          <p:cNvSpPr txBox="true"/>
          <p:nvPr/>
        </p:nvSpPr>
        <p:spPr>
          <a:xfrm rot="0">
            <a:off x="13273774" y="9046966"/>
            <a:ext cx="2401878" cy="802767"/>
          </a:xfrm>
          <a:prstGeom prst="rect">
            <a:avLst/>
          </a:prstGeom>
        </p:spPr>
        <p:txBody>
          <a:bodyPr anchor="t" rtlCol="false" tIns="0" lIns="0" bIns="0" rIns="0">
            <a:spAutoFit/>
          </a:bodyPr>
          <a:lstStyle/>
          <a:p>
            <a:pPr algn="l">
              <a:lnSpc>
                <a:spcPts val="2109"/>
              </a:lnSpc>
            </a:pPr>
            <a:r>
              <a:rPr lang="en-US" sz="1900" spc="-68" b="true">
                <a:solidFill>
                  <a:srgbClr val="285EBB"/>
                </a:solidFill>
                <a:latin typeface="Open Sauce Bold"/>
                <a:ea typeface="Open Sauce Bold"/>
                <a:cs typeface="Open Sauce Bold"/>
                <a:sym typeface="Open Sauce Bold"/>
              </a:rPr>
              <a:t>Offers language options and a fuller waste guide.</a:t>
            </a:r>
          </a:p>
        </p:txBody>
      </p:sp>
      <p:sp>
        <p:nvSpPr>
          <p:cNvPr name="TextBox 28" id="28"/>
          <p:cNvSpPr txBox="true"/>
          <p:nvPr/>
        </p:nvSpPr>
        <p:spPr>
          <a:xfrm rot="0">
            <a:off x="13273774" y="8062853"/>
            <a:ext cx="2729567" cy="907379"/>
          </a:xfrm>
          <a:prstGeom prst="rect">
            <a:avLst/>
          </a:prstGeom>
        </p:spPr>
        <p:txBody>
          <a:bodyPr anchor="t" rtlCol="false" tIns="0" lIns="0" bIns="0" rIns="0">
            <a:spAutoFit/>
          </a:bodyPr>
          <a:lstStyle/>
          <a:p>
            <a:pPr algn="l">
              <a:lnSpc>
                <a:spcPts val="3541"/>
              </a:lnSpc>
            </a:pPr>
            <a:r>
              <a:rPr lang="en-US" sz="3190" spc="-114">
                <a:solidFill>
                  <a:srgbClr val="285EBB"/>
                </a:solidFill>
                <a:latin typeface="Open Sauce"/>
                <a:ea typeface="Open Sauce"/>
                <a:cs typeface="Open Sauce"/>
                <a:sym typeface="Open Sauce"/>
              </a:rPr>
              <a:t>Language + Guide</a:t>
            </a:r>
          </a:p>
        </p:txBody>
      </p:sp>
      <p:sp>
        <p:nvSpPr>
          <p:cNvPr name="TextBox 29" id="29"/>
          <p:cNvSpPr txBox="true"/>
          <p:nvPr/>
        </p:nvSpPr>
        <p:spPr>
          <a:xfrm rot="0">
            <a:off x="524381" y="9410249"/>
            <a:ext cx="5776029" cy="650875"/>
          </a:xfrm>
          <a:prstGeom prst="rect">
            <a:avLst/>
          </a:prstGeom>
        </p:spPr>
        <p:txBody>
          <a:bodyPr anchor="t" rtlCol="false" tIns="0" lIns="0" bIns="0" rIns="0">
            <a:spAutoFit/>
          </a:bodyPr>
          <a:lstStyle/>
          <a:p>
            <a:pPr algn="l">
              <a:lnSpc>
                <a:spcPts val="2600"/>
              </a:lnSpc>
            </a:pPr>
            <a:r>
              <a:rPr lang="en-US" b="true" sz="2000" spc="-40">
                <a:solidFill>
                  <a:srgbClr val="E7191F"/>
                </a:solidFill>
                <a:latin typeface="Open Sauce Bold"/>
                <a:ea typeface="Open Sauce Bold"/>
                <a:cs typeface="Open Sauce Bold"/>
                <a:sym typeface="Open Sauce Bold"/>
              </a:rPr>
              <a:t>Waste-item recognition was simulated in Figma; it was not technically implemented.</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true" rot="5400000">
            <a:off x="10002176" y="-4114800"/>
            <a:ext cx="11370777" cy="8229600"/>
          </a:xfrm>
          <a:custGeom>
            <a:avLst/>
            <a:gdLst/>
            <a:ahLst/>
            <a:cxnLst/>
            <a:rect r="r" b="b" t="t" l="l"/>
            <a:pathLst>
              <a:path h="8229600" w="11370777">
                <a:moveTo>
                  <a:pt x="11370778" y="8229600"/>
                </a:moveTo>
                <a:lnTo>
                  <a:pt x="0" y="8229600"/>
                </a:lnTo>
                <a:lnTo>
                  <a:pt x="0" y="0"/>
                </a:lnTo>
                <a:lnTo>
                  <a:pt x="11370778" y="0"/>
                </a:lnTo>
                <a:lnTo>
                  <a:pt x="11370778" y="8229600"/>
                </a:lnTo>
                <a:close/>
              </a:path>
            </a:pathLst>
          </a:custGeom>
          <a:blipFill>
            <a:blip r:embed="rId3">
              <a:alphaModFix amt="50000"/>
            </a:blip>
            <a:stretch>
              <a:fillRect l="0" t="0" r="0" b="0"/>
            </a:stretch>
          </a:blipFill>
        </p:spPr>
      </p:sp>
      <p:sp>
        <p:nvSpPr>
          <p:cNvPr name="Freeform 4" id="4"/>
          <p:cNvSpPr/>
          <p:nvPr/>
        </p:nvSpPr>
        <p:spPr>
          <a:xfrm flipH="false" flipV="true" rot="0">
            <a:off x="-3138512" y="3489791"/>
            <a:ext cx="14153968" cy="10243935"/>
          </a:xfrm>
          <a:custGeom>
            <a:avLst/>
            <a:gdLst/>
            <a:ahLst/>
            <a:cxnLst/>
            <a:rect r="r" b="b" t="t" l="l"/>
            <a:pathLst>
              <a:path h="10243935" w="14153968">
                <a:moveTo>
                  <a:pt x="0" y="10243935"/>
                </a:moveTo>
                <a:lnTo>
                  <a:pt x="14153968" y="10243935"/>
                </a:lnTo>
                <a:lnTo>
                  <a:pt x="14153968" y="0"/>
                </a:lnTo>
                <a:lnTo>
                  <a:pt x="0" y="0"/>
                </a:lnTo>
                <a:lnTo>
                  <a:pt x="0" y="10243935"/>
                </a:lnTo>
                <a:close/>
              </a:path>
            </a:pathLst>
          </a:custGeom>
          <a:blipFill>
            <a:blip r:embed="rId3">
              <a:alphaModFix amt="50000"/>
            </a:blip>
            <a:stretch>
              <a:fillRect l="0" t="0" r="0" b="0"/>
            </a:stretch>
          </a:blipFill>
        </p:spPr>
      </p:sp>
      <p:sp>
        <p:nvSpPr>
          <p:cNvPr name="Freeform 5" id="5"/>
          <p:cNvSpPr/>
          <p:nvPr/>
        </p:nvSpPr>
        <p:spPr>
          <a:xfrm flipH="false" flipV="false" rot="0">
            <a:off x="9556936" y="4897551"/>
            <a:ext cx="8467390" cy="4762907"/>
          </a:xfrm>
          <a:custGeom>
            <a:avLst/>
            <a:gdLst/>
            <a:ahLst/>
            <a:cxnLst/>
            <a:rect r="r" b="b" t="t" l="l"/>
            <a:pathLst>
              <a:path h="4762907" w="8467390">
                <a:moveTo>
                  <a:pt x="0" y="0"/>
                </a:moveTo>
                <a:lnTo>
                  <a:pt x="8467390" y="0"/>
                </a:lnTo>
                <a:lnTo>
                  <a:pt x="8467390" y="4762907"/>
                </a:lnTo>
                <a:lnTo>
                  <a:pt x="0" y="4762907"/>
                </a:lnTo>
                <a:lnTo>
                  <a:pt x="0" y="0"/>
                </a:lnTo>
                <a:close/>
              </a:path>
            </a:pathLst>
          </a:custGeom>
          <a:blipFill>
            <a:blip r:embed="rId4"/>
            <a:stretch>
              <a:fillRect l="0" t="0" r="0" b="0"/>
            </a:stretch>
          </a:blipFill>
        </p:spPr>
      </p:sp>
      <p:sp>
        <p:nvSpPr>
          <p:cNvPr name="TextBox 6" id="6"/>
          <p:cNvSpPr txBox="true"/>
          <p:nvPr/>
        </p:nvSpPr>
        <p:spPr>
          <a:xfrm rot="0">
            <a:off x="1028700" y="705519"/>
            <a:ext cx="8049916" cy="4586854"/>
          </a:xfrm>
          <a:prstGeom prst="rect">
            <a:avLst/>
          </a:prstGeom>
        </p:spPr>
        <p:txBody>
          <a:bodyPr anchor="t" rtlCol="false" tIns="0" lIns="0" bIns="0" rIns="0">
            <a:spAutoFit/>
          </a:bodyPr>
          <a:lstStyle/>
          <a:p>
            <a:pPr algn="l">
              <a:lnSpc>
                <a:spcPts val="11844"/>
              </a:lnSpc>
            </a:pPr>
            <a:r>
              <a:rPr lang="en-US" sz="12467" spc="-623" b="true">
                <a:solidFill>
                  <a:srgbClr val="FFDE00"/>
                </a:solidFill>
                <a:latin typeface="Open Sauce Semi-Bold"/>
                <a:ea typeface="Open Sauce Semi-Bold"/>
                <a:cs typeface="Open Sauce Semi-Bold"/>
                <a:sym typeface="Open Sauce Semi-Bold"/>
              </a:rPr>
              <a:t>Interface &amp; Interaction Design</a:t>
            </a:r>
          </a:p>
        </p:txBody>
      </p:sp>
      <p:sp>
        <p:nvSpPr>
          <p:cNvPr name="TextBox 7" id="7"/>
          <p:cNvSpPr txBox="true"/>
          <p:nvPr/>
        </p:nvSpPr>
        <p:spPr>
          <a:xfrm rot="0">
            <a:off x="9852570" y="2544911"/>
            <a:ext cx="7406730" cy="1813560"/>
          </a:xfrm>
          <a:prstGeom prst="rect">
            <a:avLst/>
          </a:prstGeom>
        </p:spPr>
        <p:txBody>
          <a:bodyPr anchor="t" rtlCol="false" tIns="0" lIns="0" bIns="0" rIns="0">
            <a:spAutoFit/>
          </a:bodyPr>
          <a:lstStyle/>
          <a:p>
            <a:pPr algn="just">
              <a:lnSpc>
                <a:spcPts val="3600"/>
              </a:lnSpc>
            </a:pPr>
            <a:r>
              <a:rPr lang="en-US" sz="2400">
                <a:solidFill>
                  <a:srgbClr val="FFFEF1"/>
                </a:solidFill>
                <a:latin typeface="Open Sauce"/>
                <a:ea typeface="Open Sauce"/>
                <a:cs typeface="Open Sauce"/>
                <a:sym typeface="Open Sauce"/>
              </a:rPr>
              <a:t>With no mandatory user login, the user sequence  starts by scanning the station QR → scan the item → view category and preparation instructions → dispose → consult the guide if needed.</a:t>
            </a:r>
          </a:p>
        </p:txBody>
      </p:sp>
      <p:sp>
        <p:nvSpPr>
          <p:cNvPr name="TextBox 8" id="8"/>
          <p:cNvSpPr txBox="true"/>
          <p:nvPr/>
        </p:nvSpPr>
        <p:spPr>
          <a:xfrm rot="0">
            <a:off x="1123950" y="5470877"/>
            <a:ext cx="7401442" cy="1082040"/>
          </a:xfrm>
          <a:prstGeom prst="rect">
            <a:avLst/>
          </a:prstGeom>
        </p:spPr>
        <p:txBody>
          <a:bodyPr anchor="t" rtlCol="false" tIns="0" lIns="0" bIns="0" rIns="0">
            <a:spAutoFit/>
          </a:bodyPr>
          <a:lstStyle/>
          <a:p>
            <a:pPr algn="l">
              <a:lnSpc>
                <a:spcPts val="4289"/>
              </a:lnSpc>
            </a:pPr>
            <a:r>
              <a:rPr lang="en-US" sz="3299" spc="-65" b="true">
                <a:solidFill>
                  <a:srgbClr val="FFFFFF"/>
                </a:solidFill>
                <a:latin typeface="Open Sauce Bold"/>
                <a:ea typeface="Open Sauce Bold"/>
                <a:cs typeface="Open Sauce Bold"/>
                <a:sym typeface="Open Sauce Bold"/>
              </a:rPr>
              <a:t>A short f</a:t>
            </a:r>
            <a:r>
              <a:rPr lang="en-US" b="true" sz="3299" spc="-65">
                <a:solidFill>
                  <a:srgbClr val="FFFFFF"/>
                </a:solidFill>
                <a:latin typeface="Open Sauce Bold"/>
                <a:ea typeface="Open Sauce Bold"/>
                <a:cs typeface="Open Sauce Bold"/>
                <a:sym typeface="Open Sauce Bold"/>
              </a:rPr>
              <a:t>low prioritizes an answer before detailed learning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pic>
        <p:nvPicPr>
          <p:cNvPr name="Picture 3" id="3">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6139" r="0" b="2304"/>
          <a:stretch>
            <a:fillRect/>
          </a:stretch>
        </p:blipFill>
        <p:spPr>
          <a:xfrm flipH="false" flipV="false" rot="0">
            <a:off x="0" y="0"/>
            <a:ext cx="18288000" cy="10287000"/>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3"/>
                </p:tgtEl>
              </p:cMediaNode>
            </p:video>
          </p:childTnLst>
        </p:cTn>
      </p:par>
    </p:tnLst>
  </p:timing>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false" rot="0">
            <a:off x="9567347" y="-3086100"/>
            <a:ext cx="11370777" cy="8229600"/>
          </a:xfrm>
          <a:custGeom>
            <a:avLst/>
            <a:gdLst/>
            <a:ahLst/>
            <a:cxnLst/>
            <a:rect r="r" b="b" t="t" l="l"/>
            <a:pathLst>
              <a:path h="8229600" w="11370777">
                <a:moveTo>
                  <a:pt x="11370777" y="0"/>
                </a:moveTo>
                <a:lnTo>
                  <a:pt x="0" y="0"/>
                </a:lnTo>
                <a:lnTo>
                  <a:pt x="0" y="8229600"/>
                </a:lnTo>
                <a:lnTo>
                  <a:pt x="11370777" y="8229600"/>
                </a:lnTo>
                <a:lnTo>
                  <a:pt x="11370777" y="0"/>
                </a:lnTo>
                <a:close/>
              </a:path>
            </a:pathLst>
          </a:custGeom>
          <a:blipFill>
            <a:blip r:embed="rId3">
              <a:alphaModFix amt="40000"/>
            </a:blip>
            <a:stretch>
              <a:fillRect l="0" t="0" r="0" b="0"/>
            </a:stretch>
          </a:blipFill>
        </p:spPr>
      </p:sp>
      <p:sp>
        <p:nvSpPr>
          <p:cNvPr name="TextBox 4" id="4"/>
          <p:cNvSpPr txBox="true"/>
          <p:nvPr/>
        </p:nvSpPr>
        <p:spPr>
          <a:xfrm rot="0">
            <a:off x="445762" y="1250206"/>
            <a:ext cx="8049916" cy="4586854"/>
          </a:xfrm>
          <a:prstGeom prst="rect">
            <a:avLst/>
          </a:prstGeom>
        </p:spPr>
        <p:txBody>
          <a:bodyPr anchor="t" rtlCol="false" tIns="0" lIns="0" bIns="0" rIns="0">
            <a:spAutoFit/>
          </a:bodyPr>
          <a:lstStyle/>
          <a:p>
            <a:pPr algn="l">
              <a:lnSpc>
                <a:spcPts val="11844"/>
              </a:lnSpc>
            </a:pPr>
            <a:r>
              <a:rPr lang="en-US" sz="12467" spc="-623" b="true">
                <a:solidFill>
                  <a:srgbClr val="FFDE00"/>
                </a:solidFill>
                <a:latin typeface="Open Sauce Semi-Bold"/>
                <a:ea typeface="Open Sauce Semi-Bold"/>
                <a:cs typeface="Open Sauce Semi-Bold"/>
                <a:sym typeface="Open Sauce Semi-Bold"/>
              </a:rPr>
              <a:t>Preliminary Usability Testing</a:t>
            </a:r>
          </a:p>
        </p:txBody>
      </p:sp>
      <p:sp>
        <p:nvSpPr>
          <p:cNvPr name="TextBox 5" id="5"/>
          <p:cNvSpPr txBox="true"/>
          <p:nvPr/>
        </p:nvSpPr>
        <p:spPr>
          <a:xfrm rot="0">
            <a:off x="550537" y="6115127"/>
            <a:ext cx="5255684" cy="1624965"/>
          </a:xfrm>
          <a:prstGeom prst="rect">
            <a:avLst/>
          </a:prstGeom>
        </p:spPr>
        <p:txBody>
          <a:bodyPr anchor="t" rtlCol="false" tIns="0" lIns="0" bIns="0" rIns="0">
            <a:spAutoFit/>
          </a:bodyPr>
          <a:lstStyle/>
          <a:p>
            <a:pPr algn="l">
              <a:lnSpc>
                <a:spcPts val="4289"/>
              </a:lnSpc>
            </a:pPr>
            <a:r>
              <a:rPr lang="en-US" sz="3299" spc="-65" b="true">
                <a:solidFill>
                  <a:srgbClr val="FFFFFF"/>
                </a:solidFill>
                <a:latin typeface="Open Sauce Bold"/>
                <a:ea typeface="Open Sauce Bold"/>
                <a:cs typeface="Open Sauce Bold"/>
                <a:sym typeface="Open Sauce Bold"/>
              </a:rPr>
              <a:t>Part</a:t>
            </a:r>
            <a:r>
              <a:rPr lang="en-US" b="true" sz="3299" spc="-65">
                <a:solidFill>
                  <a:srgbClr val="FFFFFF"/>
                </a:solidFill>
                <a:latin typeface="Open Sauce Bold"/>
                <a:ea typeface="Open Sauce Bold"/>
                <a:cs typeface="Open Sauce Bold"/>
                <a:sym typeface="Open Sauce Bold"/>
              </a:rPr>
              <a:t>icipants most clearly recognised the problem-solving value</a:t>
            </a:r>
          </a:p>
        </p:txBody>
      </p:sp>
      <p:sp>
        <p:nvSpPr>
          <p:cNvPr name="TextBox 6" id="6"/>
          <p:cNvSpPr txBox="true"/>
          <p:nvPr/>
        </p:nvSpPr>
        <p:spPr>
          <a:xfrm rot="0">
            <a:off x="9144000" y="8080012"/>
            <a:ext cx="8497087" cy="1514475"/>
          </a:xfrm>
          <a:prstGeom prst="rect">
            <a:avLst/>
          </a:prstGeom>
        </p:spPr>
        <p:txBody>
          <a:bodyPr anchor="t" rtlCol="false" tIns="0" lIns="0" bIns="0" rIns="0">
            <a:spAutoFit/>
          </a:bodyPr>
          <a:lstStyle/>
          <a:p>
            <a:pPr algn="l">
              <a:lnSpc>
                <a:spcPts val="3000"/>
              </a:lnSpc>
            </a:pPr>
            <a:r>
              <a:rPr lang="en-US" sz="2000">
                <a:solidFill>
                  <a:srgbClr val="FFFEF1"/>
                </a:solidFill>
                <a:latin typeface="Open Sauce"/>
                <a:ea typeface="Open Sauce"/>
                <a:cs typeface="Open Sauce"/>
                <a:sym typeface="Open Sauce"/>
              </a:rPr>
              <a:t>Participants made suggestions to add more languages, and also connect to official municipal information to be certain on the proper disposal methods. They also suggested to allow feedback on missing or unclear guidance.</a:t>
            </a:r>
          </a:p>
        </p:txBody>
      </p:sp>
      <p:pic>
        <p:nvPicPr>
          <p:cNvPr name="Picture 7" id="7"/>
          <p:cNvPicPr>
            <a:picLocks noChangeAspect="true"/>
          </p:cNvPicPr>
          <p:nvPr/>
        </p:nvPicPr>
        <p:blipFill>
          <a:blip r:embed="rId4"/>
          <a:stretch>
            <a:fillRect/>
          </a:stretch>
        </p:blipFill>
        <p:spPr>
          <a:xfrm rot="0">
            <a:off x="8294291" y="105222"/>
            <a:ext cx="10196504" cy="8249525"/>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TextBox 3" id="3"/>
          <p:cNvSpPr txBox="true"/>
          <p:nvPr/>
        </p:nvSpPr>
        <p:spPr>
          <a:xfrm rot="0">
            <a:off x="1028700" y="1105364"/>
            <a:ext cx="8005361" cy="2555698"/>
          </a:xfrm>
          <a:prstGeom prst="rect">
            <a:avLst/>
          </a:prstGeom>
        </p:spPr>
        <p:txBody>
          <a:bodyPr anchor="t" rtlCol="false" tIns="0" lIns="0" bIns="0" rIns="0">
            <a:spAutoFit/>
          </a:bodyPr>
          <a:lstStyle/>
          <a:p>
            <a:pPr algn="l">
              <a:lnSpc>
                <a:spcPts val="9779"/>
              </a:lnSpc>
            </a:pPr>
            <a:r>
              <a:rPr lang="en-US" sz="10294" spc="-514" b="true">
                <a:solidFill>
                  <a:srgbClr val="FFDE00"/>
                </a:solidFill>
                <a:latin typeface="Open Sauce Semi-Bold"/>
                <a:ea typeface="Open Sauce Semi-Bold"/>
                <a:cs typeface="Open Sauce Semi-Bold"/>
                <a:sym typeface="Open Sauce Semi-Bold"/>
              </a:rPr>
              <a:t>Discussions &amp; Conclusion</a:t>
            </a:r>
          </a:p>
        </p:txBody>
      </p:sp>
      <p:sp>
        <p:nvSpPr>
          <p:cNvPr name="Freeform 4" id="4"/>
          <p:cNvSpPr/>
          <p:nvPr/>
        </p:nvSpPr>
        <p:spPr>
          <a:xfrm flipH="true" flipV="false" rot="0">
            <a:off x="7590072" y="-3677967"/>
            <a:ext cx="11370777" cy="8229600"/>
          </a:xfrm>
          <a:custGeom>
            <a:avLst/>
            <a:gdLst/>
            <a:ahLst/>
            <a:cxnLst/>
            <a:rect r="r" b="b" t="t" l="l"/>
            <a:pathLst>
              <a:path h="8229600" w="11370777">
                <a:moveTo>
                  <a:pt x="11370777" y="0"/>
                </a:moveTo>
                <a:lnTo>
                  <a:pt x="0" y="0"/>
                </a:lnTo>
                <a:lnTo>
                  <a:pt x="0" y="8229600"/>
                </a:lnTo>
                <a:lnTo>
                  <a:pt x="11370777" y="8229600"/>
                </a:lnTo>
                <a:lnTo>
                  <a:pt x="11370777" y="0"/>
                </a:lnTo>
                <a:close/>
              </a:path>
            </a:pathLst>
          </a:custGeom>
          <a:blipFill>
            <a:blip r:embed="rId3">
              <a:alphaModFix amt="50000"/>
            </a:blip>
            <a:stretch>
              <a:fillRect l="0" t="0" r="0" b="0"/>
            </a:stretch>
          </a:blipFill>
        </p:spPr>
      </p:sp>
      <p:sp>
        <p:nvSpPr>
          <p:cNvPr name="Freeform 5" id="5"/>
          <p:cNvSpPr/>
          <p:nvPr/>
        </p:nvSpPr>
        <p:spPr>
          <a:xfrm flipH="true" flipV="false" rot="-5400000">
            <a:off x="-4608879" y="6506649"/>
            <a:ext cx="14153968" cy="10243935"/>
          </a:xfrm>
          <a:custGeom>
            <a:avLst/>
            <a:gdLst/>
            <a:ahLst/>
            <a:cxnLst/>
            <a:rect r="r" b="b" t="t" l="l"/>
            <a:pathLst>
              <a:path h="10243935" w="14153968">
                <a:moveTo>
                  <a:pt x="14153968" y="0"/>
                </a:moveTo>
                <a:lnTo>
                  <a:pt x="0" y="0"/>
                </a:lnTo>
                <a:lnTo>
                  <a:pt x="0" y="10243935"/>
                </a:lnTo>
                <a:lnTo>
                  <a:pt x="14153968" y="10243935"/>
                </a:lnTo>
                <a:lnTo>
                  <a:pt x="14153968" y="0"/>
                </a:lnTo>
                <a:close/>
              </a:path>
            </a:pathLst>
          </a:custGeom>
          <a:blipFill>
            <a:blip r:embed="rId3">
              <a:alphaModFix amt="50000"/>
            </a:blip>
            <a:stretch>
              <a:fillRect l="0" t="0" r="0" b="0"/>
            </a:stretch>
          </a:blipFill>
        </p:spPr>
      </p:sp>
      <p:grpSp>
        <p:nvGrpSpPr>
          <p:cNvPr name="Group 6" id="6"/>
          <p:cNvGrpSpPr/>
          <p:nvPr/>
        </p:nvGrpSpPr>
        <p:grpSpPr>
          <a:xfrm rot="0">
            <a:off x="9591144" y="977090"/>
            <a:ext cx="9101235" cy="2670985"/>
            <a:chOff x="0" y="0"/>
            <a:chExt cx="2397033" cy="703469"/>
          </a:xfrm>
        </p:grpSpPr>
        <p:sp>
          <p:nvSpPr>
            <p:cNvPr name="Freeform 7" id="7"/>
            <p:cNvSpPr/>
            <p:nvPr/>
          </p:nvSpPr>
          <p:spPr>
            <a:xfrm flipH="false" flipV="false" rot="0">
              <a:off x="0" y="0"/>
              <a:ext cx="2397033" cy="703469"/>
            </a:xfrm>
            <a:custGeom>
              <a:avLst/>
              <a:gdLst/>
              <a:ahLst/>
              <a:cxnLst/>
              <a:rect r="r" b="b" t="t" l="l"/>
              <a:pathLst>
                <a:path h="703469" w="2397033">
                  <a:moveTo>
                    <a:pt x="43383" y="0"/>
                  </a:moveTo>
                  <a:lnTo>
                    <a:pt x="2353650" y="0"/>
                  </a:lnTo>
                  <a:cubicBezTo>
                    <a:pt x="2365156" y="0"/>
                    <a:pt x="2376191" y="4571"/>
                    <a:pt x="2384326" y="12707"/>
                  </a:cubicBezTo>
                  <a:cubicBezTo>
                    <a:pt x="2392462" y="20842"/>
                    <a:pt x="2397033" y="31877"/>
                    <a:pt x="2397033" y="43383"/>
                  </a:cubicBezTo>
                  <a:lnTo>
                    <a:pt x="2397033" y="660086"/>
                  </a:lnTo>
                  <a:cubicBezTo>
                    <a:pt x="2397033" y="684046"/>
                    <a:pt x="2377610" y="703469"/>
                    <a:pt x="2353650" y="703469"/>
                  </a:cubicBezTo>
                  <a:lnTo>
                    <a:pt x="43383" y="703469"/>
                  </a:lnTo>
                  <a:cubicBezTo>
                    <a:pt x="31877" y="703469"/>
                    <a:pt x="20842" y="698899"/>
                    <a:pt x="12707" y="690763"/>
                  </a:cubicBezTo>
                  <a:cubicBezTo>
                    <a:pt x="4571" y="682627"/>
                    <a:pt x="0" y="671592"/>
                    <a:pt x="0" y="660086"/>
                  </a:cubicBezTo>
                  <a:lnTo>
                    <a:pt x="0" y="43383"/>
                  </a:lnTo>
                  <a:cubicBezTo>
                    <a:pt x="0" y="19423"/>
                    <a:pt x="19423" y="0"/>
                    <a:pt x="43383" y="0"/>
                  </a:cubicBezTo>
                  <a:close/>
                </a:path>
              </a:pathLst>
            </a:custGeom>
            <a:solidFill>
              <a:srgbClr val="FFFFFF"/>
            </a:solidFill>
          </p:spPr>
        </p:sp>
        <p:sp>
          <p:nvSpPr>
            <p:cNvPr name="TextBox 8" id="8"/>
            <p:cNvSpPr txBox="true"/>
            <p:nvPr/>
          </p:nvSpPr>
          <p:spPr>
            <a:xfrm>
              <a:off x="0" y="19050"/>
              <a:ext cx="2397033" cy="684419"/>
            </a:xfrm>
            <a:prstGeom prst="rect">
              <a:avLst/>
            </a:prstGeom>
          </p:spPr>
          <p:txBody>
            <a:bodyPr anchor="ctr" rtlCol="false" tIns="50800" lIns="50800" bIns="50800" rIns="50800"/>
            <a:lstStyle/>
            <a:p>
              <a:pPr algn="ctr">
                <a:lnSpc>
                  <a:spcPts val="2664"/>
                </a:lnSpc>
              </a:pPr>
            </a:p>
          </p:txBody>
        </p:sp>
      </p:grpSp>
      <p:sp>
        <p:nvSpPr>
          <p:cNvPr name="TextBox 9" id="9"/>
          <p:cNvSpPr txBox="true"/>
          <p:nvPr/>
        </p:nvSpPr>
        <p:spPr>
          <a:xfrm rot="0">
            <a:off x="10000723" y="1962587"/>
            <a:ext cx="7454762" cy="1133475"/>
          </a:xfrm>
          <a:prstGeom prst="rect">
            <a:avLst/>
          </a:prstGeom>
        </p:spPr>
        <p:txBody>
          <a:bodyPr anchor="t" rtlCol="false" tIns="0" lIns="0" bIns="0" rIns="0">
            <a:spAutoFit/>
          </a:bodyPr>
          <a:lstStyle/>
          <a:p>
            <a:pPr algn="l">
              <a:lnSpc>
                <a:spcPts val="3000"/>
              </a:lnSpc>
            </a:pPr>
            <a:r>
              <a:rPr lang="en-US" sz="2000">
                <a:solidFill>
                  <a:srgbClr val="000000"/>
                </a:solidFill>
                <a:latin typeface="Open Sauce"/>
                <a:ea typeface="Open Sauce"/>
                <a:cs typeface="Open Sauce"/>
                <a:sym typeface="Open Sauce"/>
              </a:rPr>
              <a:t>A point-of-disposal service design approach for international students, connecting user research to service requirements and interface decisions.</a:t>
            </a:r>
          </a:p>
        </p:txBody>
      </p:sp>
      <p:sp>
        <p:nvSpPr>
          <p:cNvPr name="TextBox 10" id="10"/>
          <p:cNvSpPr txBox="true"/>
          <p:nvPr/>
        </p:nvSpPr>
        <p:spPr>
          <a:xfrm rot="0">
            <a:off x="10000723" y="1327085"/>
            <a:ext cx="8282077" cy="453391"/>
          </a:xfrm>
          <a:prstGeom prst="rect">
            <a:avLst/>
          </a:prstGeom>
        </p:spPr>
        <p:txBody>
          <a:bodyPr anchor="t" rtlCol="false" tIns="0" lIns="0" bIns="0" rIns="0">
            <a:spAutoFit/>
          </a:bodyPr>
          <a:lstStyle/>
          <a:p>
            <a:pPr algn="l">
              <a:lnSpc>
                <a:spcPts val="3899"/>
              </a:lnSpc>
            </a:pPr>
            <a:r>
              <a:rPr lang="en-US" sz="2599" b="true">
                <a:solidFill>
                  <a:srgbClr val="285EBB"/>
                </a:solidFill>
                <a:latin typeface="Open Sauce Bold"/>
                <a:ea typeface="Open Sauce Bold"/>
                <a:cs typeface="Open Sauce Bold"/>
                <a:sym typeface="Open Sauce Bold"/>
              </a:rPr>
              <a:t>Contribution</a:t>
            </a:r>
          </a:p>
        </p:txBody>
      </p:sp>
      <p:sp>
        <p:nvSpPr>
          <p:cNvPr name="TextBox 11" id="11"/>
          <p:cNvSpPr txBox="true"/>
          <p:nvPr/>
        </p:nvSpPr>
        <p:spPr>
          <a:xfrm rot="0">
            <a:off x="1028700" y="3853814"/>
            <a:ext cx="5775252" cy="1735456"/>
          </a:xfrm>
          <a:prstGeom prst="rect">
            <a:avLst/>
          </a:prstGeom>
        </p:spPr>
        <p:txBody>
          <a:bodyPr anchor="t" rtlCol="false" tIns="0" lIns="0" bIns="0" rIns="0">
            <a:spAutoFit/>
          </a:bodyPr>
          <a:lstStyle/>
          <a:p>
            <a:pPr algn="l">
              <a:lnSpc>
                <a:spcPts val="4619"/>
              </a:lnSpc>
            </a:pPr>
            <a:r>
              <a:rPr lang="en-US" sz="3299" b="true">
                <a:solidFill>
                  <a:srgbClr val="FFFFFF"/>
                </a:solidFill>
                <a:latin typeface="Open Sauce Bold"/>
                <a:ea typeface="Open Sauce Bold"/>
                <a:cs typeface="Open Sauce Bold"/>
                <a:sym typeface="Open Sauce Bold"/>
              </a:rPr>
              <a:t>D</a:t>
            </a:r>
            <a:r>
              <a:rPr lang="en-US" sz="3299" b="true">
                <a:solidFill>
                  <a:srgbClr val="FFFFFF"/>
                </a:solidFill>
                <a:latin typeface="Open Sauce Bold"/>
                <a:ea typeface="Open Sauce Bold"/>
                <a:cs typeface="Open Sauce Bold"/>
                <a:sym typeface="Open Sauce Bold"/>
              </a:rPr>
              <a:t>esign for the moment when knowledge must become action</a:t>
            </a:r>
          </a:p>
        </p:txBody>
      </p:sp>
      <p:grpSp>
        <p:nvGrpSpPr>
          <p:cNvPr name="Group 12" id="12"/>
          <p:cNvGrpSpPr/>
          <p:nvPr/>
        </p:nvGrpSpPr>
        <p:grpSpPr>
          <a:xfrm rot="0">
            <a:off x="9591144" y="4096494"/>
            <a:ext cx="10301773" cy="2671227"/>
            <a:chOff x="0" y="0"/>
            <a:chExt cx="2713224" cy="703533"/>
          </a:xfrm>
        </p:grpSpPr>
        <p:sp>
          <p:nvSpPr>
            <p:cNvPr name="Freeform 13" id="13"/>
            <p:cNvSpPr/>
            <p:nvPr/>
          </p:nvSpPr>
          <p:spPr>
            <a:xfrm flipH="false" flipV="false" rot="0">
              <a:off x="0" y="0"/>
              <a:ext cx="2713224" cy="703533"/>
            </a:xfrm>
            <a:custGeom>
              <a:avLst/>
              <a:gdLst/>
              <a:ahLst/>
              <a:cxnLst/>
              <a:rect r="r" b="b" t="t" l="l"/>
              <a:pathLst>
                <a:path h="703533" w="2713224">
                  <a:moveTo>
                    <a:pt x="38327" y="0"/>
                  </a:moveTo>
                  <a:lnTo>
                    <a:pt x="2674897" y="0"/>
                  </a:lnTo>
                  <a:cubicBezTo>
                    <a:pt x="2696065" y="0"/>
                    <a:pt x="2713224" y="17160"/>
                    <a:pt x="2713224" y="38327"/>
                  </a:cubicBezTo>
                  <a:lnTo>
                    <a:pt x="2713224" y="665206"/>
                  </a:lnTo>
                  <a:cubicBezTo>
                    <a:pt x="2713224" y="675371"/>
                    <a:pt x="2709186" y="685119"/>
                    <a:pt x="2701999" y="692307"/>
                  </a:cubicBezTo>
                  <a:cubicBezTo>
                    <a:pt x="2694811" y="699495"/>
                    <a:pt x="2685062" y="703533"/>
                    <a:pt x="2674897" y="703533"/>
                  </a:cubicBezTo>
                  <a:lnTo>
                    <a:pt x="38327" y="703533"/>
                  </a:lnTo>
                  <a:cubicBezTo>
                    <a:pt x="28162" y="703533"/>
                    <a:pt x="18414" y="699495"/>
                    <a:pt x="11226" y="692307"/>
                  </a:cubicBezTo>
                  <a:cubicBezTo>
                    <a:pt x="4038" y="685119"/>
                    <a:pt x="0" y="675371"/>
                    <a:pt x="0" y="665206"/>
                  </a:cubicBezTo>
                  <a:lnTo>
                    <a:pt x="0" y="38327"/>
                  </a:lnTo>
                  <a:cubicBezTo>
                    <a:pt x="0" y="28162"/>
                    <a:pt x="4038" y="18414"/>
                    <a:pt x="11226" y="11226"/>
                  </a:cubicBezTo>
                  <a:cubicBezTo>
                    <a:pt x="18414" y="4038"/>
                    <a:pt x="28162" y="0"/>
                    <a:pt x="38327" y="0"/>
                  </a:cubicBezTo>
                  <a:close/>
                </a:path>
              </a:pathLst>
            </a:custGeom>
            <a:solidFill>
              <a:srgbClr val="FFDE00"/>
            </a:solidFill>
          </p:spPr>
        </p:sp>
        <p:sp>
          <p:nvSpPr>
            <p:cNvPr name="TextBox 14" id="14"/>
            <p:cNvSpPr txBox="true"/>
            <p:nvPr/>
          </p:nvSpPr>
          <p:spPr>
            <a:xfrm>
              <a:off x="0" y="19050"/>
              <a:ext cx="2713224" cy="684483"/>
            </a:xfrm>
            <a:prstGeom prst="rect">
              <a:avLst/>
            </a:prstGeom>
          </p:spPr>
          <p:txBody>
            <a:bodyPr anchor="ctr" rtlCol="false" tIns="50800" lIns="50800" bIns="50800" rIns="50800"/>
            <a:lstStyle/>
            <a:p>
              <a:pPr algn="ctr">
                <a:lnSpc>
                  <a:spcPts val="2664"/>
                </a:lnSpc>
              </a:pPr>
            </a:p>
          </p:txBody>
        </p:sp>
      </p:grpSp>
      <p:sp>
        <p:nvSpPr>
          <p:cNvPr name="TextBox 15" id="15"/>
          <p:cNvSpPr txBox="true"/>
          <p:nvPr/>
        </p:nvSpPr>
        <p:spPr>
          <a:xfrm rot="0">
            <a:off x="10000723" y="4499609"/>
            <a:ext cx="8282077" cy="453391"/>
          </a:xfrm>
          <a:prstGeom prst="rect">
            <a:avLst/>
          </a:prstGeom>
        </p:spPr>
        <p:txBody>
          <a:bodyPr anchor="t" rtlCol="false" tIns="0" lIns="0" bIns="0" rIns="0">
            <a:spAutoFit/>
          </a:bodyPr>
          <a:lstStyle/>
          <a:p>
            <a:pPr algn="l">
              <a:lnSpc>
                <a:spcPts val="3899"/>
              </a:lnSpc>
            </a:pPr>
            <a:r>
              <a:rPr lang="en-US" sz="2599" b="true">
                <a:solidFill>
                  <a:srgbClr val="285EBB"/>
                </a:solidFill>
                <a:latin typeface="Open Sauce Bold"/>
                <a:ea typeface="Open Sauce Bold"/>
                <a:cs typeface="Open Sauce Bold"/>
                <a:sym typeface="Open Sauce Bold"/>
              </a:rPr>
              <a:t>What We Learned</a:t>
            </a:r>
          </a:p>
        </p:txBody>
      </p:sp>
      <p:grpSp>
        <p:nvGrpSpPr>
          <p:cNvPr name="Group 16" id="16"/>
          <p:cNvGrpSpPr/>
          <p:nvPr/>
        </p:nvGrpSpPr>
        <p:grpSpPr>
          <a:xfrm rot="0">
            <a:off x="1028700" y="7550062"/>
            <a:ext cx="7860056" cy="2430780"/>
            <a:chOff x="0" y="0"/>
            <a:chExt cx="10480074" cy="3241040"/>
          </a:xfrm>
        </p:grpSpPr>
        <p:sp>
          <p:nvSpPr>
            <p:cNvPr name="TextBox 17" id="17"/>
            <p:cNvSpPr txBox="true"/>
            <p:nvPr/>
          </p:nvSpPr>
          <p:spPr>
            <a:xfrm rot="0">
              <a:off x="540391" y="-57150"/>
              <a:ext cx="9939683" cy="3298190"/>
            </a:xfrm>
            <a:prstGeom prst="rect">
              <a:avLst/>
            </a:prstGeom>
          </p:spPr>
          <p:txBody>
            <a:bodyPr anchor="t" rtlCol="false" tIns="0" lIns="0" bIns="0" rIns="0">
              <a:spAutoFit/>
            </a:bodyPr>
            <a:lstStyle/>
            <a:p>
              <a:pPr algn="l">
                <a:lnSpc>
                  <a:spcPts val="3300"/>
                </a:lnSpc>
              </a:pPr>
              <a:r>
                <a:rPr lang="en-US" sz="2200" b="true">
                  <a:solidFill>
                    <a:srgbClr val="FFDE00"/>
                  </a:solidFill>
                  <a:latin typeface="Open Sauce Bold"/>
                  <a:ea typeface="Open Sauce Bold"/>
                  <a:cs typeface="Open Sauce Bold"/>
                  <a:sym typeface="Open Sauce Bold"/>
                </a:rPr>
                <a:t>Key Takeaway</a:t>
              </a:r>
              <a:r>
                <a:rPr lang="en-US" sz="2200" b="true">
                  <a:solidFill>
                    <a:srgbClr val="FFDE00"/>
                  </a:solidFill>
                  <a:latin typeface="Open Sauce Bold"/>
                  <a:ea typeface="Open Sauce Bold"/>
                  <a:cs typeface="Open Sauce Bold"/>
                  <a:sym typeface="Open Sauce Bold"/>
                </a:rPr>
                <a:t>: </a:t>
              </a:r>
            </a:p>
            <a:p>
              <a:pPr algn="l">
                <a:lnSpc>
                  <a:spcPts val="3300"/>
                </a:lnSpc>
              </a:pPr>
              <a:r>
                <a:rPr lang="en-US" sz="2200">
                  <a:solidFill>
                    <a:srgbClr val="FFDE00"/>
                  </a:solidFill>
                  <a:latin typeface="Open Sauce"/>
                  <a:ea typeface="Open Sauce"/>
                  <a:cs typeface="Open Sauce"/>
                  <a:sym typeface="Open Sauce"/>
                </a:rPr>
                <a:t>BARO is a promising prototype for immediate decision support, not yet evidence of improved real-world disposal behaviour. This is because it was limited by a small sample size, simulated recognition, and hypothetical use.</a:t>
              </a:r>
            </a:p>
          </p:txBody>
        </p:sp>
        <p:grpSp>
          <p:nvGrpSpPr>
            <p:cNvPr name="Group 18" id="18"/>
            <p:cNvGrpSpPr/>
            <p:nvPr/>
          </p:nvGrpSpPr>
          <p:grpSpPr>
            <a:xfrm rot="0">
              <a:off x="0" y="25704"/>
              <a:ext cx="349372" cy="393044"/>
              <a:chOff x="0" y="0"/>
              <a:chExt cx="609600" cy="685800"/>
            </a:xfrm>
          </p:grpSpPr>
          <p:sp>
            <p:nvSpPr>
              <p:cNvPr name="Freeform 19" id="19"/>
              <p:cNvSpPr/>
              <p:nvPr/>
            </p:nvSpPr>
            <p:spPr>
              <a:xfrm flipH="false" flipV="false" rot="0">
                <a:off x="82" y="0"/>
                <a:ext cx="609436" cy="685800"/>
              </a:xfrm>
              <a:custGeom>
                <a:avLst/>
                <a:gdLst/>
                <a:ahLst/>
                <a:cxnLst/>
                <a:rect r="r" b="b" t="t" l="l"/>
                <a:pathLst>
                  <a:path h="685800" w="609436">
                    <a:moveTo>
                      <a:pt x="304718" y="342900"/>
                    </a:moveTo>
                    <a:cubicBezTo>
                      <a:pt x="-217252" y="330200"/>
                      <a:pt x="32938" y="-101600"/>
                      <a:pt x="304718" y="342900"/>
                    </a:cubicBezTo>
                    <a:close/>
                    <a:cubicBezTo>
                      <a:pt x="54528" y="800100"/>
                      <a:pt x="553638" y="800100"/>
                      <a:pt x="304718" y="342900"/>
                    </a:cubicBezTo>
                    <a:close/>
                    <a:cubicBezTo>
                      <a:pt x="-217252" y="355600"/>
                      <a:pt x="32938" y="787400"/>
                      <a:pt x="304718" y="342900"/>
                    </a:cubicBezTo>
                    <a:close/>
                    <a:cubicBezTo>
                      <a:pt x="54528" y="-114300"/>
                      <a:pt x="553638" y="-114300"/>
                      <a:pt x="304718" y="342900"/>
                    </a:cubicBezTo>
                    <a:close/>
                    <a:cubicBezTo>
                      <a:pt x="576498" y="787400"/>
                      <a:pt x="826688" y="355600"/>
                      <a:pt x="304718" y="342900"/>
                    </a:cubicBezTo>
                    <a:close/>
                    <a:cubicBezTo>
                      <a:pt x="576498" y="-101600"/>
                      <a:pt x="826688" y="330200"/>
                      <a:pt x="304718" y="342900"/>
                    </a:cubicBezTo>
                    <a:close/>
                    <a:moveTo>
                      <a:pt x="327578" y="342900"/>
                    </a:moveTo>
                    <a:cubicBezTo>
                      <a:pt x="319958" y="342900"/>
                      <a:pt x="312338" y="342900"/>
                      <a:pt x="304718" y="342900"/>
                    </a:cubicBezTo>
                    <a:cubicBezTo>
                      <a:pt x="308528" y="336550"/>
                      <a:pt x="312338" y="330200"/>
                      <a:pt x="316148" y="322580"/>
                    </a:cubicBezTo>
                    <a:cubicBezTo>
                      <a:pt x="312338" y="328930"/>
                      <a:pt x="308528" y="336550"/>
                      <a:pt x="304718" y="342900"/>
                    </a:cubicBezTo>
                    <a:cubicBezTo>
                      <a:pt x="300908" y="336550"/>
                      <a:pt x="297098" y="328930"/>
                      <a:pt x="293288" y="322580"/>
                    </a:cubicBezTo>
                    <a:cubicBezTo>
                      <a:pt x="297098" y="328930"/>
                      <a:pt x="300908" y="336550"/>
                      <a:pt x="304718" y="342900"/>
                    </a:cubicBezTo>
                    <a:cubicBezTo>
                      <a:pt x="297098" y="342900"/>
                      <a:pt x="289478" y="342900"/>
                      <a:pt x="281858" y="342900"/>
                    </a:cubicBezTo>
                    <a:cubicBezTo>
                      <a:pt x="289478" y="342900"/>
                      <a:pt x="297098" y="342900"/>
                      <a:pt x="304718" y="342900"/>
                    </a:cubicBezTo>
                    <a:cubicBezTo>
                      <a:pt x="300908" y="349250"/>
                      <a:pt x="297098" y="355600"/>
                      <a:pt x="293288" y="363220"/>
                    </a:cubicBezTo>
                    <a:cubicBezTo>
                      <a:pt x="297098" y="356870"/>
                      <a:pt x="300908" y="349250"/>
                      <a:pt x="304718" y="342900"/>
                    </a:cubicBezTo>
                    <a:cubicBezTo>
                      <a:pt x="308528" y="349250"/>
                      <a:pt x="312338" y="356870"/>
                      <a:pt x="316148" y="363220"/>
                    </a:cubicBezTo>
                    <a:cubicBezTo>
                      <a:pt x="312338" y="356870"/>
                      <a:pt x="308528" y="349250"/>
                      <a:pt x="304718" y="342900"/>
                    </a:cubicBezTo>
                    <a:cubicBezTo>
                      <a:pt x="312338" y="342900"/>
                      <a:pt x="319958" y="342900"/>
                      <a:pt x="327578" y="342900"/>
                    </a:cubicBezTo>
                    <a:close/>
                  </a:path>
                </a:pathLst>
              </a:custGeom>
              <a:solidFill>
                <a:srgbClr val="FFDE00"/>
              </a:solidFill>
            </p:spPr>
          </p:sp>
          <p:sp>
            <p:nvSpPr>
              <p:cNvPr name="TextBox 20" id="20"/>
              <p:cNvSpPr txBox="true"/>
              <p:nvPr/>
            </p:nvSpPr>
            <p:spPr>
              <a:xfrm>
                <a:off x="127000" y="184150"/>
                <a:ext cx="355600" cy="336550"/>
              </a:xfrm>
              <a:prstGeom prst="rect">
                <a:avLst/>
              </a:prstGeom>
            </p:spPr>
            <p:txBody>
              <a:bodyPr anchor="ctr" rtlCol="false" tIns="50800" lIns="50800" bIns="50800" rIns="50800"/>
              <a:lstStyle/>
              <a:p>
                <a:pPr algn="ctr">
                  <a:lnSpc>
                    <a:spcPts val="2664"/>
                  </a:lnSpc>
                </a:pPr>
              </a:p>
            </p:txBody>
          </p:sp>
        </p:grpSp>
      </p:grpSp>
      <p:sp>
        <p:nvSpPr>
          <p:cNvPr name="TextBox 21" id="21"/>
          <p:cNvSpPr txBox="true"/>
          <p:nvPr/>
        </p:nvSpPr>
        <p:spPr>
          <a:xfrm rot="0">
            <a:off x="10000723" y="5125003"/>
            <a:ext cx="7454762" cy="1133475"/>
          </a:xfrm>
          <a:prstGeom prst="rect">
            <a:avLst/>
          </a:prstGeom>
        </p:spPr>
        <p:txBody>
          <a:bodyPr anchor="t" rtlCol="false" tIns="0" lIns="0" bIns="0" rIns="0">
            <a:spAutoFit/>
          </a:bodyPr>
          <a:lstStyle/>
          <a:p>
            <a:pPr algn="l">
              <a:lnSpc>
                <a:spcPts val="3000"/>
              </a:lnSpc>
            </a:pPr>
            <a:r>
              <a:rPr lang="en-US" sz="2000">
                <a:solidFill>
                  <a:srgbClr val="000000"/>
                </a:solidFill>
                <a:latin typeface="Open Sauce"/>
                <a:ea typeface="Open Sauce"/>
                <a:cs typeface="Open Sauce"/>
                <a:sym typeface="Open Sauce"/>
              </a:rPr>
              <a:t>Users</a:t>
            </a:r>
            <a:r>
              <a:rPr lang="en-US" sz="2000">
                <a:solidFill>
                  <a:srgbClr val="000000"/>
                </a:solidFill>
                <a:latin typeface="Open Sauce"/>
                <a:ea typeface="Open Sauce"/>
                <a:cs typeface="Open Sauce"/>
                <a:sym typeface="Open Sauce"/>
              </a:rPr>
              <a:t> recognised the problem-solving potential most clearly; ease of use was less convincing and needs refinement.</a:t>
            </a:r>
          </a:p>
        </p:txBody>
      </p:sp>
      <p:grpSp>
        <p:nvGrpSpPr>
          <p:cNvPr name="Group 22" id="22"/>
          <p:cNvGrpSpPr/>
          <p:nvPr/>
        </p:nvGrpSpPr>
        <p:grpSpPr>
          <a:xfrm rot="0">
            <a:off x="9591144" y="7215396"/>
            <a:ext cx="9101235" cy="2670985"/>
            <a:chOff x="0" y="0"/>
            <a:chExt cx="2397033" cy="703469"/>
          </a:xfrm>
        </p:grpSpPr>
        <p:sp>
          <p:nvSpPr>
            <p:cNvPr name="Freeform 23" id="23"/>
            <p:cNvSpPr/>
            <p:nvPr/>
          </p:nvSpPr>
          <p:spPr>
            <a:xfrm flipH="false" flipV="false" rot="0">
              <a:off x="0" y="0"/>
              <a:ext cx="2397033" cy="703469"/>
            </a:xfrm>
            <a:custGeom>
              <a:avLst/>
              <a:gdLst/>
              <a:ahLst/>
              <a:cxnLst/>
              <a:rect r="r" b="b" t="t" l="l"/>
              <a:pathLst>
                <a:path h="703469" w="2397033">
                  <a:moveTo>
                    <a:pt x="43383" y="0"/>
                  </a:moveTo>
                  <a:lnTo>
                    <a:pt x="2353650" y="0"/>
                  </a:lnTo>
                  <a:cubicBezTo>
                    <a:pt x="2365156" y="0"/>
                    <a:pt x="2376191" y="4571"/>
                    <a:pt x="2384326" y="12707"/>
                  </a:cubicBezTo>
                  <a:cubicBezTo>
                    <a:pt x="2392462" y="20842"/>
                    <a:pt x="2397033" y="31877"/>
                    <a:pt x="2397033" y="43383"/>
                  </a:cubicBezTo>
                  <a:lnTo>
                    <a:pt x="2397033" y="660086"/>
                  </a:lnTo>
                  <a:cubicBezTo>
                    <a:pt x="2397033" y="684046"/>
                    <a:pt x="2377610" y="703469"/>
                    <a:pt x="2353650" y="703469"/>
                  </a:cubicBezTo>
                  <a:lnTo>
                    <a:pt x="43383" y="703469"/>
                  </a:lnTo>
                  <a:cubicBezTo>
                    <a:pt x="31877" y="703469"/>
                    <a:pt x="20842" y="698899"/>
                    <a:pt x="12707" y="690763"/>
                  </a:cubicBezTo>
                  <a:cubicBezTo>
                    <a:pt x="4571" y="682627"/>
                    <a:pt x="0" y="671592"/>
                    <a:pt x="0" y="660086"/>
                  </a:cubicBezTo>
                  <a:lnTo>
                    <a:pt x="0" y="43383"/>
                  </a:lnTo>
                  <a:cubicBezTo>
                    <a:pt x="0" y="19423"/>
                    <a:pt x="19423" y="0"/>
                    <a:pt x="43383" y="0"/>
                  </a:cubicBezTo>
                  <a:close/>
                </a:path>
              </a:pathLst>
            </a:custGeom>
            <a:solidFill>
              <a:srgbClr val="FFFFFF"/>
            </a:solidFill>
          </p:spPr>
        </p:sp>
        <p:sp>
          <p:nvSpPr>
            <p:cNvPr name="TextBox 24" id="24"/>
            <p:cNvSpPr txBox="true"/>
            <p:nvPr/>
          </p:nvSpPr>
          <p:spPr>
            <a:xfrm>
              <a:off x="0" y="19050"/>
              <a:ext cx="2397033" cy="684419"/>
            </a:xfrm>
            <a:prstGeom prst="rect">
              <a:avLst/>
            </a:prstGeom>
          </p:spPr>
          <p:txBody>
            <a:bodyPr anchor="ctr" rtlCol="false" tIns="50800" lIns="50800" bIns="50800" rIns="50800"/>
            <a:lstStyle/>
            <a:p>
              <a:pPr algn="ctr">
                <a:lnSpc>
                  <a:spcPts val="2664"/>
                </a:lnSpc>
              </a:pPr>
            </a:p>
          </p:txBody>
        </p:sp>
      </p:grpSp>
      <p:sp>
        <p:nvSpPr>
          <p:cNvPr name="TextBox 25" id="25"/>
          <p:cNvSpPr txBox="true"/>
          <p:nvPr/>
        </p:nvSpPr>
        <p:spPr>
          <a:xfrm rot="0">
            <a:off x="10000723" y="8124825"/>
            <a:ext cx="7454762" cy="1133475"/>
          </a:xfrm>
          <a:prstGeom prst="rect">
            <a:avLst/>
          </a:prstGeom>
        </p:spPr>
        <p:txBody>
          <a:bodyPr anchor="t" rtlCol="false" tIns="0" lIns="0" bIns="0" rIns="0">
            <a:spAutoFit/>
          </a:bodyPr>
          <a:lstStyle/>
          <a:p>
            <a:pPr algn="l">
              <a:lnSpc>
                <a:spcPts val="3000"/>
              </a:lnSpc>
            </a:pPr>
            <a:r>
              <a:rPr lang="en-US" sz="2000">
                <a:solidFill>
                  <a:srgbClr val="000000"/>
                </a:solidFill>
                <a:latin typeface="Open Sauce"/>
                <a:ea typeface="Open Sauce"/>
                <a:cs typeface="Open Sauce"/>
                <a:sym typeface="Open Sauce"/>
              </a:rPr>
              <a:t>Implement real item</a:t>
            </a:r>
            <a:r>
              <a:rPr lang="en-US" sz="2000">
                <a:solidFill>
                  <a:srgbClr val="000000"/>
                </a:solidFill>
                <a:latin typeface="Open Sauce"/>
                <a:ea typeface="Open Sauce"/>
                <a:cs typeface="Open Sauce"/>
                <a:sym typeface="Open Sauce"/>
              </a:rPr>
              <a:t> recognition; test in a live disposal setting; measure accuracy, task time and errors; establish an information-update process.</a:t>
            </a:r>
          </a:p>
        </p:txBody>
      </p:sp>
      <p:sp>
        <p:nvSpPr>
          <p:cNvPr name="TextBox 26" id="26"/>
          <p:cNvSpPr txBox="true"/>
          <p:nvPr/>
        </p:nvSpPr>
        <p:spPr>
          <a:xfrm rot="0">
            <a:off x="10000723" y="7483387"/>
            <a:ext cx="8282077" cy="453391"/>
          </a:xfrm>
          <a:prstGeom prst="rect">
            <a:avLst/>
          </a:prstGeom>
        </p:spPr>
        <p:txBody>
          <a:bodyPr anchor="t" rtlCol="false" tIns="0" lIns="0" bIns="0" rIns="0">
            <a:spAutoFit/>
          </a:bodyPr>
          <a:lstStyle/>
          <a:p>
            <a:pPr algn="l">
              <a:lnSpc>
                <a:spcPts val="3899"/>
              </a:lnSpc>
            </a:pPr>
            <a:r>
              <a:rPr lang="en-US" sz="2599" b="true">
                <a:solidFill>
                  <a:srgbClr val="285EBB"/>
                </a:solidFill>
                <a:latin typeface="Open Sauce Bold"/>
                <a:ea typeface="Open Sauce Bold"/>
                <a:cs typeface="Open Sauce Bold"/>
                <a:sym typeface="Open Sauce Bold"/>
              </a:rPr>
              <a:t>Future Steps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16316" t="-34752" r="-10763" b="-32018"/>
            </a:stretch>
          </a:blipFill>
        </p:spPr>
      </p:sp>
      <p:sp>
        <p:nvSpPr>
          <p:cNvPr name="Freeform 3" id="3"/>
          <p:cNvSpPr/>
          <p:nvPr/>
        </p:nvSpPr>
        <p:spPr>
          <a:xfrm flipH="true" flipV="false" rot="0">
            <a:off x="7161087" y="-146530"/>
            <a:ext cx="14618391" cy="10580060"/>
          </a:xfrm>
          <a:custGeom>
            <a:avLst/>
            <a:gdLst/>
            <a:ahLst/>
            <a:cxnLst/>
            <a:rect r="r" b="b" t="t" l="l"/>
            <a:pathLst>
              <a:path h="10580060" w="14618391">
                <a:moveTo>
                  <a:pt x="14618391" y="0"/>
                </a:moveTo>
                <a:lnTo>
                  <a:pt x="0" y="0"/>
                </a:lnTo>
                <a:lnTo>
                  <a:pt x="0" y="10580060"/>
                </a:lnTo>
                <a:lnTo>
                  <a:pt x="14618391" y="10580060"/>
                </a:lnTo>
                <a:lnTo>
                  <a:pt x="14618391" y="0"/>
                </a:lnTo>
                <a:close/>
              </a:path>
            </a:pathLst>
          </a:custGeom>
          <a:blipFill>
            <a:blip r:embed="rId3"/>
            <a:stretch>
              <a:fillRect l="0" t="0" r="0" b="0"/>
            </a:stretch>
          </a:blipFill>
        </p:spPr>
      </p:sp>
      <p:sp>
        <p:nvSpPr>
          <p:cNvPr name="TextBox 4" id="4"/>
          <p:cNvSpPr txBox="true"/>
          <p:nvPr/>
        </p:nvSpPr>
        <p:spPr>
          <a:xfrm rot="0">
            <a:off x="1028700" y="1184907"/>
            <a:ext cx="11129108" cy="5631427"/>
          </a:xfrm>
          <a:prstGeom prst="rect">
            <a:avLst/>
          </a:prstGeom>
        </p:spPr>
        <p:txBody>
          <a:bodyPr anchor="t" rtlCol="false" tIns="0" lIns="0" bIns="0" rIns="0">
            <a:spAutoFit/>
          </a:bodyPr>
          <a:lstStyle/>
          <a:p>
            <a:pPr algn="l">
              <a:lnSpc>
                <a:spcPts val="21290"/>
              </a:lnSpc>
            </a:pPr>
            <a:r>
              <a:rPr lang="en-US" sz="24193" spc="-1983" b="true">
                <a:solidFill>
                  <a:srgbClr val="FFDE00"/>
                </a:solidFill>
                <a:latin typeface="Open Sauce Bold"/>
                <a:ea typeface="Open Sauce Bold"/>
                <a:cs typeface="Open Sauce Bold"/>
                <a:sym typeface="Open Sauce Bold"/>
              </a:rPr>
              <a:t>Thank You</a:t>
            </a:r>
          </a:p>
        </p:txBody>
      </p:sp>
      <p:sp>
        <p:nvSpPr>
          <p:cNvPr name="TextBox 5" id="5"/>
          <p:cNvSpPr txBox="true"/>
          <p:nvPr/>
        </p:nvSpPr>
        <p:spPr>
          <a:xfrm rot="0">
            <a:off x="12679384" y="1361268"/>
            <a:ext cx="4579916" cy="1250355"/>
          </a:xfrm>
          <a:prstGeom prst="rect">
            <a:avLst/>
          </a:prstGeom>
        </p:spPr>
        <p:txBody>
          <a:bodyPr anchor="t" rtlCol="false" tIns="0" lIns="0" bIns="0" rIns="0">
            <a:spAutoFit/>
          </a:bodyPr>
          <a:lstStyle/>
          <a:p>
            <a:pPr algn="r">
              <a:lnSpc>
                <a:spcPts val="4875"/>
              </a:lnSpc>
            </a:pPr>
            <a:r>
              <a:rPr lang="en-US" sz="4392" spc="-96">
                <a:solidFill>
                  <a:srgbClr val="FFFEF1"/>
                </a:solidFill>
                <a:latin typeface="Open Sauce"/>
                <a:ea typeface="Open Sauce"/>
                <a:cs typeface="Open Sauce"/>
                <a:sym typeface="Open Sauce"/>
              </a:rPr>
              <a:t>Questions and Open Discussion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DAHXx-tzueE</dc:identifier>
  <dcterms:modified xsi:type="dcterms:W3CDTF">2011-08-01T06:04:30Z</dcterms:modified>
  <cp:revision>1</cp:revision>
  <dc:title>IACST-Keren-Happuch &amp; Kim SeHwa</dc:title>
</cp:coreProperties>
</file>