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15"/>
  </p:notesMasterIdLst>
  <p:handoutMasterIdLst>
    <p:handoutMasterId r:id="rId16"/>
  </p:handoutMasterIdLst>
  <p:sldIdLst>
    <p:sldId id="337" r:id="rId5"/>
    <p:sldId id="316" r:id="rId6"/>
    <p:sldId id="342" r:id="rId7"/>
    <p:sldId id="324" r:id="rId8"/>
    <p:sldId id="351" r:id="rId9"/>
    <p:sldId id="346" r:id="rId10"/>
    <p:sldId id="328" r:id="rId11"/>
    <p:sldId id="350" r:id="rId12"/>
    <p:sldId id="331" r:id="rId13"/>
    <p:sldId id="34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967" autoAdjust="0"/>
  </p:normalViewPr>
  <p:slideViewPr>
    <p:cSldViewPr snapToGrid="0">
      <p:cViewPr varScale="1">
        <p:scale>
          <a:sx n="91" d="100"/>
          <a:sy n="91" d="100"/>
        </p:scale>
        <p:origin x="322" y="77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-110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10/28/2026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48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73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0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73E79-5061-3968-B00F-4E5B5F3D6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943CA-0C99-A787-493B-21FC30192B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4D2A4-5627-992A-F822-CBF319C82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4EAB0-B33A-8AAC-51B5-AAC211C5E3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479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93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DC1F0-6456-59F7-A605-8A58202D9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2D81A5-C933-D556-0234-F3F9F52D1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7DDDFA-F733-896E-1F10-146B8AC0B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AE80C-C1B7-2DAD-69E3-34B3FDCE7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29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674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36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1280160"/>
          </a:xfrm>
        </p:spPr>
        <p:txBody>
          <a:bodyPr lIns="0" tIns="0" rIns="0" bIns="0" anchor="b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60" y="2103119"/>
            <a:ext cx="10087699" cy="4114800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10" Type="http://schemas.openxmlformats.org/officeDocument/2006/relationships/image" Target="../media/image13.jpg"/><Relationship Id="rId4" Type="http://schemas.openxmlformats.org/officeDocument/2006/relationships/image" Target="../media/image7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5A271-8875-6BCE-0A4A-542683BB3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282588"/>
            <a:ext cx="7847063" cy="32750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How the Success of </a:t>
            </a:r>
            <a:r>
              <a:rPr lang="en-US" sz="1800" i="1" dirty="0" err="1"/>
              <a:t>Kpop</a:t>
            </a:r>
            <a:r>
              <a:rPr lang="en-US" sz="1800" i="1" dirty="0"/>
              <a:t> Demon Hunters</a:t>
            </a:r>
            <a:r>
              <a:rPr lang="en-US" sz="1800" dirty="0"/>
              <a:t> (2025) Could Provide a Framework for Invigorating the Korean Animated Film Industry through Use of Cultural Representation.</a:t>
            </a:r>
          </a:p>
        </p:txBody>
      </p:sp>
      <p:pic>
        <p:nvPicPr>
          <p:cNvPr id="7" name="Picture Placeholder 8" descr="Mountains at sunset">
            <a:extLst>
              <a:ext uri="{FF2B5EF4-FFF2-40B4-BE49-F238E27FC236}">
                <a16:creationId xmlns:a16="http://schemas.microsoft.com/office/drawing/2014/main" id="{DABEABE1-2983-8759-E3F7-CCC6330C6BA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3" r="23"/>
          <a:stretch/>
        </p:blipFill>
        <p:spPr/>
      </p:pic>
    </p:spTree>
    <p:extLst>
      <p:ext uri="{BB962C8B-B14F-4D97-AF65-F5344CB8AC3E}">
        <p14:creationId xmlns:p14="http://schemas.microsoft.com/office/powerpoint/2010/main" val="1941235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3DF-1FE9-01BE-435F-1729F4AB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520C53E-8329-74AB-5229-BCDE630B2E1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8451" t="-1440" r="24279" b="1440"/>
          <a:stretch>
            <a:fillRect/>
          </a:stretch>
        </p:blipFill>
        <p:spPr>
          <a:xfrm>
            <a:off x="1280160" y="2530058"/>
            <a:ext cx="3707972" cy="370797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F7377-87AF-3A8C-539C-8A9651F5DA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Korean Animation History</a:t>
            </a:r>
          </a:p>
          <a:p>
            <a:r>
              <a:rPr lang="en-US" dirty="0"/>
              <a:t>	Statistical Analysis</a:t>
            </a:r>
          </a:p>
          <a:p>
            <a:r>
              <a:rPr lang="en-US" dirty="0"/>
              <a:t>Case Study 1: </a:t>
            </a:r>
            <a:r>
              <a:rPr lang="en-US" dirty="0" err="1"/>
              <a:t>Kpop</a:t>
            </a:r>
            <a:r>
              <a:rPr lang="en-US" dirty="0"/>
              <a:t> Demon Hunters</a:t>
            </a:r>
          </a:p>
          <a:p>
            <a:r>
              <a:rPr lang="en-US" dirty="0"/>
              <a:t>Case Study 2: Kungfu Panda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2CDEFC15-108D-DB84-2D2A-CAB57E3C73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306" t="8050" r="306" b="25284"/>
          <a:stretch>
            <a:fillRect/>
          </a:stretch>
        </p:blipFill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58642F4B-EECC-8DF2-1D03-75399E751B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5" t="2650" r="-395" b="14016"/>
          <a:stretch>
            <a:fillRect/>
          </a:stretch>
        </p:blipFill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48200783-D155-5484-1328-FFD83A6606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6" b="30850"/>
          <a:stretch>
            <a:fillRect/>
          </a:stretch>
        </p:blipFill>
        <p:spPr>
          <a:xfrm>
            <a:off x="1280160" y="2530057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781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64C0E11-7DE4-D558-C3EF-9B3C7A9BF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218" y="640080"/>
            <a:ext cx="7359662" cy="1280160"/>
          </a:xfrm>
        </p:spPr>
        <p:txBody>
          <a:bodyPr/>
          <a:lstStyle/>
          <a:p>
            <a:r>
              <a:rPr lang="en-US" sz="3200" dirty="0"/>
              <a:t>History of Animation in Korea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6CC7187-0D55-8D17-DB17-83EAB1EF8D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75" t="1857" r="32381" b="6191"/>
          <a:stretch>
            <a:fillRect/>
          </a:stretch>
        </p:blipFill>
        <p:spPr>
          <a:xfrm>
            <a:off x="1440496" y="1122912"/>
            <a:ext cx="1699821" cy="1699824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18541-7290-F1A9-2357-CA26E074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218" y="2194560"/>
            <a:ext cx="7264866" cy="4239796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1967 - First feature length Korean animated film:</a:t>
            </a:r>
            <a:br>
              <a:rPr lang="en-US" altLang="ko-KR" sz="1600"/>
            </a:br>
            <a:r>
              <a:rPr lang="en-US" altLang="ko-KR" sz="1600"/>
              <a:t>Hong </a:t>
            </a:r>
            <a:r>
              <a:rPr lang="en-US" altLang="ko-KR" sz="1600" dirty="0"/>
              <a:t>Gil-dong [</a:t>
            </a:r>
            <a:r>
              <a:rPr lang="ko-KR" altLang="en-US" sz="1600" dirty="0"/>
              <a:t>홍길동</a:t>
            </a:r>
            <a:r>
              <a:rPr lang="en-US" altLang="ko-KR" sz="1600" dirty="0"/>
              <a:t>], Shin</a:t>
            </a:r>
            <a:r>
              <a:rPr lang="ko-KR" altLang="en-US" sz="1600" dirty="0"/>
              <a:t> </a:t>
            </a:r>
            <a:r>
              <a:rPr lang="en-US" altLang="ko-KR" sz="1600" dirty="0" err="1"/>
              <a:t>Dongheon</a:t>
            </a:r>
            <a:r>
              <a:rPr lang="en-US" altLang="ko-KR" sz="16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Mid to late 1960’s - </a:t>
            </a:r>
            <a:r>
              <a:rPr lang="en-US" altLang="ko-KR" sz="1600" dirty="0" err="1"/>
              <a:t>Jeil</a:t>
            </a:r>
            <a:r>
              <a:rPr lang="en-US" altLang="ko-KR" sz="1600" dirty="0"/>
              <a:t> </a:t>
            </a:r>
            <a:r>
              <a:rPr lang="en-US" altLang="ko-KR" sz="1600" dirty="0" err="1"/>
              <a:t>Donghwa</a:t>
            </a:r>
            <a:r>
              <a:rPr lang="en-US" altLang="ko-KR" sz="1600" dirty="0"/>
              <a:t> begins subcontracting for Toei Animation in Japan. Korean animation production under Japanese studios continues.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1990’s onwards – Korean animation studios begin subcontracting for American animated television programs. (Such as; The Simpsons, Steven Universe, The Legend of Korra)</a:t>
            </a:r>
          </a:p>
        </p:txBody>
      </p:sp>
      <p:pic>
        <p:nvPicPr>
          <p:cNvPr id="2" name="Picture Placeholder 12">
            <a:extLst>
              <a:ext uri="{FF2B5EF4-FFF2-40B4-BE49-F238E27FC236}">
                <a16:creationId xmlns:a16="http://schemas.microsoft.com/office/drawing/2014/main" id="{823BF23E-58BF-1665-5F2D-EE77FD409F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8" t="323" r="72382" b="-323"/>
          <a:stretch>
            <a:fillRect/>
          </a:stretch>
        </p:blipFill>
        <p:spPr>
          <a:xfrm>
            <a:off x="204334" y="2310705"/>
            <a:ext cx="2236586" cy="2236590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CC48B719-6E84-7287-4F86-F7196666BB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18" t="323" r="41682" b="-323"/>
          <a:stretch>
            <a:fillRect/>
          </a:stretch>
        </p:blipFill>
        <p:spPr>
          <a:xfrm>
            <a:off x="1322627" y="3725231"/>
            <a:ext cx="2792173" cy="279217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8" name="Picture Placeholder 12">
            <a:extLst>
              <a:ext uri="{FF2B5EF4-FFF2-40B4-BE49-F238E27FC236}">
                <a16:creationId xmlns:a16="http://schemas.microsoft.com/office/drawing/2014/main" id="{2D94C15B-F9CB-C937-FAF5-992722E350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875" r="21875"/>
          <a:stretch/>
        </p:blipFill>
        <p:spPr>
          <a:xfrm>
            <a:off x="1440496" y="1122912"/>
            <a:ext cx="1699821" cy="169982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9" name="Picture Placeholder 12">
            <a:extLst>
              <a:ext uri="{FF2B5EF4-FFF2-40B4-BE49-F238E27FC236}">
                <a16:creationId xmlns:a16="http://schemas.microsoft.com/office/drawing/2014/main" id="{4EA5047F-D6E7-03BF-DBA3-32CCEDF2520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278" r="15278"/>
          <a:stretch/>
        </p:blipFill>
        <p:spPr>
          <a:xfrm>
            <a:off x="204334" y="2310705"/>
            <a:ext cx="2236586" cy="2236590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10" name="Picture Placeholder 12">
            <a:extLst>
              <a:ext uri="{FF2B5EF4-FFF2-40B4-BE49-F238E27FC236}">
                <a16:creationId xmlns:a16="http://schemas.microsoft.com/office/drawing/2014/main" id="{D7C0AB90-72E0-5A8B-FE10-38211287542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22627" y="3725231"/>
            <a:ext cx="2792173" cy="279217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5" name="Picture Placeholder 12">
            <a:extLst>
              <a:ext uri="{FF2B5EF4-FFF2-40B4-BE49-F238E27FC236}">
                <a16:creationId xmlns:a16="http://schemas.microsoft.com/office/drawing/2014/main" id="{609B8845-7F25-8F90-A169-271F8F05CE8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201" r="19799"/>
          <a:stretch>
            <a:fillRect/>
          </a:stretch>
        </p:blipFill>
        <p:spPr>
          <a:xfrm>
            <a:off x="1449732" y="1116508"/>
            <a:ext cx="1699821" cy="169982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6" name="Picture Placeholder 12">
            <a:extLst>
              <a:ext uri="{FF2B5EF4-FFF2-40B4-BE49-F238E27FC236}">
                <a16:creationId xmlns:a16="http://schemas.microsoft.com/office/drawing/2014/main" id="{3790A3A0-3AFF-86C9-6BDD-0B917F84BCB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1875" r="21875"/>
          <a:stretch/>
        </p:blipFill>
        <p:spPr>
          <a:xfrm>
            <a:off x="213570" y="2304301"/>
            <a:ext cx="2236586" cy="2236590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7" name="Picture Placeholder 12">
            <a:extLst>
              <a:ext uri="{FF2B5EF4-FFF2-40B4-BE49-F238E27FC236}">
                <a16:creationId xmlns:a16="http://schemas.microsoft.com/office/drawing/2014/main" id="{8E282D5D-8D8F-60AB-0FC0-B985941F33B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7404" r="22596"/>
          <a:stretch>
            <a:fillRect/>
          </a:stretch>
        </p:blipFill>
        <p:spPr>
          <a:xfrm>
            <a:off x="1331863" y="3718827"/>
            <a:ext cx="2792173" cy="279217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5028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8FDAA-00CD-846E-A576-B59DFA73F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KOCCA White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2B3B4A-6ED2-64D9-BEC7-1B6C669712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Most enjoyed Animation among respondents aged 10-69: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FF1654-306D-262A-D360-5E5C2E6B39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400" dirty="0"/>
              <a:t>Most enjoyed animation among respondents aged 3-9:</a:t>
            </a:r>
          </a:p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30746-3E87-C977-0C0B-AD6BF4422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2991508"/>
            <a:ext cx="4792605" cy="2536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9CA18A-C421-C89B-7DB0-48CCFEB7B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24" y="2941086"/>
            <a:ext cx="4919093" cy="27797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24D40B-C5C4-DEBC-AE05-4381672FD84B}"/>
              </a:ext>
            </a:extLst>
          </p:cNvPr>
          <p:cNvSpPr txBox="1"/>
          <p:nvPr/>
        </p:nvSpPr>
        <p:spPr>
          <a:xfrm>
            <a:off x="1335364" y="6368014"/>
            <a:ext cx="2257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2025 KOCCA Industry White Paper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02816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08631-EBE9-AEC9-4595-36FA5206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56817-46D7-12DE-6A2F-2672BA87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KOCCA White paper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1ABA9-6C14-5273-7297-A1E637922F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Reasons for watching domestic animation among respondents aged 10-69: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200" dirty="0"/>
          </a:p>
          <a:p>
            <a:r>
              <a:rPr lang="en-US" sz="1200" dirty="0"/>
              <a:t>Top response: “It fits our sensibilities well”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575708-8510-869E-2AE8-2044693E453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Reasons for not watching domestic animation among respondents aged 10-69: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br>
              <a:rPr lang="en-US" sz="1200" dirty="0"/>
            </a:br>
            <a:endParaRPr lang="en-US" sz="1200" dirty="0"/>
          </a:p>
          <a:p>
            <a:pPr>
              <a:lnSpc>
                <a:spcPct val="100000"/>
              </a:lnSpc>
            </a:pPr>
            <a:r>
              <a:rPr lang="en-US" sz="1200" dirty="0"/>
              <a:t>Top response: Most (domestic) animation is for small children.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ACD68E-F88C-BFD7-7C95-0759A0475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364" y="2981504"/>
            <a:ext cx="4921241" cy="23370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3A6D48-9CF3-A214-7BFA-FE849D534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121" y="2946044"/>
            <a:ext cx="5184397" cy="23892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1436A6-7972-7AD9-01F0-C60C4DFEB792}"/>
              </a:ext>
            </a:extLst>
          </p:cNvPr>
          <p:cNvSpPr txBox="1"/>
          <p:nvPr/>
        </p:nvSpPr>
        <p:spPr>
          <a:xfrm>
            <a:off x="1335364" y="6368014"/>
            <a:ext cx="2257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2025 KOCCA Industry White Paper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3952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8FD192-492A-A40D-E86A-BABC77587C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80160" y="2408331"/>
            <a:ext cx="4663440" cy="1190033"/>
          </a:xfrm>
        </p:spPr>
        <p:txBody>
          <a:bodyPr/>
          <a:lstStyle/>
          <a:p>
            <a:r>
              <a:rPr lang="en-US" sz="1600" dirty="0"/>
              <a:t>Important considerations for animation investment: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62FCA4D-7EEE-9E3D-F691-FEFB5FB337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3019804"/>
            <a:ext cx="4663440" cy="33642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600" dirty="0"/>
              <a:t>Animation is expensive and time consuming. Generally higher allocation of funds is needed.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Higher budgets do not equal better quality or better returns on investment.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Investing in newest technology does not always improve production time or quality.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Considerations of target markets - Investing in heavy use of AI in animated film production could put off western consumers.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09A478-4125-2E99-6EF2-97E3106CEBB5}"/>
              </a:ext>
            </a:extLst>
          </p:cNvPr>
          <p:cNvSpPr txBox="1">
            <a:spLocks/>
          </p:cNvSpPr>
          <p:nvPr/>
        </p:nvSpPr>
        <p:spPr>
          <a:xfrm>
            <a:off x="1280160" y="914272"/>
            <a:ext cx="4968876" cy="128016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all" spc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tx1"/>
                </a:solidFill>
              </a:rPr>
              <a:t>Animation production budgets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CE26A4-27CE-C575-3811-14FF0F622299}"/>
              </a:ext>
            </a:extLst>
          </p:cNvPr>
          <p:cNvSpPr/>
          <p:nvPr/>
        </p:nvSpPr>
        <p:spPr>
          <a:xfrm>
            <a:off x="6680434" y="293615"/>
            <a:ext cx="5251508" cy="6291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083646-E73C-AF91-5EB8-6601ABF053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491" y="1632087"/>
            <a:ext cx="5019306" cy="401644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EED7BD5-000C-C84F-1B3B-82C3F224B141}"/>
              </a:ext>
            </a:extLst>
          </p:cNvPr>
          <p:cNvSpPr txBox="1"/>
          <p:nvPr/>
        </p:nvSpPr>
        <p:spPr>
          <a:xfrm>
            <a:off x="7340365" y="5686057"/>
            <a:ext cx="4160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Comparison of selected animated film budgets across USA, Japan and Korea from 2002 to 2006</a:t>
            </a:r>
          </a:p>
        </p:txBody>
      </p:sp>
    </p:spTree>
    <p:extLst>
      <p:ext uri="{BB962C8B-B14F-4D97-AF65-F5344CB8AC3E}">
        <p14:creationId xmlns:p14="http://schemas.microsoft.com/office/powerpoint/2010/main" val="719664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47ABD4-990A-BAC8-69FC-AF4C84F3A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313234"/>
            <a:ext cx="4663438" cy="1429966"/>
          </a:xfrm>
        </p:spPr>
        <p:txBody>
          <a:bodyPr anchor="t"/>
          <a:lstStyle/>
          <a:p>
            <a:r>
              <a:rPr lang="en-US" sz="2800" dirty="0" err="1"/>
              <a:t>Kpop</a:t>
            </a:r>
            <a:r>
              <a:rPr lang="en-US" sz="2800" dirty="0"/>
              <a:t> Demon Hunters</a:t>
            </a:r>
            <a:br>
              <a:rPr lang="en-US" sz="2800" dirty="0"/>
            </a:br>
            <a:r>
              <a:rPr lang="en-US" sz="2800" dirty="0"/>
              <a:t>(2025)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E6A21B-7748-174B-D77E-8EE0B288C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667699"/>
            <a:ext cx="4663440" cy="1929469"/>
          </a:xfrm>
        </p:spPr>
        <p:txBody>
          <a:bodyPr/>
          <a:lstStyle/>
          <a:p>
            <a:r>
              <a:rPr lang="en-US" sz="1600" dirty="0" err="1"/>
              <a:t>Kpop</a:t>
            </a:r>
            <a:r>
              <a:rPr lang="en-US" sz="1600" dirty="0"/>
              <a:t> Demon Hunters has strong cultural references that have engaged Korean and international viewers. </a:t>
            </a:r>
            <a:br>
              <a:rPr lang="en-US" sz="1600" dirty="0"/>
            </a:br>
            <a:r>
              <a:rPr lang="en-US" sz="1600" dirty="0"/>
              <a:t>Engagement is seen not just through Netflix views but also:</a:t>
            </a:r>
          </a:p>
          <a:p>
            <a:endParaRPr lang="en-US" dirty="0"/>
          </a:p>
        </p:txBody>
      </p:sp>
      <p:pic>
        <p:nvPicPr>
          <p:cNvPr id="6" name="Picture Placeholder 21">
            <a:extLst>
              <a:ext uri="{FF2B5EF4-FFF2-40B4-BE49-F238E27FC236}">
                <a16:creationId xmlns:a16="http://schemas.microsoft.com/office/drawing/2014/main" id="{1472EB4E-1296-AC66-19FA-B01BB8D8A5F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5" b="15"/>
          <a:stretch/>
        </p:blipFill>
        <p:spPr/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49B77A8-138C-17A7-D9AB-823672E011A4}"/>
              </a:ext>
            </a:extLst>
          </p:cNvPr>
          <p:cNvSpPr txBox="1">
            <a:spLocks/>
          </p:cNvSpPr>
          <p:nvPr/>
        </p:nvSpPr>
        <p:spPr>
          <a:xfrm>
            <a:off x="1736519" y="4211273"/>
            <a:ext cx="4207079" cy="19895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Merchandise sales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Sales of related products (IP unrelated merchandise)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Social media engagement: Dance shorts, lip-syncs, Cosplay, video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Sing-a-longs and theatre release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38111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D63E9-C200-A3CA-75EA-5E543E1E9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D4ABB0-CD1A-22AD-D7E8-01F9AD024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1313234"/>
            <a:ext cx="4663438" cy="1429966"/>
          </a:xfrm>
        </p:spPr>
        <p:txBody>
          <a:bodyPr anchor="t"/>
          <a:lstStyle/>
          <a:p>
            <a:r>
              <a:rPr lang="en-US" sz="2800" dirty="0"/>
              <a:t>Kung fu Panda </a:t>
            </a:r>
            <a:br>
              <a:rPr lang="en-US" sz="2800" dirty="0"/>
            </a:br>
            <a:r>
              <a:rPr lang="en-US" sz="2800" dirty="0"/>
              <a:t>(2008)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1824D8-A50F-E0B7-391F-798BA1682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625755"/>
            <a:ext cx="4663440" cy="3701894"/>
          </a:xfrm>
        </p:spPr>
        <p:txBody>
          <a:bodyPr/>
          <a:lstStyle/>
          <a:p>
            <a:r>
              <a:rPr lang="en-US" sz="1600" dirty="0"/>
              <a:t>At time of release, Kung Fu Panda was the highest grossing animated film of all time in China, and the 6</a:t>
            </a:r>
            <a:r>
              <a:rPr lang="en-US" sz="1600" baseline="30000" dirty="0"/>
              <a:t>th</a:t>
            </a:r>
            <a:r>
              <a:rPr lang="en-US" sz="1600" dirty="0"/>
              <a:t> highest grossing film overall for 2008. </a:t>
            </a:r>
          </a:p>
        </p:txBody>
      </p:sp>
      <p:pic>
        <p:nvPicPr>
          <p:cNvPr id="6" name="Picture Placeholder 21">
            <a:extLst>
              <a:ext uri="{FF2B5EF4-FFF2-40B4-BE49-F238E27FC236}">
                <a16:creationId xmlns:a16="http://schemas.microsoft.com/office/drawing/2014/main" id="{643E878A-A9D0-2DAA-8258-50696714612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8616" b="8616"/>
          <a:stretch/>
        </p:blipFill>
        <p:spPr/>
      </p:pic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A7B67F9-D722-402F-52B3-6D202EDE519A}"/>
              </a:ext>
            </a:extLst>
          </p:cNvPr>
          <p:cNvSpPr txBox="1">
            <a:spLocks/>
          </p:cNvSpPr>
          <p:nvPr/>
        </p:nvSpPr>
        <p:spPr>
          <a:xfrm>
            <a:off x="1736519" y="3825380"/>
            <a:ext cx="4207079" cy="23754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Creators engaged in a lot of visual research into the geography of China, as well as in representing small details.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References to Chinese philosophy.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References to Chinese filmmaking and story types.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Storytelling and comedy remains much more American in style, though is generally quite broad.</a:t>
            </a:r>
          </a:p>
        </p:txBody>
      </p:sp>
    </p:spTree>
    <p:extLst>
      <p:ext uri="{BB962C8B-B14F-4D97-AF65-F5344CB8AC3E}">
        <p14:creationId xmlns:p14="http://schemas.microsoft.com/office/powerpoint/2010/main" val="46225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>
            <a:extLst>
              <a:ext uri="{FF2B5EF4-FFF2-40B4-BE49-F238E27FC236}">
                <a16:creationId xmlns:a16="http://schemas.microsoft.com/office/drawing/2014/main" id="{B4A8555D-2DFF-E6D8-3698-67C06B77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20930"/>
            <a:ext cx="5623979" cy="1280160"/>
          </a:xfrm>
        </p:spPr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16BFA7C-979F-1D5E-79D4-DEEC56EBE2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2466364"/>
            <a:ext cx="3686123" cy="3875642"/>
          </a:xfrm>
        </p:spPr>
        <p:txBody>
          <a:bodyPr/>
          <a:lstStyle/>
          <a:p>
            <a:pPr indent="-228600">
              <a:lnSpc>
                <a:spcPct val="100000"/>
              </a:lnSpc>
            </a:pPr>
            <a:r>
              <a:rPr lang="en-US" sz="1400" dirty="0"/>
              <a:t>Project Selection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Aim for animation productions that can be successful and appealing to domestic audiences.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Back projects with the right amount of artistic vision and broad appeal. 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Consider the importance of comedy that can be enjoyed across many cultures.</a:t>
            </a:r>
          </a:p>
          <a:p>
            <a:pPr lvl="1">
              <a:lnSpc>
                <a:spcPct val="100000"/>
              </a:lnSpc>
            </a:pPr>
            <a:r>
              <a:rPr lang="en-US" sz="1400" dirty="0"/>
              <a:t>Look for projects that represent Korean culture or are based on Korean folklore. Projects that do it with appreciation and authenticity.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E42FE3-72C0-8885-D01D-FC08E0DEC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21049" y="2971832"/>
            <a:ext cx="3498517" cy="337017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400" dirty="0"/>
              <a:t>Overcoming preconceived ideas</a:t>
            </a:r>
          </a:p>
          <a:p>
            <a:pPr lvl="1"/>
            <a:r>
              <a:rPr lang="en-US" sz="1400" dirty="0"/>
              <a:t>Moving away from the association with Japanese and western animation.</a:t>
            </a:r>
          </a:p>
          <a:p>
            <a:pPr lvl="1"/>
            <a:r>
              <a:rPr lang="en-US" sz="1400" dirty="0"/>
              <a:t>Move away from content aimed at toddlers/infants.</a:t>
            </a:r>
          </a:p>
          <a:p>
            <a:pPr marL="457200" lvl="1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Strategic investment</a:t>
            </a:r>
          </a:p>
          <a:p>
            <a:pPr lvl="1"/>
            <a:r>
              <a:rPr lang="en-US" sz="1400" dirty="0"/>
              <a:t>Realistic understanding of animation production budgets and timelines.</a:t>
            </a:r>
          </a:p>
          <a:p>
            <a:endParaRPr lang="en-US" dirty="0"/>
          </a:p>
        </p:txBody>
      </p:sp>
      <p:pic>
        <p:nvPicPr>
          <p:cNvPr id="3" name="Picture Placeholder 12">
            <a:extLst>
              <a:ext uri="{FF2B5EF4-FFF2-40B4-BE49-F238E27FC236}">
                <a16:creationId xmlns:a16="http://schemas.microsoft.com/office/drawing/2014/main" id="{569600ED-FE0A-7E1C-D338-BFCCCA18E4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71912" y="389654"/>
            <a:ext cx="2456343" cy="245634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5" name="Picture Placeholder 12">
            <a:extLst>
              <a:ext uri="{FF2B5EF4-FFF2-40B4-BE49-F238E27FC236}">
                <a16:creationId xmlns:a16="http://schemas.microsoft.com/office/drawing/2014/main" id="{3229A232-256F-C8E4-C749-B9F9F66205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22" r="26898"/>
          <a:stretch>
            <a:fillRect/>
          </a:stretch>
        </p:blipFill>
        <p:spPr>
          <a:xfrm>
            <a:off x="9721171" y="2022019"/>
            <a:ext cx="1948141" cy="188680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pic>
        <p:nvPicPr>
          <p:cNvPr id="4" name="Picture Placeholder 12">
            <a:extLst>
              <a:ext uri="{FF2B5EF4-FFF2-40B4-BE49-F238E27FC236}">
                <a16:creationId xmlns:a16="http://schemas.microsoft.com/office/drawing/2014/main" id="{ACFF7B49-1285-03BA-FD59-37DA0836BF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407" r="29407" b="2"/>
          <a:stretch>
            <a:fillRect/>
          </a:stretch>
        </p:blipFill>
        <p:spPr>
          <a:xfrm>
            <a:off x="9066794" y="3737444"/>
            <a:ext cx="1481220" cy="1478362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63D3D-166F-FC20-6D71-DD7FCA9D7C26}"/>
              </a:ext>
            </a:extLst>
          </p:cNvPr>
          <p:cNvSpPr txBox="1"/>
          <p:nvPr/>
        </p:nvSpPr>
        <p:spPr>
          <a:xfrm>
            <a:off x="1216404" y="1901090"/>
            <a:ext cx="5049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How do we invigorate the Korean animation industry?</a:t>
            </a:r>
          </a:p>
        </p:txBody>
      </p:sp>
      <p:pic>
        <p:nvPicPr>
          <p:cNvPr id="7" name="Picture Placeholder 12">
            <a:extLst>
              <a:ext uri="{FF2B5EF4-FFF2-40B4-BE49-F238E27FC236}">
                <a16:creationId xmlns:a16="http://schemas.microsoft.com/office/drawing/2014/main" id="{DC0E1D3C-C316-CB01-1303-CBA453465D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2380" r="46182"/>
          <a:stretch>
            <a:fillRect/>
          </a:stretch>
        </p:blipFill>
        <p:spPr>
          <a:xfrm>
            <a:off x="10208599" y="4923692"/>
            <a:ext cx="1157529" cy="1155296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1950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5D893-E98A-260A-9EC4-B9365E533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/>
              <a:t>There’s pride in seeing something we love being seen by the whole world. Like a part of yourself is famous.</a:t>
            </a:r>
          </a:p>
        </p:txBody>
      </p:sp>
      <p:pic>
        <p:nvPicPr>
          <p:cNvPr id="5" name="Picture Placeholder 14">
            <a:extLst>
              <a:ext uri="{FF2B5EF4-FFF2-40B4-BE49-F238E27FC236}">
                <a16:creationId xmlns:a16="http://schemas.microsoft.com/office/drawing/2014/main" id="{DE72DC91-8DC9-B68C-C1D3-8F5273481A7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3315" t="9555" r="28800" b="5392"/>
          <a:stretch>
            <a:fillRect/>
          </a:stretch>
        </p:blipFill>
        <p:spPr>
          <a:xfrm rot="5400000">
            <a:off x="1371606" y="3205313"/>
            <a:ext cx="3043077" cy="3043083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0D88C-5989-4007-4953-F54A4A34B7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0609" y="5291848"/>
            <a:ext cx="6117381" cy="852920"/>
          </a:xfrm>
        </p:spPr>
        <p:txBody>
          <a:bodyPr>
            <a:normAutofit lnSpcReduction="10000"/>
          </a:bodyPr>
          <a:lstStyle/>
          <a:p>
            <a:r>
              <a:rPr lang="en-US" sz="1400" dirty="0"/>
              <a:t>Siobhan Nicole Pigott</a:t>
            </a:r>
          </a:p>
          <a:p>
            <a:r>
              <a:rPr lang="en-US" sz="1400" dirty="0" err="1"/>
              <a:t>Dohun</a:t>
            </a:r>
            <a:r>
              <a:rPr lang="en-US" sz="1400" dirty="0"/>
              <a:t> Kim</a:t>
            </a:r>
          </a:p>
          <a:p>
            <a:r>
              <a:rPr lang="en-US" sz="1400" dirty="0" err="1"/>
              <a:t>Dongseo</a:t>
            </a:r>
            <a:r>
              <a:rPr lang="en-US" sz="1400" dirty="0"/>
              <a:t> University</a:t>
            </a:r>
          </a:p>
          <a:p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49180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Vonnie_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07EDC"/>
      </a:accent1>
      <a:accent2>
        <a:srgbClr val="C44A6D"/>
      </a:accent2>
      <a:accent3>
        <a:srgbClr val="9BBB59"/>
      </a:accent3>
      <a:accent4>
        <a:srgbClr val="4D2E76"/>
      </a:accent4>
      <a:accent5>
        <a:srgbClr val="4BACC6"/>
      </a:accent5>
      <a:accent6>
        <a:srgbClr val="F79646"/>
      </a:accent6>
      <a:hlink>
        <a:srgbClr val="0000FF"/>
      </a:hlink>
      <a:folHlink>
        <a:srgbClr val="54005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BD9919-8F5A-4B99-83E1-E90FE1DCF2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E87F72-70BF-43BC-A0D4-53665DC1267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488E9556-96EB-43B4-8552-B18E859B6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</TotalTime>
  <Words>585</Words>
  <Application>Microsoft Office PowerPoint</Application>
  <PresentationFormat>Widescreen</PresentationFormat>
  <Paragraphs>89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Univers</vt:lpstr>
      <vt:lpstr>GradientVTI</vt:lpstr>
      <vt:lpstr>How the Success of Kpop Demon Hunters (2025) Could Provide a Framework for Invigorating the Korean Animated Film Industry through Use of Cultural Representation.</vt:lpstr>
      <vt:lpstr>Overview</vt:lpstr>
      <vt:lpstr>History of Animation in Korea</vt:lpstr>
      <vt:lpstr>KOCCA White paper</vt:lpstr>
      <vt:lpstr>KOCCA White paper</vt:lpstr>
      <vt:lpstr>PowerPoint Presentation</vt:lpstr>
      <vt:lpstr>Kpop Demon Hunters (2025)</vt:lpstr>
      <vt:lpstr>Kung fu Panda  (2008)</vt:lpstr>
      <vt:lpstr>Closing</vt:lpstr>
      <vt:lpstr>There’s pride in seeing something we love being seen by the whole world. Like a part of yourself is famous.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</dc:creator>
  <cp:lastModifiedBy>Nicole</cp:lastModifiedBy>
  <cp:revision>19</cp:revision>
  <dcterms:created xsi:type="dcterms:W3CDTF">2026-10-26T07:57:00Z</dcterms:created>
  <dcterms:modified xsi:type="dcterms:W3CDTF">2026-10-28T08:57:45Z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