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7" r:id="rId1"/>
  </p:sldMasterIdLst>
  <p:notesMasterIdLst>
    <p:notesMasterId r:id="rId25"/>
  </p:notesMasterIdLst>
  <p:sldIdLst>
    <p:sldId id="256" r:id="rId2"/>
    <p:sldId id="257" r:id="rId3"/>
    <p:sldId id="258" r:id="rId4"/>
    <p:sldId id="269" r:id="rId5"/>
    <p:sldId id="259" r:id="rId6"/>
    <p:sldId id="260" r:id="rId7"/>
    <p:sldId id="261" r:id="rId8"/>
    <p:sldId id="270" r:id="rId9"/>
    <p:sldId id="262" r:id="rId10"/>
    <p:sldId id="271" r:id="rId11"/>
    <p:sldId id="272" r:id="rId12"/>
    <p:sldId id="273" r:id="rId13"/>
    <p:sldId id="274" r:id="rId14"/>
    <p:sldId id="276" r:id="rId15"/>
    <p:sldId id="275" r:id="rId16"/>
    <p:sldId id="277" r:id="rId17"/>
    <p:sldId id="263" r:id="rId18"/>
    <p:sldId id="267" r:id="rId19"/>
    <p:sldId id="278" r:id="rId20"/>
    <p:sldId id="265" r:id="rId21"/>
    <p:sldId id="266" r:id="rId22"/>
    <p:sldId id="279" r:id="rId23"/>
    <p:sldId id="280"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65" d="100"/>
          <a:sy n="65" d="100"/>
        </p:scale>
        <p:origin x="81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23C11F-8ABC-42C6-BC91-48FF713B22F5}" type="datetimeFigureOut">
              <a:rPr lang="en-IN" smtClean="0"/>
              <a:t>27-10-2026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D40971-D571-4B32-91B6-4004EFE336E0}" type="slidenum">
              <a:rPr lang="en-IN" smtClean="0"/>
              <a:t>‹#›</a:t>
            </a:fld>
            <a:endParaRPr lang="en-IN"/>
          </a:p>
        </p:txBody>
      </p:sp>
    </p:spTree>
    <p:extLst>
      <p:ext uri="{BB962C8B-B14F-4D97-AF65-F5344CB8AC3E}">
        <p14:creationId xmlns:p14="http://schemas.microsoft.com/office/powerpoint/2010/main" val="2821034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FD40971-D571-4B32-91B6-4004EFE336E0}" type="slidenum">
              <a:rPr lang="en-IN" smtClean="0"/>
              <a:t>1</a:t>
            </a:fld>
            <a:endParaRPr lang="en-IN"/>
          </a:p>
        </p:txBody>
      </p:sp>
    </p:spTree>
    <p:extLst>
      <p:ext uri="{BB962C8B-B14F-4D97-AF65-F5344CB8AC3E}">
        <p14:creationId xmlns:p14="http://schemas.microsoft.com/office/powerpoint/2010/main" val="2401679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D935A0D-D4C0-4BD1-B9DA-08D510566370}" type="datetimeFigureOut">
              <a:rPr lang="en-IN" smtClean="0"/>
              <a:t>27-10-2026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2987554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935A0D-D4C0-4BD1-B9DA-08D510566370}" type="datetimeFigureOut">
              <a:rPr lang="en-IN" smtClean="0"/>
              <a:t>27-10-2026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1990853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935A0D-D4C0-4BD1-B9DA-08D510566370}" type="datetimeFigureOut">
              <a:rPr lang="en-IN" smtClean="0"/>
              <a:t>27-10-2026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26856924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D935A0D-D4C0-4BD1-B9DA-08D510566370}" type="datetimeFigureOut">
              <a:rPr lang="en-IN" smtClean="0"/>
              <a:t>27-10-2026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19835257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D935A0D-D4C0-4BD1-B9DA-08D510566370}" type="datetimeFigureOut">
              <a:rPr lang="en-IN" smtClean="0"/>
              <a:t>27-10-2026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3840333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D935A0D-D4C0-4BD1-B9DA-08D510566370}" type="datetimeFigureOut">
              <a:rPr lang="en-IN" smtClean="0"/>
              <a:t>27-10-2026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33827178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935A0D-D4C0-4BD1-B9DA-08D510566370}" type="datetimeFigureOut">
              <a:rPr lang="en-IN" smtClean="0"/>
              <a:t>27-10-2026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3037672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D935A0D-D4C0-4BD1-B9DA-08D510566370}" type="datetimeFigureOut">
              <a:rPr lang="en-IN" smtClean="0"/>
              <a:t>27-10-2026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2080005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D935A0D-D4C0-4BD1-B9DA-08D510566370}" type="datetimeFigureOut">
              <a:rPr lang="en-IN" smtClean="0"/>
              <a:t>27-10-2026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19842994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935A0D-D4C0-4BD1-B9DA-08D510566370}" type="datetimeFigureOut">
              <a:rPr lang="en-IN" smtClean="0"/>
              <a:t>27-10-2026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18478459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935A0D-D4C0-4BD1-B9DA-08D510566370}" type="datetimeFigureOut">
              <a:rPr lang="en-IN" smtClean="0"/>
              <a:t>27-10-2026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08F3DA-527F-4E58-A9FF-CC9B25E7AC5A}" type="slidenum">
              <a:rPr lang="en-IN" smtClean="0"/>
              <a:t>‹#›</a:t>
            </a:fld>
            <a:endParaRPr lang="en-IN"/>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130595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935A0D-D4C0-4BD1-B9DA-08D510566370}" type="datetimeFigureOut">
              <a:rPr lang="en-IN" smtClean="0"/>
              <a:t>27-10-2026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4077515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935A0D-D4C0-4BD1-B9DA-08D510566370}" type="datetimeFigureOut">
              <a:rPr lang="en-IN" smtClean="0"/>
              <a:t>27-10-2026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08F3DA-527F-4E58-A9FF-CC9B25E7AC5A}" type="slidenum">
              <a:rPr lang="en-IN" smtClean="0"/>
              <a:t>‹#›</a:t>
            </a:fld>
            <a:endParaRPr lang="en-IN"/>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112566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D935A0D-D4C0-4BD1-B9DA-08D510566370}" type="datetimeFigureOut">
              <a:rPr lang="en-IN" smtClean="0"/>
              <a:t>27-10-2026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4123714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935A0D-D4C0-4BD1-B9DA-08D510566370}" type="datetimeFigureOut">
              <a:rPr lang="en-IN" smtClean="0"/>
              <a:t>27-10-2026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27352193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D935A0D-D4C0-4BD1-B9DA-08D510566370}" type="datetimeFigureOut">
              <a:rPr lang="en-IN" smtClean="0"/>
              <a:t>27-10-2026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C208F3DA-527F-4E58-A9FF-CC9B25E7AC5A}" type="slidenum">
              <a:rPr lang="en-IN" smtClean="0"/>
              <a:t>‹#›</a:t>
            </a:fld>
            <a:endParaRPr lang="en-IN"/>
          </a:p>
        </p:txBody>
      </p:sp>
    </p:spTree>
    <p:extLst>
      <p:ext uri="{BB962C8B-B14F-4D97-AF65-F5344CB8AC3E}">
        <p14:creationId xmlns:p14="http://schemas.microsoft.com/office/powerpoint/2010/main" val="26110862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AD935A0D-D4C0-4BD1-B9DA-08D510566370}" type="datetimeFigureOut">
              <a:rPr lang="en-IN" smtClean="0"/>
              <a:t>27-10-2026</a:t>
            </a:fld>
            <a:endParaRPr lang="en-IN"/>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208F3DA-527F-4E58-A9FF-CC9B25E7AC5A}" type="slidenum">
              <a:rPr lang="en-IN" smtClean="0"/>
              <a:t>‹#›</a:t>
            </a:fld>
            <a:endParaRPr lang="en-IN"/>
          </a:p>
        </p:txBody>
      </p:sp>
    </p:spTree>
    <p:extLst>
      <p:ext uri="{BB962C8B-B14F-4D97-AF65-F5344CB8AC3E}">
        <p14:creationId xmlns:p14="http://schemas.microsoft.com/office/powerpoint/2010/main" val="494376824"/>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api.semanticscholar.org/CorpusID:269287620?utm_source=chatgpt.com" TargetMode="External"/><Relationship Id="rId2" Type="http://schemas.openxmlformats.org/officeDocument/2006/relationships/hyperlink" Target="https://doi.org/10.1088/1742-6596/2466/1/012028?utm_source=chatgpt.com" TargetMode="External"/><Relationship Id="rId1" Type="http://schemas.openxmlformats.org/officeDocument/2006/relationships/slideLayout" Target="../slideLayouts/slideLayout2.xml"/><Relationship Id="rId5" Type="http://schemas.openxmlformats.org/officeDocument/2006/relationships/hyperlink" Target="https://doi.org/10.1051/e3sconf/202450701054?utm_source=chatgpt.com" TargetMode="External"/><Relationship Id="rId4" Type="http://schemas.openxmlformats.org/officeDocument/2006/relationships/hyperlink" Target="https://doi.org/10.1051/e3sconf/202450701078?utm_source=chatgpt.com"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doi.org/10.20944/preprints202509.2044.v1?utm_source=chatgpt.com" TargetMode="External"/><Relationship Id="rId2" Type="http://schemas.openxmlformats.org/officeDocument/2006/relationships/hyperlink" Target="https://doi.org/10.1007/978-3-032-03072-6_45?utm_source=chatgpt.com" TargetMode="External"/><Relationship Id="rId1" Type="http://schemas.openxmlformats.org/officeDocument/2006/relationships/slideLayout" Target="../slideLayouts/slideLayout2.xml"/><Relationship Id="rId6" Type="http://schemas.openxmlformats.org/officeDocument/2006/relationships/hyperlink" Target="https://doi.org/10.15662/IJEETR.2026.0802024?utm_source=chatgpt.com" TargetMode="External"/><Relationship Id="rId5" Type="http://schemas.openxmlformats.org/officeDocument/2006/relationships/hyperlink" Target="https://ijirt.org/publishedpaper/IJIRT186626_PAPER.pdf?utm_source=chatgpt.com" TargetMode="External"/><Relationship Id="rId4" Type="http://schemas.openxmlformats.org/officeDocument/2006/relationships/hyperlink" Target="https://www.jetir.org/papers/JETIRGX06159.pdf?utm_source=chatgpt.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AEB38-C192-771D-ABEB-6DE128AC40DC}"/>
              </a:ext>
            </a:extLst>
          </p:cNvPr>
          <p:cNvSpPr>
            <a:spLocks noGrp="1"/>
          </p:cNvSpPr>
          <p:nvPr>
            <p:ph type="ctrTitle"/>
          </p:nvPr>
        </p:nvSpPr>
        <p:spPr>
          <a:xfrm>
            <a:off x="458947" y="3087998"/>
            <a:ext cx="9144000" cy="1058545"/>
          </a:xfrm>
        </p:spPr>
        <p:txBody>
          <a:bodyPr>
            <a:noAutofit/>
          </a:bodyPr>
          <a:lstStyle/>
          <a:p>
            <a:pPr algn="ctr"/>
            <a:r>
              <a:rPr lang="en-US" sz="3200" b="1" dirty="0"/>
              <a:t>Title: “Bio-Inspired Adaptive Ensemble for Smart Fertilizer Recommendation”</a:t>
            </a:r>
            <a:endParaRPr lang="en-IN" sz="3200" b="1" dirty="0"/>
          </a:p>
        </p:txBody>
      </p:sp>
      <p:sp>
        <p:nvSpPr>
          <p:cNvPr id="3" name="Subtitle 2">
            <a:extLst>
              <a:ext uri="{FF2B5EF4-FFF2-40B4-BE49-F238E27FC236}">
                <a16:creationId xmlns:a16="http://schemas.microsoft.com/office/drawing/2014/main" id="{1A54D40F-ABFA-620B-F6CB-2CBDF97ED549}"/>
              </a:ext>
            </a:extLst>
          </p:cNvPr>
          <p:cNvSpPr>
            <a:spLocks noGrp="1"/>
          </p:cNvSpPr>
          <p:nvPr>
            <p:ph type="subTitle" idx="1"/>
          </p:nvPr>
        </p:nvSpPr>
        <p:spPr>
          <a:xfrm>
            <a:off x="3795347" y="2592821"/>
            <a:ext cx="2300653" cy="495177"/>
          </a:xfrm>
        </p:spPr>
        <p:txBody>
          <a:bodyPr>
            <a:normAutofit fontScale="92500"/>
          </a:bodyPr>
          <a:lstStyle/>
          <a:p>
            <a:pPr algn="ctr"/>
            <a:r>
              <a:rPr lang="en-IN" sz="2400" b="1" i="1" dirty="0"/>
              <a:t>Paper ID: 1779</a:t>
            </a:r>
          </a:p>
        </p:txBody>
      </p:sp>
      <p:grpSp>
        <p:nvGrpSpPr>
          <p:cNvPr id="7" name="Group 6">
            <a:extLst>
              <a:ext uri="{FF2B5EF4-FFF2-40B4-BE49-F238E27FC236}">
                <a16:creationId xmlns:a16="http://schemas.microsoft.com/office/drawing/2014/main" id="{F45E08E6-4F0F-988E-EC7F-1D9211C81851}"/>
              </a:ext>
            </a:extLst>
          </p:cNvPr>
          <p:cNvGrpSpPr/>
          <p:nvPr/>
        </p:nvGrpSpPr>
        <p:grpSpPr>
          <a:xfrm>
            <a:off x="439615" y="4369053"/>
            <a:ext cx="9748305" cy="1314340"/>
            <a:chOff x="-11065194" y="557028"/>
            <a:chExt cx="18735480" cy="1532901"/>
          </a:xfrm>
        </p:grpSpPr>
        <p:sp>
          <p:nvSpPr>
            <p:cNvPr id="8" name="TextBox 15">
              <a:extLst>
                <a:ext uri="{FF2B5EF4-FFF2-40B4-BE49-F238E27FC236}">
                  <a16:creationId xmlns:a16="http://schemas.microsoft.com/office/drawing/2014/main" id="{EBAC14F0-8167-9225-0CB9-B809A925D546}"/>
                </a:ext>
              </a:extLst>
            </p:cNvPr>
            <p:cNvSpPr txBox="1"/>
            <p:nvPr/>
          </p:nvSpPr>
          <p:spPr>
            <a:xfrm>
              <a:off x="-11065194" y="1066378"/>
              <a:ext cx="17574054" cy="1023551"/>
            </a:xfrm>
            <a:prstGeom prst="rect">
              <a:avLst/>
            </a:prstGeom>
          </p:spPr>
          <p:txBody>
            <a:bodyPr wrap="square"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3499"/>
                </a:lnSpc>
              </a:pPr>
              <a:r>
                <a:rPr lang="en-IN" sz="2800" b="1" dirty="0"/>
                <a:t>Om Prakash Suthar, Gaganpreet Kaur, Harsh Bhalodiya, Shonak Bansal, Manas Jakasania, Gautam Srivastava</a:t>
              </a:r>
              <a:endParaRPr lang="en-US" sz="2499" dirty="0">
                <a:solidFill>
                  <a:srgbClr val="E5E5E5"/>
                </a:solidFill>
                <a:latin typeface="Montserrat Classic"/>
                <a:ea typeface="Montserrat Classic"/>
                <a:cs typeface="Montserrat Classic"/>
                <a:sym typeface="Montserrat Classic"/>
              </a:endParaRPr>
            </a:p>
          </p:txBody>
        </p:sp>
        <p:sp>
          <p:nvSpPr>
            <p:cNvPr id="9" name="TextBox 16">
              <a:extLst>
                <a:ext uri="{FF2B5EF4-FFF2-40B4-BE49-F238E27FC236}">
                  <a16:creationId xmlns:a16="http://schemas.microsoft.com/office/drawing/2014/main" id="{FA07BCA7-CC46-3698-8B87-DC03F37791DF}"/>
                </a:ext>
              </a:extLst>
            </p:cNvPr>
            <p:cNvSpPr txBox="1"/>
            <p:nvPr/>
          </p:nvSpPr>
          <p:spPr>
            <a:xfrm>
              <a:off x="963738" y="557028"/>
              <a:ext cx="6706548" cy="465243"/>
            </a:xfrm>
            <a:prstGeom prst="rect">
              <a:avLst/>
            </a:prstGeom>
          </p:spPr>
          <p:txBody>
            <a:bodyPr lIns="0" tIns="0" rIns="0" b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lvl="0" indent="0" algn="ctr">
                <a:lnSpc>
                  <a:spcPts val="2760"/>
                </a:lnSpc>
              </a:pPr>
              <a:r>
                <a:rPr lang="en-US" sz="2300" b="1" dirty="0">
                  <a:latin typeface="Montserrat Semi-Bold"/>
                  <a:ea typeface="Montserrat Semi-Bold"/>
                  <a:cs typeface="Montserrat Semi-Bold"/>
                  <a:sym typeface="Montserrat Semi-Bold"/>
                </a:rPr>
                <a:t>PRESENTED BY</a:t>
              </a:r>
            </a:p>
          </p:txBody>
        </p:sp>
      </p:grpSp>
      <p:sp>
        <p:nvSpPr>
          <p:cNvPr id="5" name="TextBox 4">
            <a:extLst>
              <a:ext uri="{FF2B5EF4-FFF2-40B4-BE49-F238E27FC236}">
                <a16:creationId xmlns:a16="http://schemas.microsoft.com/office/drawing/2014/main" id="{64E36DDD-EFCA-5A5F-0E4A-52985327C8DF}"/>
              </a:ext>
            </a:extLst>
          </p:cNvPr>
          <p:cNvSpPr txBox="1"/>
          <p:nvPr/>
        </p:nvSpPr>
        <p:spPr>
          <a:xfrm>
            <a:off x="119310" y="5728207"/>
            <a:ext cx="9257828" cy="369332"/>
          </a:xfrm>
          <a:prstGeom prst="rect">
            <a:avLst/>
          </a:prstGeom>
          <a:noFill/>
        </p:spPr>
        <p:txBody>
          <a:bodyPr wrap="square">
            <a:spAutoFit/>
          </a:bodyPr>
          <a:lstStyle/>
          <a:p>
            <a:r>
              <a:rPr lang="en-IN" sz="1800" b="0" i="0" dirty="0">
                <a:solidFill>
                  <a:schemeClr val="tx1"/>
                </a:solidFill>
                <a:effectLst/>
                <a:latin typeface="+mn-lt"/>
              </a:rPr>
              <a:t>(Marwadi University; Chitkara University; Chandigarh University; Brandon University)</a:t>
            </a:r>
            <a:endParaRPr lang="en-IN" dirty="0"/>
          </a:p>
        </p:txBody>
      </p:sp>
      <p:pic>
        <p:nvPicPr>
          <p:cNvPr id="10" name="Picture 9" descr="ICCT2026">
            <a:extLst>
              <a:ext uri="{FF2B5EF4-FFF2-40B4-BE49-F238E27FC236}">
                <a16:creationId xmlns:a16="http://schemas.microsoft.com/office/drawing/2014/main" id="{A9A64B46-D502-3693-DFDB-0B7282EAAD7E}"/>
              </a:ext>
            </a:extLst>
          </p:cNvPr>
          <p:cNvPicPr>
            <a:picLocks noChangeAspect="1"/>
          </p:cNvPicPr>
          <p:nvPr/>
        </p:nvPicPr>
        <p:blipFill>
          <a:blip r:embed="rId3"/>
          <a:stretch>
            <a:fillRect/>
          </a:stretch>
        </p:blipFill>
        <p:spPr>
          <a:xfrm>
            <a:off x="0" y="-29862"/>
            <a:ext cx="12192000" cy="2408938"/>
          </a:xfrm>
          <a:prstGeom prst="rect">
            <a:avLst/>
          </a:prstGeom>
        </p:spPr>
      </p:pic>
    </p:spTree>
    <p:extLst>
      <p:ext uri="{BB962C8B-B14F-4D97-AF65-F5344CB8AC3E}">
        <p14:creationId xmlns:p14="http://schemas.microsoft.com/office/powerpoint/2010/main" val="2937133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68273-A6C8-EF24-1925-150CB7439FE6}"/>
              </a:ext>
            </a:extLst>
          </p:cNvPr>
          <p:cNvSpPr>
            <a:spLocks noGrp="1"/>
          </p:cNvSpPr>
          <p:nvPr>
            <p:ph type="title"/>
          </p:nvPr>
        </p:nvSpPr>
        <p:spPr/>
        <p:txBody>
          <a:bodyPr/>
          <a:lstStyle/>
          <a:p>
            <a:r>
              <a:rPr lang="en-US" b="1" dirty="0">
                <a:solidFill>
                  <a:srgbClr val="002060"/>
                </a:solidFill>
                <a:latin typeface="Montserrat Classic Bold"/>
                <a:ea typeface="Montserrat Classic Bold"/>
                <a:cs typeface="Montserrat Classic Bold"/>
                <a:sym typeface="Montserrat Classic Bold"/>
              </a:rPr>
              <a:t>Table of Contents</a:t>
            </a:r>
            <a:endParaRPr lang="en-IN" dirty="0"/>
          </a:p>
        </p:txBody>
      </p:sp>
      <p:sp>
        <p:nvSpPr>
          <p:cNvPr id="3" name="Content Placeholder 2">
            <a:extLst>
              <a:ext uri="{FF2B5EF4-FFF2-40B4-BE49-F238E27FC236}">
                <a16:creationId xmlns:a16="http://schemas.microsoft.com/office/drawing/2014/main" id="{17F59FE3-F935-4C71-81B5-97F292FA300D}"/>
              </a:ext>
            </a:extLst>
          </p:cNvPr>
          <p:cNvSpPr>
            <a:spLocks noGrp="1"/>
          </p:cNvSpPr>
          <p:nvPr>
            <p:ph idx="1"/>
          </p:nvPr>
        </p:nvSpPr>
        <p:spPr>
          <a:xfrm>
            <a:off x="677334" y="1488613"/>
            <a:ext cx="8596668" cy="3880773"/>
          </a:xfrm>
        </p:spPr>
        <p:txBody>
          <a:bodyPr>
            <a:normAutofit fontScale="92500" lnSpcReduction="10000"/>
          </a:bodyPr>
          <a:lstStyle/>
          <a:p>
            <a:r>
              <a:rPr lang="en-US" sz="2400" dirty="0"/>
              <a:t>Introduction and research motivation</a:t>
            </a:r>
          </a:p>
          <a:p>
            <a:r>
              <a:rPr lang="en-US" sz="2400" dirty="0"/>
              <a:t>Literature survey and research gap</a:t>
            </a:r>
          </a:p>
          <a:p>
            <a:r>
              <a:rPr lang="en-US" sz="2400" dirty="0"/>
              <a:t>Proposed system architecture</a:t>
            </a:r>
          </a:p>
          <a:p>
            <a:r>
              <a:rPr lang="en-US" sz="2400" dirty="0"/>
              <a:t>Dataset and experimental setup</a:t>
            </a:r>
          </a:p>
          <a:p>
            <a:r>
              <a:rPr lang="en-US" sz="2400" dirty="0"/>
              <a:t>Bio-Inspired Adaptive Ensemble methodology</a:t>
            </a:r>
          </a:p>
          <a:p>
            <a:r>
              <a:rPr lang="en-US" sz="2400" dirty="0"/>
              <a:t>Results and comparative analysis</a:t>
            </a:r>
          </a:p>
          <a:p>
            <a:r>
              <a:rPr lang="en-US" sz="2400" dirty="0"/>
              <a:t>Conclusion</a:t>
            </a:r>
          </a:p>
          <a:p>
            <a:r>
              <a:rPr lang="en-US" sz="2400" dirty="0"/>
              <a:t>Limitations and future work</a:t>
            </a:r>
          </a:p>
          <a:p>
            <a:r>
              <a:rPr lang="en-US" sz="2400" dirty="0"/>
              <a:t>References</a:t>
            </a:r>
          </a:p>
        </p:txBody>
      </p:sp>
    </p:spTree>
    <p:extLst>
      <p:ext uri="{BB962C8B-B14F-4D97-AF65-F5344CB8AC3E}">
        <p14:creationId xmlns:p14="http://schemas.microsoft.com/office/powerpoint/2010/main" val="3610916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0782A-5906-174A-E9CC-8BE852AEFF57}"/>
              </a:ext>
            </a:extLst>
          </p:cNvPr>
          <p:cNvSpPr>
            <a:spLocks noGrp="1"/>
          </p:cNvSpPr>
          <p:nvPr>
            <p:ph type="title"/>
          </p:nvPr>
        </p:nvSpPr>
        <p:spPr>
          <a:xfrm>
            <a:off x="249631" y="0"/>
            <a:ext cx="8596668" cy="1320800"/>
          </a:xfrm>
        </p:spPr>
        <p:txBody>
          <a:bodyPr/>
          <a:lstStyle/>
          <a:p>
            <a:r>
              <a:rPr lang="en-IN" dirty="0"/>
              <a:t>Introduction</a:t>
            </a:r>
          </a:p>
        </p:txBody>
      </p:sp>
      <p:sp>
        <p:nvSpPr>
          <p:cNvPr id="7" name="TextBox 6">
            <a:extLst>
              <a:ext uri="{FF2B5EF4-FFF2-40B4-BE49-F238E27FC236}">
                <a16:creationId xmlns:a16="http://schemas.microsoft.com/office/drawing/2014/main" id="{FF679BA3-D423-B3D6-22DA-7DA2A80F1BB9}"/>
              </a:ext>
            </a:extLst>
          </p:cNvPr>
          <p:cNvSpPr txBox="1"/>
          <p:nvPr/>
        </p:nvSpPr>
        <p:spPr>
          <a:xfrm>
            <a:off x="249631" y="660400"/>
            <a:ext cx="9351570" cy="5632311"/>
          </a:xfrm>
          <a:prstGeom prst="rect">
            <a:avLst/>
          </a:prstGeom>
          <a:noFill/>
        </p:spPr>
        <p:txBody>
          <a:bodyPr wrap="square">
            <a:spAutoFit/>
          </a:bodyPr>
          <a:lstStyle/>
          <a:p>
            <a:pPr>
              <a:buNone/>
            </a:pPr>
            <a:r>
              <a:rPr lang="en-IN" sz="2000" b="1" i="1" dirty="0">
                <a:solidFill>
                  <a:srgbClr val="0070C0"/>
                </a:solidFill>
              </a:rPr>
              <a:t>The problem</a:t>
            </a:r>
          </a:p>
          <a:p>
            <a:pPr marL="342900" lvl="0" indent="-342900" algn="just">
              <a:buFont typeface="Arial" panose="020B0604020202020204" pitchFamily="34" charset="0"/>
              <a:buChar char="•"/>
            </a:pPr>
            <a:r>
              <a:rPr lang="en-IN" sz="2000" dirty="0"/>
              <a:t>Fertilizer selection based on experience or limited soil testing may lead to inappropriate nutrient application.</a:t>
            </a:r>
          </a:p>
          <a:p>
            <a:pPr marL="342900" lvl="0" indent="-342900" algn="just">
              <a:buFont typeface="Arial" panose="020B0604020202020204" pitchFamily="34" charset="0"/>
              <a:buChar char="•"/>
            </a:pPr>
            <a:r>
              <a:rPr lang="en-IN" sz="2000" dirty="0"/>
              <a:t>Over-fertilization increases costs and contributes to nutrient runoff and environmental pollution.</a:t>
            </a:r>
          </a:p>
          <a:p>
            <a:pPr marL="342900" lvl="0" indent="-342900" algn="just">
              <a:buFont typeface="Arial" panose="020B0604020202020204" pitchFamily="34" charset="0"/>
              <a:buChar char="•"/>
            </a:pPr>
            <a:r>
              <a:rPr lang="en-IN" sz="2000" dirty="0"/>
              <a:t>Under-fertilization can reduce crop productivity and soil fertility.</a:t>
            </a:r>
          </a:p>
          <a:p>
            <a:pPr marL="342900" lvl="0" indent="-342900" algn="just">
              <a:buFont typeface="Arial" panose="020B0604020202020204" pitchFamily="34" charset="0"/>
              <a:buChar char="•"/>
            </a:pPr>
            <a:r>
              <a:rPr lang="en-IN" sz="2000" dirty="0"/>
              <a:t>Soil conditions vary with moisture, temperature, pH, nutrient availability and weather.</a:t>
            </a:r>
          </a:p>
          <a:p>
            <a:pPr marL="342900" lvl="0" indent="-342900">
              <a:buFont typeface="Arial" panose="020B0604020202020204" pitchFamily="34" charset="0"/>
              <a:buChar char="•"/>
            </a:pPr>
            <a:endParaRPr lang="en-IN" sz="2000" dirty="0"/>
          </a:p>
          <a:p>
            <a:pPr>
              <a:buNone/>
            </a:pPr>
            <a:r>
              <a:rPr lang="en-IN" sz="2000" b="1" i="1" dirty="0">
                <a:solidFill>
                  <a:srgbClr val="0070C0"/>
                </a:solidFill>
              </a:rPr>
              <a:t>Research motivation</a:t>
            </a:r>
          </a:p>
          <a:p>
            <a:pPr marL="342900" lvl="0" indent="-342900" algn="just">
              <a:buFont typeface="Arial" panose="020B0604020202020204" pitchFamily="34" charset="0"/>
              <a:buChar char="•"/>
            </a:pPr>
            <a:r>
              <a:rPr lang="en-IN" sz="2000" dirty="0"/>
              <a:t>Use soil and environmental data to support data-driven fertilizer selection.</a:t>
            </a:r>
          </a:p>
          <a:p>
            <a:pPr marL="342900" lvl="0" indent="-342900" algn="just">
              <a:buFont typeface="Arial" panose="020B0604020202020204" pitchFamily="34" charset="0"/>
              <a:buChar char="•"/>
            </a:pPr>
            <a:r>
              <a:rPr lang="en-IN" sz="2000" dirty="0"/>
              <a:t>Combine complementary machine learning models to improve classification performance.</a:t>
            </a:r>
          </a:p>
          <a:p>
            <a:pPr marL="342900" lvl="0" indent="-342900" algn="just">
              <a:buFont typeface="Arial" panose="020B0604020202020204" pitchFamily="34" charset="0"/>
              <a:buChar char="•"/>
            </a:pPr>
            <a:r>
              <a:rPr lang="en-IN" sz="2000" dirty="0"/>
              <a:t>Adaptively optimize the contribution of each model using Particle Swarm Optimization (PSO).</a:t>
            </a:r>
          </a:p>
          <a:p>
            <a:pPr lvl="0"/>
            <a:endParaRPr lang="en-IN" sz="2000" dirty="0"/>
          </a:p>
          <a:p>
            <a:pPr algn="just">
              <a:buNone/>
            </a:pPr>
            <a:r>
              <a:rPr lang="en-IN" sz="2000" b="1" i="1" dirty="0">
                <a:solidFill>
                  <a:srgbClr val="0070C0"/>
                </a:solidFill>
              </a:rPr>
              <a:t>Key objective: </a:t>
            </a:r>
            <a:r>
              <a:rPr lang="en-IN" sz="2000" dirty="0"/>
              <a:t>Recommend the appropriate fertilizer category from soil and environmental characteristics.</a:t>
            </a:r>
          </a:p>
        </p:txBody>
      </p:sp>
    </p:spTree>
    <p:extLst>
      <p:ext uri="{BB962C8B-B14F-4D97-AF65-F5344CB8AC3E}">
        <p14:creationId xmlns:p14="http://schemas.microsoft.com/office/powerpoint/2010/main" val="339488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5D32D-72F1-72EC-6479-DAA5313471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3D67B9-00DE-BE02-6BA6-591013CE38B2}"/>
              </a:ext>
            </a:extLst>
          </p:cNvPr>
          <p:cNvSpPr>
            <a:spLocks noGrp="1"/>
          </p:cNvSpPr>
          <p:nvPr>
            <p:ph type="title"/>
          </p:nvPr>
        </p:nvSpPr>
        <p:spPr>
          <a:xfrm>
            <a:off x="249631" y="0"/>
            <a:ext cx="8596668" cy="1320800"/>
          </a:xfrm>
        </p:spPr>
        <p:txBody>
          <a:bodyPr/>
          <a:lstStyle/>
          <a:p>
            <a:r>
              <a:rPr lang="en-IN" dirty="0"/>
              <a:t>Research Gap and Contributions</a:t>
            </a:r>
          </a:p>
        </p:txBody>
      </p:sp>
      <p:sp>
        <p:nvSpPr>
          <p:cNvPr id="7" name="TextBox 6">
            <a:extLst>
              <a:ext uri="{FF2B5EF4-FFF2-40B4-BE49-F238E27FC236}">
                <a16:creationId xmlns:a16="http://schemas.microsoft.com/office/drawing/2014/main" id="{4C899AFC-14E4-9FF9-B576-BDDE9BFB5EDA}"/>
              </a:ext>
            </a:extLst>
          </p:cNvPr>
          <p:cNvSpPr txBox="1"/>
          <p:nvPr/>
        </p:nvSpPr>
        <p:spPr>
          <a:xfrm>
            <a:off x="249630" y="660400"/>
            <a:ext cx="10206975" cy="6555641"/>
          </a:xfrm>
          <a:prstGeom prst="rect">
            <a:avLst/>
          </a:prstGeom>
          <a:noFill/>
        </p:spPr>
        <p:txBody>
          <a:bodyPr wrap="square">
            <a:spAutoFit/>
          </a:bodyPr>
          <a:lstStyle/>
          <a:p>
            <a:pPr>
              <a:buNone/>
            </a:pPr>
            <a:r>
              <a:rPr lang="en-IN" sz="2000" b="1" i="1" dirty="0">
                <a:solidFill>
                  <a:srgbClr val="0070C0"/>
                </a:solidFill>
              </a:rPr>
              <a:t>Research gap</a:t>
            </a:r>
          </a:p>
          <a:p>
            <a:pPr marL="342900" indent="-342900" algn="just">
              <a:buFont typeface="Wingdings" panose="05000000000000000000" pitchFamily="2" charset="2"/>
              <a:buChar char="Ø"/>
            </a:pPr>
            <a:r>
              <a:rPr lang="en-US" sz="2000" dirty="0"/>
              <a:t>Individual classifiers may differ in their ability to model complex soil–environment relationships.</a:t>
            </a:r>
          </a:p>
          <a:p>
            <a:pPr marL="342900" indent="-342900" algn="just">
              <a:buFont typeface="Wingdings" panose="05000000000000000000" pitchFamily="2" charset="2"/>
              <a:buChar char="Ø"/>
            </a:pPr>
            <a:r>
              <a:rPr lang="en-US" sz="2000" dirty="0"/>
              <a:t>Equal-weight ensemble averaging does not adapt to the relative predictive performance of individual models.</a:t>
            </a:r>
          </a:p>
          <a:p>
            <a:pPr marL="342900" indent="-342900" algn="just">
              <a:buFont typeface="Wingdings" panose="05000000000000000000" pitchFamily="2" charset="2"/>
              <a:buChar char="Ø"/>
            </a:pPr>
            <a:r>
              <a:rPr lang="en-US" sz="2000" dirty="0"/>
              <a:t>Overall accuracy alone may conceal weaker predictions for less-represented fertilizer categories.</a:t>
            </a:r>
          </a:p>
          <a:p>
            <a:pPr marL="342900" indent="-342900" algn="just">
              <a:buFont typeface="Wingdings" panose="05000000000000000000" pitchFamily="2" charset="2"/>
              <a:buChar char="Ø"/>
            </a:pPr>
            <a:r>
              <a:rPr lang="en-US" sz="2000" dirty="0"/>
              <a:t>The selected PSO-weighted combination requires empirical comparison against conventional classifiers.</a:t>
            </a:r>
          </a:p>
          <a:p>
            <a:pPr marL="342900" lvl="0" indent="-342900">
              <a:buFont typeface="Arial" panose="020B0604020202020204" pitchFamily="34" charset="0"/>
              <a:buChar char="•"/>
            </a:pPr>
            <a:endParaRPr lang="en-IN" sz="2000" dirty="0"/>
          </a:p>
          <a:p>
            <a:pPr>
              <a:buNone/>
            </a:pPr>
            <a:r>
              <a:rPr lang="en-IN" sz="2000" b="1" i="1" dirty="0">
                <a:solidFill>
                  <a:srgbClr val="0070C0"/>
                </a:solidFill>
              </a:rPr>
              <a:t>Contributions</a:t>
            </a:r>
          </a:p>
          <a:p>
            <a:pPr marL="457200" indent="-457200" algn="just">
              <a:buFont typeface="+mj-lt"/>
              <a:buAutoNum type="arabicPeriod"/>
            </a:pPr>
            <a:r>
              <a:rPr lang="en-US" sz="2000" dirty="0"/>
              <a:t>Integrates soil and environmental features with nitrogen-to-phosphorus (N/P) and phosphorus-to-potassium (P/K) ratios.</a:t>
            </a:r>
          </a:p>
          <a:p>
            <a:pPr marL="457200" indent="-457200" algn="just">
              <a:buFont typeface="+mj-lt"/>
              <a:buAutoNum type="arabicPeriod"/>
            </a:pPr>
            <a:r>
              <a:rPr lang="en-US" sz="2000" dirty="0"/>
              <a:t>Combines Random Forest, XGBoost and LightGBM using PSO-optimized probability weights.</a:t>
            </a:r>
          </a:p>
          <a:p>
            <a:pPr marL="457200" indent="-457200" algn="just">
              <a:buFont typeface="+mj-lt"/>
              <a:buAutoNum type="arabicPeriod"/>
            </a:pPr>
            <a:r>
              <a:rPr lang="en-US" sz="2000" dirty="0"/>
              <a:t>Compares the proposed method with seven conventional machine learning classifiers.</a:t>
            </a:r>
          </a:p>
          <a:p>
            <a:pPr marL="457200" indent="-457200" algn="just">
              <a:buFont typeface="+mj-lt"/>
              <a:buAutoNum type="arabicPeriod"/>
            </a:pPr>
            <a:r>
              <a:rPr lang="en-US" sz="2000" dirty="0"/>
              <a:t>Evaluates overall accuracy, class-wise performance and reported ROC-AUC results.</a:t>
            </a:r>
          </a:p>
          <a:p>
            <a:pPr marL="457200" indent="-457200" algn="just">
              <a:buFont typeface="+mj-lt"/>
              <a:buAutoNum type="arabicPeriod"/>
            </a:pPr>
            <a:r>
              <a:rPr lang="en-US" sz="2000" dirty="0"/>
              <a:t>Identifies minority-class performance and deployment efficiency as important improvement areas.</a:t>
            </a:r>
          </a:p>
          <a:p>
            <a:pPr lvl="0"/>
            <a:endParaRPr lang="en-IN" sz="2000" dirty="0"/>
          </a:p>
        </p:txBody>
      </p:sp>
    </p:spTree>
    <p:extLst>
      <p:ext uri="{BB962C8B-B14F-4D97-AF65-F5344CB8AC3E}">
        <p14:creationId xmlns:p14="http://schemas.microsoft.com/office/powerpoint/2010/main" val="2800351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89CD2-1A2E-25D0-6033-6D3AC2C2F6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BB141-354C-5F97-47CC-D86598918E03}"/>
              </a:ext>
            </a:extLst>
          </p:cNvPr>
          <p:cNvSpPr>
            <a:spLocks noGrp="1"/>
          </p:cNvSpPr>
          <p:nvPr>
            <p:ph type="title"/>
          </p:nvPr>
        </p:nvSpPr>
        <p:spPr>
          <a:xfrm>
            <a:off x="382366" y="609600"/>
            <a:ext cx="8596668" cy="1320800"/>
          </a:xfrm>
        </p:spPr>
        <p:txBody>
          <a:bodyPr/>
          <a:lstStyle/>
          <a:p>
            <a:r>
              <a:rPr lang="en-US" b="1" dirty="0"/>
              <a:t>Literature Survey</a:t>
            </a:r>
          </a:p>
        </p:txBody>
      </p:sp>
      <p:sp>
        <p:nvSpPr>
          <p:cNvPr id="3" name="Content Placeholder 2">
            <a:extLst>
              <a:ext uri="{FF2B5EF4-FFF2-40B4-BE49-F238E27FC236}">
                <a16:creationId xmlns:a16="http://schemas.microsoft.com/office/drawing/2014/main" id="{2518818A-459F-AD44-DB61-8D6C43EEC0E8}"/>
              </a:ext>
            </a:extLst>
          </p:cNvPr>
          <p:cNvSpPr>
            <a:spLocks noGrp="1"/>
          </p:cNvSpPr>
          <p:nvPr>
            <p:ph idx="1"/>
          </p:nvPr>
        </p:nvSpPr>
        <p:spPr>
          <a:xfrm>
            <a:off x="382366" y="1270000"/>
            <a:ext cx="8968111" cy="4762090"/>
          </a:xfrm>
        </p:spPr>
        <p:txBody>
          <a:bodyPr>
            <a:normAutofit/>
          </a:bodyPr>
          <a:lstStyle/>
          <a:p>
            <a:pPr marL="0" indent="0">
              <a:buNone/>
            </a:pPr>
            <a:r>
              <a:rPr lang="en-IN" sz="2000" b="1" dirty="0"/>
              <a:t>1. IoT-Based Soil Monitoring</a:t>
            </a:r>
          </a:p>
          <a:p>
            <a:pPr algn="just"/>
            <a:r>
              <a:rPr lang="en-IN" sz="2000" dirty="0"/>
              <a:t>Soil sensors provide measurements such as moisture, pH, temperature and nutrient levels for agricultural decision support.</a:t>
            </a:r>
          </a:p>
          <a:p>
            <a:pPr marL="0" indent="0" algn="just">
              <a:buNone/>
            </a:pPr>
            <a:endParaRPr lang="en-IN" sz="2000" dirty="0"/>
          </a:p>
          <a:p>
            <a:pPr marL="0" indent="0">
              <a:buNone/>
            </a:pPr>
            <a:r>
              <a:rPr lang="en-IN" sz="2000" b="1" dirty="0"/>
              <a:t>2. Machine Learning for Fertilizer Recommendation</a:t>
            </a:r>
          </a:p>
          <a:p>
            <a:pPr algn="just"/>
            <a:r>
              <a:rPr lang="en-IN" sz="2000" dirty="0"/>
              <a:t>KNN, SVM, decision trees and probabilistic classifiers offer alternative approaches to agricultural classification. Tree-based and boosting models can capture nonlinear feature relationships.</a:t>
            </a:r>
          </a:p>
          <a:p>
            <a:pPr marL="0" indent="0">
              <a:buNone/>
            </a:pPr>
            <a:endParaRPr lang="en-IN" sz="2000" b="1" dirty="0"/>
          </a:p>
          <a:p>
            <a:pPr marL="0" indent="0">
              <a:buNone/>
            </a:pPr>
            <a:r>
              <a:rPr lang="en-IN" sz="2000" b="1" dirty="0"/>
              <a:t>3. Ensemble Learning and Optimization</a:t>
            </a:r>
          </a:p>
          <a:p>
            <a:pPr algn="just"/>
            <a:r>
              <a:rPr lang="en-IN" sz="2000" dirty="0"/>
              <a:t>Ensemble learning combines predictions from multiple classifiers. PSO searches for suitable model weights against a validation objective.</a:t>
            </a:r>
          </a:p>
        </p:txBody>
      </p:sp>
    </p:spTree>
    <p:extLst>
      <p:ext uri="{BB962C8B-B14F-4D97-AF65-F5344CB8AC3E}">
        <p14:creationId xmlns:p14="http://schemas.microsoft.com/office/powerpoint/2010/main" val="2648686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7E2DA-EC8A-5CFD-9BEA-90068C1C50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5AF93-4122-581B-7586-399109FA840B}"/>
              </a:ext>
            </a:extLst>
          </p:cNvPr>
          <p:cNvSpPr>
            <a:spLocks noGrp="1"/>
          </p:cNvSpPr>
          <p:nvPr>
            <p:ph type="title"/>
          </p:nvPr>
        </p:nvSpPr>
        <p:spPr>
          <a:xfrm>
            <a:off x="264379" y="0"/>
            <a:ext cx="8596668" cy="693174"/>
          </a:xfrm>
        </p:spPr>
        <p:txBody>
          <a:bodyPr>
            <a:normAutofit/>
          </a:bodyPr>
          <a:lstStyle/>
          <a:p>
            <a:r>
              <a:rPr lang="en-US" sz="3200" b="1" dirty="0"/>
              <a:t>Proposed System Architecture</a:t>
            </a:r>
          </a:p>
        </p:txBody>
      </p:sp>
      <p:pic>
        <p:nvPicPr>
          <p:cNvPr id="6" name="Picture 5">
            <a:extLst>
              <a:ext uri="{FF2B5EF4-FFF2-40B4-BE49-F238E27FC236}">
                <a16:creationId xmlns:a16="http://schemas.microsoft.com/office/drawing/2014/main" id="{CE7E0858-DE74-DF15-BFF9-CD05EE543C6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474"/>
          <a:stretch>
            <a:fillRect/>
          </a:stretch>
        </p:blipFill>
        <p:spPr bwMode="auto">
          <a:xfrm>
            <a:off x="383459" y="545690"/>
            <a:ext cx="9129251" cy="631231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57125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370F2-E907-5A58-5752-388CCCD9C1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75E80-CE9E-9AD5-C2A8-6400B5A54F49}"/>
              </a:ext>
            </a:extLst>
          </p:cNvPr>
          <p:cNvSpPr>
            <a:spLocks noGrp="1"/>
          </p:cNvSpPr>
          <p:nvPr>
            <p:ph type="title"/>
          </p:nvPr>
        </p:nvSpPr>
        <p:spPr>
          <a:xfrm>
            <a:off x="352869" y="152399"/>
            <a:ext cx="8596668" cy="673510"/>
          </a:xfrm>
        </p:spPr>
        <p:txBody>
          <a:bodyPr/>
          <a:lstStyle/>
          <a:p>
            <a:r>
              <a:rPr lang="en-US" b="1" dirty="0"/>
              <a:t>Dataset Description</a:t>
            </a:r>
          </a:p>
        </p:txBody>
      </p:sp>
      <p:sp>
        <p:nvSpPr>
          <p:cNvPr id="7" name="TextBox 6">
            <a:extLst>
              <a:ext uri="{FF2B5EF4-FFF2-40B4-BE49-F238E27FC236}">
                <a16:creationId xmlns:a16="http://schemas.microsoft.com/office/drawing/2014/main" id="{E0ACACEF-44E5-1C55-CB42-8539AD5B7F99}"/>
              </a:ext>
            </a:extLst>
          </p:cNvPr>
          <p:cNvSpPr txBox="1"/>
          <p:nvPr/>
        </p:nvSpPr>
        <p:spPr>
          <a:xfrm>
            <a:off x="352868" y="825909"/>
            <a:ext cx="9027105" cy="1785104"/>
          </a:xfrm>
          <a:prstGeom prst="rect">
            <a:avLst/>
          </a:prstGeom>
          <a:noFill/>
        </p:spPr>
        <p:txBody>
          <a:bodyPr wrap="square">
            <a:spAutoFit/>
          </a:bodyPr>
          <a:lstStyle/>
          <a:p>
            <a:pPr>
              <a:buNone/>
            </a:pPr>
            <a:r>
              <a:rPr lang="en-IN" sz="2000" b="1" i="1" dirty="0">
                <a:solidFill>
                  <a:srgbClr val="0070C0"/>
                </a:solidFill>
              </a:rPr>
              <a:t>Dataset overview</a:t>
            </a:r>
          </a:p>
          <a:p>
            <a:pPr marL="342900" lvl="0" indent="-342900">
              <a:buFont typeface="Arial" panose="020B0604020202020204" pitchFamily="34" charset="0"/>
              <a:buChar char="•"/>
            </a:pPr>
            <a:r>
              <a:rPr lang="en-IN" dirty="0"/>
              <a:t>Total records: 98,616</a:t>
            </a:r>
          </a:p>
          <a:p>
            <a:pPr marL="342900" lvl="0" indent="-342900">
              <a:buFont typeface="Arial" panose="020B0604020202020204" pitchFamily="34" charset="0"/>
              <a:buChar char="•"/>
            </a:pPr>
            <a:r>
              <a:rPr lang="en-IN" dirty="0"/>
              <a:t>Reported feature count: 19</a:t>
            </a:r>
          </a:p>
          <a:p>
            <a:pPr marL="342900" lvl="0" indent="-342900">
              <a:buFont typeface="Arial" panose="020B0604020202020204" pitchFamily="34" charset="0"/>
              <a:buChar char="•"/>
            </a:pPr>
            <a:r>
              <a:rPr lang="en-IN" dirty="0"/>
              <a:t>Prediction task: Six-class fertilizer classification</a:t>
            </a:r>
          </a:p>
          <a:p>
            <a:pPr marL="342900" lvl="0" indent="-342900">
              <a:buFont typeface="Arial" panose="020B0604020202020204" pitchFamily="34" charset="0"/>
              <a:buChar char="•"/>
            </a:pPr>
            <a:r>
              <a:rPr lang="en-IN" dirty="0"/>
              <a:t>Data characteristics: Soil and environmental measurements</a:t>
            </a:r>
          </a:p>
          <a:p>
            <a:pPr marL="342900" lvl="0" indent="-342900">
              <a:buFont typeface="Arial" panose="020B0604020202020204" pitchFamily="34" charset="0"/>
              <a:buChar char="•"/>
            </a:pPr>
            <a:r>
              <a:rPr lang="en-IN" dirty="0"/>
              <a:t>Objective: Predict the fertilizer category corresponding to the input conditions</a:t>
            </a:r>
          </a:p>
        </p:txBody>
      </p:sp>
      <p:graphicFrame>
        <p:nvGraphicFramePr>
          <p:cNvPr id="8" name="Table 7">
            <a:extLst>
              <a:ext uri="{FF2B5EF4-FFF2-40B4-BE49-F238E27FC236}">
                <a16:creationId xmlns:a16="http://schemas.microsoft.com/office/drawing/2014/main" id="{1A82BB1C-40E9-582F-CF71-DE427D637306}"/>
              </a:ext>
            </a:extLst>
          </p:cNvPr>
          <p:cNvGraphicFramePr>
            <a:graphicFrameLocks noGrp="1"/>
          </p:cNvGraphicFramePr>
          <p:nvPr>
            <p:extLst>
              <p:ext uri="{D42A27DB-BD31-4B8C-83A1-F6EECF244321}">
                <p14:modId xmlns:p14="http://schemas.microsoft.com/office/powerpoint/2010/main" val="3857035580"/>
              </p:ext>
            </p:extLst>
          </p:nvPr>
        </p:nvGraphicFramePr>
        <p:xfrm>
          <a:off x="783661" y="3549071"/>
          <a:ext cx="8596312" cy="2103120"/>
        </p:xfrm>
        <a:graphic>
          <a:graphicData uri="http://schemas.openxmlformats.org/drawingml/2006/table">
            <a:tbl>
              <a:tblPr>
                <a:tableStyleId>{5C22544A-7EE6-4342-B048-85BDC9FD1C3A}</a:tableStyleId>
              </a:tblPr>
              <a:tblGrid>
                <a:gridCol w="3118833">
                  <a:extLst>
                    <a:ext uri="{9D8B030D-6E8A-4147-A177-3AD203B41FA5}">
                      <a16:colId xmlns:a16="http://schemas.microsoft.com/office/drawing/2014/main" val="4214184279"/>
                    </a:ext>
                  </a:extLst>
                </a:gridCol>
                <a:gridCol w="5477479">
                  <a:extLst>
                    <a:ext uri="{9D8B030D-6E8A-4147-A177-3AD203B41FA5}">
                      <a16:colId xmlns:a16="http://schemas.microsoft.com/office/drawing/2014/main" val="2115417746"/>
                    </a:ext>
                  </a:extLst>
                </a:gridCol>
              </a:tblGrid>
              <a:tr h="0">
                <a:tc>
                  <a:txBody>
                    <a:bodyPr/>
                    <a:lstStyle/>
                    <a:p>
                      <a:pPr>
                        <a:buNone/>
                      </a:pPr>
                      <a:r>
                        <a:rPr lang="en-IN" b="1" dirty="0"/>
                        <a:t>Feature group</a:t>
                      </a:r>
                    </a:p>
                  </a:txBody>
                  <a:tcPr anchor="ctr"/>
                </a:tc>
                <a:tc>
                  <a:txBody>
                    <a:bodyPr/>
                    <a:lstStyle/>
                    <a:p>
                      <a:pPr>
                        <a:buNone/>
                      </a:pPr>
                      <a:r>
                        <a:rPr lang="en-IN" b="1" dirty="0"/>
                        <a:t>Variables</a:t>
                      </a:r>
                    </a:p>
                  </a:txBody>
                  <a:tcPr anchor="ctr"/>
                </a:tc>
                <a:extLst>
                  <a:ext uri="{0D108BD9-81ED-4DB2-BD59-A6C34878D82A}">
                    <a16:rowId xmlns:a16="http://schemas.microsoft.com/office/drawing/2014/main" val="3276340937"/>
                  </a:ext>
                </a:extLst>
              </a:tr>
              <a:tr h="0">
                <a:tc>
                  <a:txBody>
                    <a:bodyPr/>
                    <a:lstStyle/>
                    <a:p>
                      <a:pPr>
                        <a:buNone/>
                      </a:pPr>
                      <a:r>
                        <a:rPr lang="en-IN"/>
                        <a:t>Soil properties</a:t>
                      </a:r>
                    </a:p>
                  </a:txBody>
                  <a:tcPr anchor="ctr"/>
                </a:tc>
                <a:tc>
                  <a:txBody>
                    <a:bodyPr/>
                    <a:lstStyle/>
                    <a:p>
                      <a:pPr>
                        <a:buNone/>
                      </a:pPr>
                      <a:r>
                        <a:rPr lang="en-IN"/>
                        <a:t>pH, moisture, organic carbon, electrical conductivity (EC)</a:t>
                      </a:r>
                    </a:p>
                  </a:txBody>
                  <a:tcPr anchor="ctr"/>
                </a:tc>
                <a:extLst>
                  <a:ext uri="{0D108BD9-81ED-4DB2-BD59-A6C34878D82A}">
                    <a16:rowId xmlns:a16="http://schemas.microsoft.com/office/drawing/2014/main" val="2862911643"/>
                  </a:ext>
                </a:extLst>
              </a:tr>
              <a:tr h="0">
                <a:tc>
                  <a:txBody>
                    <a:bodyPr/>
                    <a:lstStyle/>
                    <a:p>
                      <a:pPr>
                        <a:buNone/>
                      </a:pPr>
                      <a:r>
                        <a:rPr lang="en-IN"/>
                        <a:t>Macronutrients</a:t>
                      </a:r>
                    </a:p>
                  </a:txBody>
                  <a:tcPr anchor="ctr"/>
                </a:tc>
                <a:tc>
                  <a:txBody>
                    <a:bodyPr/>
                    <a:lstStyle/>
                    <a:p>
                      <a:pPr>
                        <a:buNone/>
                      </a:pPr>
                      <a:r>
                        <a:rPr lang="en-IN"/>
                        <a:t>Nitrogen (N), phosphorus (P), potassium (K)</a:t>
                      </a:r>
                    </a:p>
                  </a:txBody>
                  <a:tcPr anchor="ctr"/>
                </a:tc>
                <a:extLst>
                  <a:ext uri="{0D108BD9-81ED-4DB2-BD59-A6C34878D82A}">
                    <a16:rowId xmlns:a16="http://schemas.microsoft.com/office/drawing/2014/main" val="1299532775"/>
                  </a:ext>
                </a:extLst>
              </a:tr>
              <a:tr h="0">
                <a:tc>
                  <a:txBody>
                    <a:bodyPr/>
                    <a:lstStyle/>
                    <a:p>
                      <a:pPr>
                        <a:buNone/>
                      </a:pPr>
                      <a:r>
                        <a:rPr lang="en-IN"/>
                        <a:t>Environmental factors</a:t>
                      </a:r>
                    </a:p>
                  </a:txBody>
                  <a:tcPr anchor="ctr"/>
                </a:tc>
                <a:tc>
                  <a:txBody>
                    <a:bodyPr/>
                    <a:lstStyle/>
                    <a:p>
                      <a:pPr>
                        <a:buNone/>
                      </a:pPr>
                      <a:r>
                        <a:rPr lang="en-IN"/>
                        <a:t>Temperature, humidity, rainfall</a:t>
                      </a:r>
                    </a:p>
                  </a:txBody>
                  <a:tcPr anchor="ctr"/>
                </a:tc>
                <a:extLst>
                  <a:ext uri="{0D108BD9-81ED-4DB2-BD59-A6C34878D82A}">
                    <a16:rowId xmlns:a16="http://schemas.microsoft.com/office/drawing/2014/main" val="4236006433"/>
                  </a:ext>
                </a:extLst>
              </a:tr>
              <a:tr h="0">
                <a:tc>
                  <a:txBody>
                    <a:bodyPr/>
                    <a:lstStyle/>
                    <a:p>
                      <a:pPr>
                        <a:buNone/>
                      </a:pPr>
                      <a:r>
                        <a:rPr lang="en-IN"/>
                        <a:t>Additional information</a:t>
                      </a:r>
                    </a:p>
                  </a:txBody>
                  <a:tcPr anchor="ctr"/>
                </a:tc>
                <a:tc>
                  <a:txBody>
                    <a:bodyPr/>
                    <a:lstStyle/>
                    <a:p>
                      <a:pPr>
                        <a:buNone/>
                      </a:pPr>
                      <a:r>
                        <a:rPr lang="en-IN" dirty="0"/>
                        <a:t>Yield history and other recorded attributes</a:t>
                      </a:r>
                    </a:p>
                  </a:txBody>
                  <a:tcPr anchor="ctr"/>
                </a:tc>
                <a:extLst>
                  <a:ext uri="{0D108BD9-81ED-4DB2-BD59-A6C34878D82A}">
                    <a16:rowId xmlns:a16="http://schemas.microsoft.com/office/drawing/2014/main" val="4141910692"/>
                  </a:ext>
                </a:extLst>
              </a:tr>
            </a:tbl>
          </a:graphicData>
        </a:graphic>
      </p:graphicFrame>
      <p:sp>
        <p:nvSpPr>
          <p:cNvPr id="10" name="TextBox 9">
            <a:extLst>
              <a:ext uri="{FF2B5EF4-FFF2-40B4-BE49-F238E27FC236}">
                <a16:creationId xmlns:a16="http://schemas.microsoft.com/office/drawing/2014/main" id="{60318D62-9EC3-7F3C-02F5-FE2B69966489}"/>
              </a:ext>
            </a:extLst>
          </p:cNvPr>
          <p:cNvSpPr txBox="1"/>
          <p:nvPr/>
        </p:nvSpPr>
        <p:spPr>
          <a:xfrm>
            <a:off x="2752912" y="2879987"/>
            <a:ext cx="3796581" cy="400110"/>
          </a:xfrm>
          <a:prstGeom prst="rect">
            <a:avLst/>
          </a:prstGeom>
          <a:noFill/>
        </p:spPr>
        <p:txBody>
          <a:bodyPr wrap="square">
            <a:spAutoFit/>
          </a:bodyPr>
          <a:lstStyle/>
          <a:p>
            <a:pPr algn="ctr">
              <a:buNone/>
            </a:pPr>
            <a:r>
              <a:rPr lang="en-IN" sz="2000" b="1" i="1" dirty="0">
                <a:solidFill>
                  <a:srgbClr val="0070C0"/>
                </a:solidFill>
              </a:rPr>
              <a:t>Important input features</a:t>
            </a:r>
          </a:p>
        </p:txBody>
      </p:sp>
    </p:spTree>
    <p:extLst>
      <p:ext uri="{BB962C8B-B14F-4D97-AF65-F5344CB8AC3E}">
        <p14:creationId xmlns:p14="http://schemas.microsoft.com/office/powerpoint/2010/main" val="3691964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E63F8-4EF6-BCCE-8101-ECF24FA279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F18575-B3BC-7E34-1080-501B2665B5DC}"/>
              </a:ext>
            </a:extLst>
          </p:cNvPr>
          <p:cNvSpPr>
            <a:spLocks noGrp="1"/>
          </p:cNvSpPr>
          <p:nvPr>
            <p:ph type="title"/>
          </p:nvPr>
        </p:nvSpPr>
        <p:spPr>
          <a:xfrm>
            <a:off x="352869" y="0"/>
            <a:ext cx="8596668" cy="673510"/>
          </a:xfrm>
        </p:spPr>
        <p:txBody>
          <a:bodyPr/>
          <a:lstStyle/>
          <a:p>
            <a:r>
              <a:rPr lang="en-US" b="1" dirty="0"/>
              <a:t>Six Fertilizer Categories</a:t>
            </a:r>
          </a:p>
        </p:txBody>
      </p:sp>
      <p:pic>
        <p:nvPicPr>
          <p:cNvPr id="6" name="Picture 5">
            <a:extLst>
              <a:ext uri="{FF2B5EF4-FFF2-40B4-BE49-F238E27FC236}">
                <a16:creationId xmlns:a16="http://schemas.microsoft.com/office/drawing/2014/main" id="{F7C97F66-5FFA-D110-F33F-2CDAB7A99CCB}"/>
              </a:ext>
            </a:extLst>
          </p:cNvPr>
          <p:cNvPicPr>
            <a:picLocks noChangeAspect="1"/>
          </p:cNvPicPr>
          <p:nvPr/>
        </p:nvPicPr>
        <p:blipFill>
          <a:blip r:embed="rId2">
            <a:extLst>
              <a:ext uri="{28A0092B-C50C-407E-A947-70E740481C1C}">
                <a14:useLocalDpi xmlns:a14="http://schemas.microsoft.com/office/drawing/2010/main" val="0"/>
              </a:ext>
            </a:extLst>
          </a:blip>
          <a:srcRect t="7742" b="2223"/>
          <a:stretch>
            <a:fillRect/>
          </a:stretch>
        </p:blipFill>
        <p:spPr>
          <a:xfrm>
            <a:off x="235974" y="594852"/>
            <a:ext cx="11956025" cy="6263148"/>
          </a:xfrm>
          <a:prstGeom prst="rect">
            <a:avLst/>
          </a:prstGeom>
        </p:spPr>
      </p:pic>
    </p:spTree>
    <p:extLst>
      <p:ext uri="{BB962C8B-B14F-4D97-AF65-F5344CB8AC3E}">
        <p14:creationId xmlns:p14="http://schemas.microsoft.com/office/powerpoint/2010/main" val="582275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402673-3DB3-F6EA-4F42-68EAF6FFC9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B89FBC-F56F-ADAD-29AD-D31727BF37F0}"/>
              </a:ext>
            </a:extLst>
          </p:cNvPr>
          <p:cNvSpPr>
            <a:spLocks noGrp="1"/>
          </p:cNvSpPr>
          <p:nvPr>
            <p:ph type="title"/>
          </p:nvPr>
        </p:nvSpPr>
        <p:spPr>
          <a:xfrm>
            <a:off x="235974" y="0"/>
            <a:ext cx="10251221" cy="646331"/>
          </a:xfrm>
        </p:spPr>
        <p:txBody>
          <a:bodyPr>
            <a:normAutofit/>
          </a:bodyPr>
          <a:lstStyle/>
          <a:p>
            <a:r>
              <a:rPr lang="en-US" sz="3200" b="1" dirty="0"/>
              <a:t>Data Preprocessing and Feature Engineering</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BECD98E1-EEAE-C190-B8AF-75C41B01D345}"/>
                  </a:ext>
                </a:extLst>
              </p:cNvPr>
              <p:cNvSpPr txBox="1"/>
              <p:nvPr/>
            </p:nvSpPr>
            <p:spPr>
              <a:xfrm>
                <a:off x="468260" y="646331"/>
                <a:ext cx="9191933" cy="4643707"/>
              </a:xfrm>
              <a:prstGeom prst="rect">
                <a:avLst/>
              </a:prstGeom>
              <a:noFill/>
            </p:spPr>
            <p:txBody>
              <a:bodyPr wrap="square">
                <a:spAutoFit/>
              </a:bodyPr>
              <a:lstStyle/>
              <a:p>
                <a:pPr>
                  <a:buNone/>
                </a:pPr>
                <a:r>
                  <a:rPr lang="en-IN" sz="2000" b="1" i="1" dirty="0">
                    <a:solidFill>
                      <a:srgbClr val="0070C0"/>
                    </a:solidFill>
                  </a:rPr>
                  <a:t>Preprocessing pipeline</a:t>
                </a:r>
              </a:p>
              <a:p>
                <a:pPr marL="342900" lvl="0" indent="-342900">
                  <a:buFont typeface="+mj-lt"/>
                  <a:buAutoNum type="arabicPeriod"/>
                </a:pPr>
                <a:r>
                  <a:rPr lang="en-IN" sz="2000" dirty="0"/>
                  <a:t>Remove duplicate records before data partitioning.</a:t>
                </a:r>
              </a:p>
              <a:p>
                <a:pPr marL="342900" lvl="0" indent="-342900">
                  <a:buFont typeface="+mj-lt"/>
                  <a:buAutoNum type="arabicPeriod"/>
                </a:pPr>
                <a:r>
                  <a:rPr lang="en-IN" sz="2000" dirty="0"/>
                  <a:t>Impute numerical missing values using the median.</a:t>
                </a:r>
              </a:p>
              <a:p>
                <a:pPr marL="342900" lvl="0" indent="-342900">
                  <a:buFont typeface="+mj-lt"/>
                  <a:buAutoNum type="arabicPeriod"/>
                </a:pPr>
                <a:r>
                  <a:rPr lang="en-IN" sz="2000" dirty="0"/>
                  <a:t>Impute categorical missing values using the most frequent category.</a:t>
                </a:r>
              </a:p>
              <a:p>
                <a:pPr marL="342900" lvl="0" indent="-342900">
                  <a:buFont typeface="+mj-lt"/>
                  <a:buAutoNum type="arabicPeriod"/>
                </a:pPr>
                <a:r>
                  <a:rPr lang="en-IN" sz="2000" dirty="0"/>
                  <a:t>Encode categorical attributes into numerical representations.</a:t>
                </a:r>
              </a:p>
              <a:p>
                <a:pPr marL="342900" lvl="0" indent="-342900">
                  <a:buFont typeface="+mj-lt"/>
                  <a:buAutoNum type="arabicPeriod"/>
                </a:pPr>
                <a:r>
                  <a:rPr lang="en-IN" sz="2000" dirty="0"/>
                  <a:t>Apply numerical scaling using the fitted preprocessing transformations.</a:t>
                </a:r>
              </a:p>
              <a:p>
                <a:pPr marL="342900" lvl="0" indent="-342900">
                  <a:buFont typeface="+mj-lt"/>
                  <a:buAutoNum type="arabicPeriod"/>
                </a:pPr>
                <a:r>
                  <a:rPr lang="en-IN" sz="2000" dirty="0"/>
                  <a:t>Calculate nutrient-balance ratios.</a:t>
                </a:r>
              </a:p>
              <a:p>
                <a:pPr marL="342900" lvl="0" indent="-342900">
                  <a:buFont typeface="+mj-lt"/>
                  <a:buAutoNum type="arabicPeriod"/>
                </a:pPr>
                <a:endParaRPr lang="en-IN" sz="2000" dirty="0"/>
              </a:p>
              <a:p>
                <a:pPr lvl="0"/>
                <a:endParaRPr lang="en-IN" sz="2000" dirty="0"/>
              </a:p>
              <a:p>
                <a:pPr>
                  <a:buNone/>
                </a:pPr>
                <a:r>
                  <a:rPr lang="en-IN" sz="2000" b="1" i="1" dirty="0">
                    <a:solidFill>
                      <a:srgbClr val="0070C0"/>
                    </a:solidFill>
                  </a:rPr>
                  <a:t>Engineered features</a:t>
                </a:r>
              </a:p>
              <a:p>
                <a14:m>
                  <m:oMathPara xmlns:m="http://schemas.openxmlformats.org/officeDocument/2006/math">
                    <m:oMath>
                      <m:r>
                        <m:rPr>
                          <m:nor/>
                        </m:rPr>
                        <a:rPr lang="en-IN" sz="2000" i="0" dirty="0" smtClean="0">
                          <a:latin typeface="Cambria Math" panose="02040503050406030204" pitchFamily="18" charset="0"/>
                        </a:rPr>
                        <m:t>N/P</m:t>
                      </m:r>
                      <m:r>
                        <a:rPr lang="en-IN" sz="2000" i="0" dirty="0">
                          <a:latin typeface="Cambria Math" panose="02040503050406030204" pitchFamily="18" charset="0"/>
                        </a:rPr>
                        <m:t>=</m:t>
                      </m:r>
                      <m:f>
                        <m:fPr>
                          <m:ctrlPr>
                            <a:rPr lang="en-IN" sz="2000" i="1" dirty="0">
                              <a:latin typeface="Cambria Math" panose="02040503050406030204" pitchFamily="18" charset="0"/>
                            </a:rPr>
                          </m:ctrlPr>
                        </m:fPr>
                        <m:num>
                          <m:r>
                            <a:rPr lang="en-IN" sz="2000" i="1" dirty="0">
                              <a:latin typeface="Cambria Math" panose="02040503050406030204" pitchFamily="18" charset="0"/>
                            </a:rPr>
                            <m:t>𝑁</m:t>
                          </m:r>
                        </m:num>
                        <m:den>
                          <m:r>
                            <a:rPr lang="en-IN" sz="2000" i="1" dirty="0">
                              <a:latin typeface="Cambria Math" panose="02040503050406030204" pitchFamily="18" charset="0"/>
                            </a:rPr>
                            <m:t>𝑃</m:t>
                          </m:r>
                          <m:r>
                            <a:rPr lang="en-IN" sz="2000" i="0" dirty="0">
                              <a:latin typeface="Cambria Math" panose="02040503050406030204" pitchFamily="18" charset="0"/>
                            </a:rPr>
                            <m:t>+</m:t>
                          </m:r>
                          <m:r>
                            <a:rPr lang="en-IN" sz="2000" i="1" dirty="0">
                              <a:latin typeface="Cambria Math" panose="02040503050406030204" pitchFamily="18" charset="0"/>
                            </a:rPr>
                            <m:t>𝜀</m:t>
                          </m:r>
                        </m:den>
                      </m:f>
                    </m:oMath>
                  </m:oMathPara>
                </a14:m>
                <a:endParaRPr lang="en-IN" sz="2000" dirty="0"/>
              </a:p>
              <a:p>
                <a:pPr>
                  <a:buNone/>
                </a:pPr>
                <a14:m>
                  <m:oMathPara xmlns:m="http://schemas.openxmlformats.org/officeDocument/2006/math">
                    <m:oMath>
                      <m:d>
                        <m:dPr>
                          <m:begChr m:val="["/>
                          <m:endChr m:val="]"/>
                          <m:ctrlPr>
                            <a:rPr lang="en-IN" sz="2000" i="0" dirty="0" smtClean="0">
                              <a:latin typeface="Cambria Math" panose="02040503050406030204" pitchFamily="18" charset="0"/>
                            </a:rPr>
                          </m:ctrlPr>
                        </m:dPr>
                        <m:e>
                          <m:r>
                            <m:rPr>
                              <m:nor/>
                            </m:rPr>
                            <a:rPr lang="en-IN" sz="2000" i="0" dirty="0" smtClean="0">
                              <a:latin typeface="Cambria Math" panose="02040503050406030204" pitchFamily="18" charset="0"/>
                            </a:rPr>
                            <m:t>P/K</m:t>
                          </m:r>
                          <m:r>
                            <a:rPr lang="en-IN" sz="2000" i="1" dirty="0" smtClean="0">
                              <a:latin typeface="Cambria Math" panose="02040503050406030204" pitchFamily="18" charset="0"/>
                            </a:rPr>
                            <m:t>=</m:t>
                          </m:r>
                          <m:f>
                            <m:fPr>
                              <m:ctrlPr>
                                <a:rPr lang="en-IN" sz="2000" i="1" dirty="0" smtClean="0">
                                  <a:latin typeface="Cambria Math" panose="02040503050406030204" pitchFamily="18" charset="0"/>
                                </a:rPr>
                              </m:ctrlPr>
                            </m:fPr>
                            <m:num>
                              <m:r>
                                <a:rPr lang="en-IN" sz="2000" i="1" dirty="0" smtClean="0">
                                  <a:latin typeface="Cambria Math" panose="02040503050406030204" pitchFamily="18" charset="0"/>
                                </a:rPr>
                                <m:t>𝑃</m:t>
                              </m:r>
                            </m:num>
                            <m:den>
                              <m:r>
                                <a:rPr lang="en-IN" sz="2000" i="1" dirty="0" smtClean="0">
                                  <a:latin typeface="Cambria Math" panose="02040503050406030204" pitchFamily="18" charset="0"/>
                                </a:rPr>
                                <m:t>𝐾</m:t>
                              </m:r>
                              <m:r>
                                <a:rPr lang="en-IN" sz="2000" i="1" dirty="0" smtClean="0">
                                  <a:latin typeface="Cambria Math" panose="02040503050406030204" pitchFamily="18" charset="0"/>
                                </a:rPr>
                                <m:t>+</m:t>
                              </m:r>
                              <m:r>
                                <a:rPr lang="en-IN" sz="2000" i="1" dirty="0" smtClean="0">
                                  <a:latin typeface="Cambria Math" panose="02040503050406030204" pitchFamily="18" charset="0"/>
                                </a:rPr>
                                <m:t>𝜀</m:t>
                              </m:r>
                            </m:den>
                          </m:f>
                        </m:e>
                      </m:d>
                    </m:oMath>
                  </m:oMathPara>
                </a14:m>
                <a:endParaRPr lang="en-IN" sz="2000" dirty="0"/>
              </a:p>
              <a:p>
                <a:pPr>
                  <a:buNone/>
                </a:pPr>
                <a:r>
                  <a:rPr lang="en-IN" sz="2000" dirty="0"/>
                  <a:t>Here, </a:t>
                </a:r>
                <a14:m>
                  <m:oMath xmlns:m="http://schemas.openxmlformats.org/officeDocument/2006/math">
                    <m:r>
                      <a:rPr lang="en-IN" sz="2000" i="1" dirty="0" smtClean="0">
                        <a:latin typeface="Cambria Math" panose="02040503050406030204" pitchFamily="18" charset="0"/>
                      </a:rPr>
                      <m:t>𝜀</m:t>
                    </m:r>
                  </m:oMath>
                </a14:m>
                <a:r>
                  <a:rPr lang="en-IN" sz="2000" dirty="0"/>
                  <a:t> is a small positive constant to prevent division by zero.</a:t>
                </a:r>
              </a:p>
            </p:txBody>
          </p:sp>
        </mc:Choice>
        <mc:Fallback>
          <p:sp>
            <p:nvSpPr>
              <p:cNvPr id="4" name="TextBox 3">
                <a:extLst>
                  <a:ext uri="{FF2B5EF4-FFF2-40B4-BE49-F238E27FC236}">
                    <a16:creationId xmlns:a16="http://schemas.microsoft.com/office/drawing/2014/main" id="{BECD98E1-EEAE-C190-B8AF-75C41B01D345}"/>
                  </a:ext>
                </a:extLst>
              </p:cNvPr>
              <p:cNvSpPr txBox="1">
                <a:spLocks noRot="1" noChangeAspect="1" noMove="1" noResize="1" noEditPoints="1" noAdjustHandles="1" noChangeArrowheads="1" noChangeShapeType="1" noTextEdit="1"/>
              </p:cNvSpPr>
              <p:nvPr/>
            </p:nvSpPr>
            <p:spPr>
              <a:xfrm>
                <a:off x="468260" y="646331"/>
                <a:ext cx="9191933" cy="4643707"/>
              </a:xfrm>
              <a:prstGeom prst="rect">
                <a:avLst/>
              </a:prstGeom>
              <a:blipFill>
                <a:blip r:embed="rId2"/>
                <a:stretch>
                  <a:fillRect l="-729" t="-787" b="-1312"/>
                </a:stretch>
              </a:blipFill>
            </p:spPr>
            <p:txBody>
              <a:bodyPr/>
              <a:lstStyle/>
              <a:p>
                <a:r>
                  <a:rPr lang="en-IN">
                    <a:noFill/>
                  </a:rPr>
                  <a:t> </a:t>
                </a:r>
              </a:p>
            </p:txBody>
          </p:sp>
        </mc:Fallback>
      </mc:AlternateContent>
    </p:spTree>
    <p:extLst>
      <p:ext uri="{BB962C8B-B14F-4D97-AF65-F5344CB8AC3E}">
        <p14:creationId xmlns:p14="http://schemas.microsoft.com/office/powerpoint/2010/main" val="4057168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3AEAC3-6B10-8919-46B6-6187EF2CA0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51E11E-81FE-9A4E-790F-7A209DD3C18F}"/>
              </a:ext>
            </a:extLst>
          </p:cNvPr>
          <p:cNvSpPr>
            <a:spLocks noGrp="1"/>
          </p:cNvSpPr>
          <p:nvPr>
            <p:ph type="title"/>
          </p:nvPr>
        </p:nvSpPr>
        <p:spPr>
          <a:xfrm>
            <a:off x="235974" y="0"/>
            <a:ext cx="10251221" cy="646331"/>
          </a:xfrm>
        </p:spPr>
        <p:txBody>
          <a:bodyPr>
            <a:normAutofit/>
          </a:bodyPr>
          <a:lstStyle/>
          <a:p>
            <a:r>
              <a:rPr lang="en-US" sz="3200" b="1" dirty="0"/>
              <a:t>Proposed Methodology: Base Classifiers</a:t>
            </a:r>
          </a:p>
        </p:txBody>
      </p:sp>
      <p:pic>
        <p:nvPicPr>
          <p:cNvPr id="7" name="Picture 6">
            <a:extLst>
              <a:ext uri="{FF2B5EF4-FFF2-40B4-BE49-F238E27FC236}">
                <a16:creationId xmlns:a16="http://schemas.microsoft.com/office/drawing/2014/main" id="{C71E3FBF-B501-3567-6BB5-F3D7502786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6330"/>
            <a:ext cx="12192000" cy="6211669"/>
          </a:xfrm>
          <a:prstGeom prst="rect">
            <a:avLst/>
          </a:prstGeom>
        </p:spPr>
      </p:pic>
    </p:spTree>
    <p:extLst>
      <p:ext uri="{BB962C8B-B14F-4D97-AF65-F5344CB8AC3E}">
        <p14:creationId xmlns:p14="http://schemas.microsoft.com/office/powerpoint/2010/main" val="12564225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5E712-A8DA-89E7-22A9-C4E82E5E49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826FFA-BB5C-3A78-E222-6DB3DA768D0A}"/>
              </a:ext>
            </a:extLst>
          </p:cNvPr>
          <p:cNvSpPr>
            <a:spLocks noGrp="1"/>
          </p:cNvSpPr>
          <p:nvPr>
            <p:ph type="title"/>
          </p:nvPr>
        </p:nvSpPr>
        <p:spPr>
          <a:xfrm>
            <a:off x="235974" y="0"/>
            <a:ext cx="10251221" cy="646331"/>
          </a:xfrm>
        </p:spPr>
        <p:txBody>
          <a:bodyPr>
            <a:normAutofit/>
          </a:bodyPr>
          <a:lstStyle/>
          <a:p>
            <a:r>
              <a:rPr lang="en-US" sz="3200" b="1" dirty="0"/>
              <a:t>Bio-Inspired Optimization Using PSO</a:t>
            </a:r>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7917E75A-BD16-22DA-5292-05DC4256C76B}"/>
                  </a:ext>
                </a:extLst>
              </p:cNvPr>
              <p:cNvSpPr txBox="1"/>
              <p:nvPr/>
            </p:nvSpPr>
            <p:spPr>
              <a:xfrm>
                <a:off x="235975" y="646331"/>
                <a:ext cx="9438967" cy="6247864"/>
              </a:xfrm>
              <a:prstGeom prst="rect">
                <a:avLst/>
              </a:prstGeom>
              <a:noFill/>
            </p:spPr>
            <p:txBody>
              <a:bodyPr wrap="square">
                <a:spAutoFit/>
              </a:bodyPr>
              <a:lstStyle/>
              <a:p>
                <a:pPr algn="just">
                  <a:buNone/>
                </a:pPr>
                <a:r>
                  <a:rPr lang="en-IN" sz="2000" b="1" i="1" dirty="0">
                    <a:solidFill>
                      <a:srgbClr val="0070C0"/>
                    </a:solidFill>
                  </a:rPr>
                  <a:t>Particle Swarm Optimization (PSO)</a:t>
                </a:r>
                <a:r>
                  <a:rPr lang="en-IN" sz="2000" dirty="0"/>
                  <a:t> searches for a suitable set of weights </a:t>
                </a:r>
              </a:p>
              <a:p>
                <a:pPr algn="just">
                  <a:buNone/>
                </a:pPr>
                <a:r>
                  <a:rPr lang="en-IN" sz="2000" dirty="0"/>
                  <a:t>for the three base classifiers.</a:t>
                </a:r>
              </a:p>
              <a:p>
                <a:pPr algn="just">
                  <a:buNone/>
                </a:pPr>
                <a:endParaRPr lang="en-IN" sz="2000" dirty="0"/>
              </a:p>
              <a:p>
                <a:pPr algn="just">
                  <a:buNone/>
                </a:pPr>
                <a:r>
                  <a:rPr lang="en-IN" sz="2000" b="1" i="1" dirty="0">
                    <a:solidFill>
                      <a:srgbClr val="0070C0"/>
                    </a:solidFill>
                  </a:rPr>
                  <a:t>Optimization procedure</a:t>
                </a:r>
              </a:p>
              <a:p>
                <a:pPr marL="342900" lvl="0" indent="-342900" algn="just">
                  <a:buFont typeface="+mj-lt"/>
                  <a:buAutoNum type="arabicPeriod"/>
                </a:pPr>
                <a:r>
                  <a:rPr lang="en-IN" sz="2000" dirty="0"/>
                  <a:t>Initialize 30 particles with candidate weight vectors.</a:t>
                </a:r>
              </a:p>
              <a:p>
                <a:pPr marL="342900" lvl="0" indent="-342900" algn="just">
                  <a:buFont typeface="+mj-lt"/>
                  <a:buAutoNum type="arabicPeriod"/>
                </a:pPr>
                <a:r>
                  <a:rPr lang="en-IN" sz="2000" dirty="0"/>
                  <a:t>Initialize particle velocities and personal-best and global-best positions.</a:t>
                </a:r>
              </a:p>
              <a:p>
                <a:pPr marL="342900" lvl="0" indent="-342900" algn="just">
                  <a:buFont typeface="+mj-lt"/>
                  <a:buAutoNum type="arabicPeriod"/>
                </a:pPr>
                <a:r>
                  <a:rPr lang="en-IN" sz="2000" dirty="0"/>
                  <a:t>Evaluate each particle using validation-set ensemble performance.</a:t>
                </a:r>
              </a:p>
              <a:p>
                <a:pPr marL="342900" lvl="0" indent="-342900" algn="just">
                  <a:buFont typeface="+mj-lt"/>
                  <a:buAutoNum type="arabicPeriod"/>
                </a:pPr>
                <a:r>
                  <a:rPr lang="en-IN" sz="2000" dirty="0"/>
                  <a:t>Update particle velocities and positions using personal and swarm experience.</a:t>
                </a:r>
              </a:p>
              <a:p>
                <a:pPr marL="342900" lvl="0" indent="-342900" algn="just">
                  <a:buFont typeface="+mj-lt"/>
                  <a:buAutoNum type="arabicPeriod"/>
                </a:pPr>
                <a:r>
                  <a:rPr lang="en-IN" sz="2000" dirty="0"/>
                  <a:t>Constrain the weights to be nonnegative and sum to one.</a:t>
                </a:r>
              </a:p>
              <a:p>
                <a:pPr marL="342900" lvl="0" indent="-342900" algn="just">
                  <a:buFont typeface="+mj-lt"/>
                  <a:buAutoNum type="arabicPeriod"/>
                </a:pPr>
                <a:r>
                  <a:rPr lang="en-IN" sz="2000" dirty="0"/>
                  <a:t>Repeat for up to 50 iterations.</a:t>
                </a:r>
              </a:p>
              <a:p>
                <a:pPr marL="342900" lvl="0" indent="-342900" algn="just">
                  <a:buFont typeface="+mj-lt"/>
                  <a:buAutoNum type="arabicPeriod"/>
                </a:pPr>
                <a:r>
                  <a:rPr lang="en-IN" sz="2000" dirty="0"/>
                  <a:t>Select the best weight vector identified on the validation set.</a:t>
                </a:r>
              </a:p>
              <a:p>
                <a:pPr lvl="0" algn="just"/>
                <a:endParaRPr lang="en-IN" sz="2000" dirty="0"/>
              </a:p>
              <a:p>
                <a:pPr algn="just">
                  <a:buNone/>
                </a:pPr>
                <a:r>
                  <a:rPr lang="en-IN" sz="2000" b="1" i="1" dirty="0">
                    <a:solidFill>
                      <a:srgbClr val="0070C0"/>
                    </a:solidFill>
                  </a:rPr>
                  <a:t>Weight constraints</a:t>
                </a:r>
              </a:p>
              <a:p>
                <a14:m>
                  <m:oMathPara xmlns:m="http://schemas.openxmlformats.org/officeDocument/2006/math">
                    <m:oMath>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RF</m:t>
                          </m:r>
                        </m:sub>
                      </m:sSub>
                      <m:r>
                        <a:rPr lang="en-IN" sz="2000" i="0" dirty="0">
                          <a:latin typeface="Cambria Math" panose="02040503050406030204" pitchFamily="18" charset="0"/>
                        </a:rPr>
                        <m:t>+</m:t>
                      </m:r>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XGB</m:t>
                          </m:r>
                        </m:sub>
                      </m:sSub>
                      <m:r>
                        <a:rPr lang="en-IN" sz="2000" i="0" dirty="0">
                          <a:latin typeface="Cambria Math" panose="02040503050406030204" pitchFamily="18" charset="0"/>
                        </a:rPr>
                        <m:t>+</m:t>
                      </m:r>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LGBM</m:t>
                          </m:r>
                        </m:sub>
                      </m:sSub>
                      <m:r>
                        <a:rPr lang="en-IN" sz="2000" i="0" dirty="0">
                          <a:latin typeface="Cambria Math" panose="02040503050406030204" pitchFamily="18" charset="0"/>
                        </a:rPr>
                        <m:t>=1</m:t>
                      </m:r>
                    </m:oMath>
                  </m:oMathPara>
                </a14:m>
                <a:endParaRPr lang="en-IN" sz="2000" dirty="0"/>
              </a:p>
              <a:p>
                <a14:m>
                  <m:oMathPara xmlns:m="http://schemas.openxmlformats.org/officeDocument/2006/math">
                    <m:oMath>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RF</m:t>
                          </m:r>
                        </m:sub>
                      </m:sSub>
                      <m:r>
                        <a:rPr lang="en-IN" sz="2000" i="0" dirty="0">
                          <a:latin typeface="Cambria Math" panose="02040503050406030204" pitchFamily="18" charset="0"/>
                        </a:rPr>
                        <m:t>,</m:t>
                      </m:r>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XGB</m:t>
                          </m:r>
                        </m:sub>
                      </m:sSub>
                      <m:r>
                        <a:rPr lang="en-IN" sz="2000" i="0" dirty="0">
                          <a:latin typeface="Cambria Math" panose="02040503050406030204" pitchFamily="18" charset="0"/>
                        </a:rPr>
                        <m:t>,</m:t>
                      </m:r>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LGBM</m:t>
                          </m:r>
                        </m:sub>
                      </m:sSub>
                      <m:r>
                        <a:rPr lang="en-IN" sz="2000" i="0" dirty="0">
                          <a:latin typeface="Cambria Math" panose="02040503050406030204" pitchFamily="18" charset="0"/>
                        </a:rPr>
                        <m:t>≥0</m:t>
                      </m:r>
                    </m:oMath>
                  </m:oMathPara>
                </a14:m>
                <a:endParaRPr lang="en-IN" sz="2000" dirty="0"/>
              </a:p>
              <a:p>
                <a:pPr algn="just">
                  <a:buNone/>
                </a:pPr>
                <a:r>
                  <a:rPr lang="en-IN" sz="2000" b="1" i="1" dirty="0">
                    <a:solidFill>
                      <a:srgbClr val="0070C0"/>
                    </a:solidFill>
                  </a:rPr>
                  <a:t>Why PSO?</a:t>
                </a:r>
              </a:p>
              <a:p>
                <a:pPr marL="342900" lvl="0" indent="-342900" algn="just">
                  <a:buFont typeface="Arial" panose="020B0604020202020204" pitchFamily="34" charset="0"/>
                  <a:buChar char="•"/>
                </a:pPr>
                <a:r>
                  <a:rPr lang="en-IN" sz="2000" dirty="0"/>
                  <a:t>Learns model contributions rather than assigning equal weights.</a:t>
                </a:r>
              </a:p>
              <a:p>
                <a:pPr marL="342900" lvl="0" indent="-342900" algn="just">
                  <a:buFont typeface="Arial" panose="020B0604020202020204" pitchFamily="34" charset="0"/>
                  <a:buChar char="•"/>
                </a:pPr>
                <a:r>
                  <a:rPr lang="en-IN" sz="2000" dirty="0"/>
                  <a:t>Searches for a combination that performs well on validation data.</a:t>
                </a:r>
              </a:p>
              <a:p>
                <a:pPr marL="342900" lvl="0" indent="-342900" algn="just">
                  <a:buFont typeface="Arial" panose="020B0604020202020204" pitchFamily="34" charset="0"/>
                  <a:buChar char="•"/>
                </a:pPr>
                <a:r>
                  <a:rPr lang="en-IN" sz="2000" dirty="0"/>
                  <a:t>Keeps the held-out test set separate from weight optimization.</a:t>
                </a:r>
              </a:p>
            </p:txBody>
          </p:sp>
        </mc:Choice>
        <mc:Fallback>
          <p:sp>
            <p:nvSpPr>
              <p:cNvPr id="5" name="TextBox 4">
                <a:extLst>
                  <a:ext uri="{FF2B5EF4-FFF2-40B4-BE49-F238E27FC236}">
                    <a16:creationId xmlns:a16="http://schemas.microsoft.com/office/drawing/2014/main" id="{7917E75A-BD16-22DA-5292-05DC4256C76B}"/>
                  </a:ext>
                </a:extLst>
              </p:cNvPr>
              <p:cNvSpPr txBox="1">
                <a:spLocks noRot="1" noChangeAspect="1" noMove="1" noResize="1" noEditPoints="1" noAdjustHandles="1" noChangeArrowheads="1" noChangeShapeType="1" noTextEdit="1"/>
              </p:cNvSpPr>
              <p:nvPr/>
            </p:nvSpPr>
            <p:spPr>
              <a:xfrm>
                <a:off x="235975" y="646331"/>
                <a:ext cx="9438967" cy="6247864"/>
              </a:xfrm>
              <a:prstGeom prst="rect">
                <a:avLst/>
              </a:prstGeom>
              <a:blipFill>
                <a:blip r:embed="rId2"/>
                <a:stretch>
                  <a:fillRect l="-711" t="-585" r="-646" b="-683"/>
                </a:stretch>
              </a:blipFill>
            </p:spPr>
            <p:txBody>
              <a:bodyPr/>
              <a:lstStyle/>
              <a:p>
                <a:r>
                  <a:rPr lang="en-IN">
                    <a:noFill/>
                  </a:rPr>
                  <a:t> </a:t>
                </a:r>
              </a:p>
            </p:txBody>
          </p:sp>
        </mc:Fallback>
      </mc:AlternateContent>
    </p:spTree>
    <p:extLst>
      <p:ext uri="{BB962C8B-B14F-4D97-AF65-F5344CB8AC3E}">
        <p14:creationId xmlns:p14="http://schemas.microsoft.com/office/powerpoint/2010/main" val="1735063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7DECA-5942-93B2-4E5D-CE2147D259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3C19E-9A31-B0DA-8819-4F5FC765BCE9}"/>
              </a:ext>
            </a:extLst>
          </p:cNvPr>
          <p:cNvSpPr>
            <a:spLocks noGrp="1"/>
          </p:cNvSpPr>
          <p:nvPr>
            <p:ph type="title"/>
          </p:nvPr>
        </p:nvSpPr>
        <p:spPr>
          <a:xfrm>
            <a:off x="235974" y="0"/>
            <a:ext cx="10251221" cy="646331"/>
          </a:xfrm>
        </p:spPr>
        <p:txBody>
          <a:bodyPr>
            <a:normAutofit/>
          </a:bodyPr>
          <a:lstStyle/>
          <a:p>
            <a:r>
              <a:rPr lang="en-US" sz="3200" b="1" dirty="0"/>
              <a:t>Weighted Ensemble and Prediction</a:t>
            </a:r>
          </a:p>
        </p:txBody>
      </p:sp>
      <mc:AlternateContent xmlns:mc="http://schemas.openxmlformats.org/markup-compatibility/2006">
        <mc:Choice xmlns:a14="http://schemas.microsoft.com/office/drawing/2010/main" Requires="a14">
          <p:sp>
            <p:nvSpPr>
              <p:cNvPr id="4" name="TextBox 3">
                <a:extLst>
                  <a:ext uri="{FF2B5EF4-FFF2-40B4-BE49-F238E27FC236}">
                    <a16:creationId xmlns:a16="http://schemas.microsoft.com/office/drawing/2014/main" id="{687FA619-E0ED-0161-34B3-3E253CAE21FB}"/>
                  </a:ext>
                </a:extLst>
              </p:cNvPr>
              <p:cNvSpPr txBox="1"/>
              <p:nvPr/>
            </p:nvSpPr>
            <p:spPr>
              <a:xfrm>
                <a:off x="235974" y="646331"/>
                <a:ext cx="8911713" cy="5496313"/>
              </a:xfrm>
              <a:prstGeom prst="rect">
                <a:avLst/>
              </a:prstGeom>
              <a:noFill/>
            </p:spPr>
            <p:txBody>
              <a:bodyPr wrap="square">
                <a:spAutoFit/>
              </a:bodyPr>
              <a:lstStyle/>
              <a:p>
                <a:pPr algn="just">
                  <a:buNone/>
                </a:pPr>
                <a:r>
                  <a:rPr lang="en-IN" sz="2000" dirty="0"/>
                  <a:t>The final ensemble combines the class probabilities generated by the three base classifiers.</a:t>
                </a:r>
              </a:p>
              <a:p>
                <a:pPr algn="just">
                  <a:buNone/>
                </a:pPr>
                <a:endParaRPr lang="en-IN" sz="2000" dirty="0"/>
              </a:p>
              <a:p>
                <a:pPr algn="just">
                  <a:spcAft>
                    <a:spcPts val="600"/>
                  </a:spcAft>
                  <a:buNone/>
                </a:pPr>
                <a:r>
                  <a:rPr lang="en-IN" sz="2000" b="1" i="1" dirty="0">
                    <a:solidFill>
                      <a:srgbClr val="0070C0"/>
                    </a:solidFill>
                  </a:rPr>
                  <a:t>Weighted probability equation</a:t>
                </a:r>
              </a:p>
              <a:p>
                <a14:m>
                  <m:oMathPara xmlns:m="http://schemas.openxmlformats.org/officeDocument/2006/math">
                    <m:oMath>
                      <m:sSub>
                        <m:sSubPr>
                          <m:ctrlPr>
                            <a:rPr lang="en-IN" sz="2000" i="1" dirty="0">
                              <a:latin typeface="Cambria Math" panose="02040503050406030204" pitchFamily="18" charset="0"/>
                            </a:rPr>
                          </m:ctrlPr>
                        </m:sSubPr>
                        <m:e>
                          <m:r>
                            <a:rPr lang="en-IN" sz="2000" i="1" dirty="0">
                              <a:latin typeface="Cambria Math" panose="02040503050406030204" pitchFamily="18" charset="0"/>
                            </a:rPr>
                            <m:t>𝑃</m:t>
                          </m:r>
                        </m:e>
                        <m:sub>
                          <m:r>
                            <m:rPr>
                              <m:sty m:val="p"/>
                            </m:rPr>
                            <a:rPr lang="en-IN" sz="2000" i="0" dirty="0">
                              <a:latin typeface="Cambria Math" panose="02040503050406030204" pitchFamily="18" charset="0"/>
                            </a:rPr>
                            <m:t>ens</m:t>
                          </m:r>
                        </m:sub>
                      </m:sSub>
                      <m:d>
                        <m:dPr>
                          <m:ctrlPr>
                            <a:rPr lang="en-IN" sz="2000" i="1" dirty="0">
                              <a:latin typeface="Cambria Math" panose="02040503050406030204" pitchFamily="18" charset="0"/>
                            </a:rPr>
                          </m:ctrlPr>
                        </m:dPr>
                        <m:e>
                          <m:r>
                            <a:rPr lang="en-IN" sz="2000" i="1" dirty="0">
                              <a:latin typeface="Cambria Math" panose="02040503050406030204" pitchFamily="18" charset="0"/>
                            </a:rPr>
                            <m:t>𝑦</m:t>
                          </m:r>
                          <m:r>
                            <a:rPr lang="en-IN" sz="2000" i="0" dirty="0">
                              <a:latin typeface="Cambria Math" panose="02040503050406030204" pitchFamily="18" charset="0"/>
                            </a:rPr>
                            <m:t>∣</m:t>
                          </m:r>
                          <m:r>
                            <a:rPr lang="en-IN" sz="2000" i="1" dirty="0">
                              <a:latin typeface="Cambria Math" panose="02040503050406030204" pitchFamily="18" charset="0"/>
                            </a:rPr>
                            <m:t>𝑥</m:t>
                          </m:r>
                        </m:e>
                      </m:d>
                      <m:r>
                        <a:rPr lang="en-IN" sz="2000" i="0" dirty="0">
                          <a:latin typeface="Cambria Math" panose="02040503050406030204" pitchFamily="18" charset="0"/>
                        </a:rPr>
                        <m:t>=</m:t>
                      </m:r>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RF</m:t>
                          </m:r>
                        </m:sub>
                      </m:sSub>
                      <m:sSub>
                        <m:sSubPr>
                          <m:ctrlPr>
                            <a:rPr lang="en-IN" sz="2000" i="1" dirty="0">
                              <a:latin typeface="Cambria Math" panose="02040503050406030204" pitchFamily="18" charset="0"/>
                            </a:rPr>
                          </m:ctrlPr>
                        </m:sSubPr>
                        <m:e>
                          <m:r>
                            <a:rPr lang="en-IN" sz="2000" i="1" dirty="0">
                              <a:latin typeface="Cambria Math" panose="02040503050406030204" pitchFamily="18" charset="0"/>
                            </a:rPr>
                            <m:t>𝑃</m:t>
                          </m:r>
                        </m:e>
                        <m:sub>
                          <m:r>
                            <m:rPr>
                              <m:sty m:val="p"/>
                            </m:rPr>
                            <a:rPr lang="en-IN" sz="2000" i="0" dirty="0">
                              <a:latin typeface="Cambria Math" panose="02040503050406030204" pitchFamily="18" charset="0"/>
                            </a:rPr>
                            <m:t>RF</m:t>
                          </m:r>
                        </m:sub>
                      </m:sSub>
                      <m:d>
                        <m:dPr>
                          <m:ctrlPr>
                            <a:rPr lang="en-IN" sz="2000" i="1" dirty="0">
                              <a:latin typeface="Cambria Math" panose="02040503050406030204" pitchFamily="18" charset="0"/>
                            </a:rPr>
                          </m:ctrlPr>
                        </m:dPr>
                        <m:e>
                          <m:r>
                            <a:rPr lang="en-IN" sz="2000" i="1" dirty="0">
                              <a:latin typeface="Cambria Math" panose="02040503050406030204" pitchFamily="18" charset="0"/>
                            </a:rPr>
                            <m:t>𝑦</m:t>
                          </m:r>
                          <m:r>
                            <a:rPr lang="en-IN" sz="2000" i="0" dirty="0">
                              <a:latin typeface="Cambria Math" panose="02040503050406030204" pitchFamily="18" charset="0"/>
                            </a:rPr>
                            <m:t>∣</m:t>
                          </m:r>
                          <m:r>
                            <a:rPr lang="en-IN" sz="2000" i="1" dirty="0">
                              <a:latin typeface="Cambria Math" panose="02040503050406030204" pitchFamily="18" charset="0"/>
                            </a:rPr>
                            <m:t>𝑥</m:t>
                          </m:r>
                        </m:e>
                      </m:d>
                      <m:r>
                        <a:rPr lang="en-IN" sz="2000" i="0" dirty="0">
                          <a:latin typeface="Cambria Math" panose="02040503050406030204" pitchFamily="18" charset="0"/>
                        </a:rPr>
                        <m:t>+</m:t>
                      </m:r>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XGB</m:t>
                          </m:r>
                        </m:sub>
                      </m:sSub>
                      <m:sSub>
                        <m:sSubPr>
                          <m:ctrlPr>
                            <a:rPr lang="en-IN" sz="2000" i="1" dirty="0">
                              <a:latin typeface="Cambria Math" panose="02040503050406030204" pitchFamily="18" charset="0"/>
                            </a:rPr>
                          </m:ctrlPr>
                        </m:sSubPr>
                        <m:e>
                          <m:r>
                            <a:rPr lang="en-IN" sz="2000" i="1" dirty="0">
                              <a:latin typeface="Cambria Math" panose="02040503050406030204" pitchFamily="18" charset="0"/>
                            </a:rPr>
                            <m:t>𝑃</m:t>
                          </m:r>
                        </m:e>
                        <m:sub>
                          <m:r>
                            <m:rPr>
                              <m:sty m:val="p"/>
                            </m:rPr>
                            <a:rPr lang="en-IN" sz="2000" i="0" dirty="0">
                              <a:latin typeface="Cambria Math" panose="02040503050406030204" pitchFamily="18" charset="0"/>
                            </a:rPr>
                            <m:t>XGB</m:t>
                          </m:r>
                        </m:sub>
                      </m:sSub>
                      <m:d>
                        <m:dPr>
                          <m:ctrlPr>
                            <a:rPr lang="en-IN" sz="2000" i="1" dirty="0">
                              <a:latin typeface="Cambria Math" panose="02040503050406030204" pitchFamily="18" charset="0"/>
                            </a:rPr>
                          </m:ctrlPr>
                        </m:dPr>
                        <m:e>
                          <m:r>
                            <a:rPr lang="en-IN" sz="2000" i="1" dirty="0">
                              <a:latin typeface="Cambria Math" panose="02040503050406030204" pitchFamily="18" charset="0"/>
                            </a:rPr>
                            <m:t>𝑦</m:t>
                          </m:r>
                          <m:r>
                            <a:rPr lang="en-IN" sz="2000" i="0" dirty="0">
                              <a:latin typeface="Cambria Math" panose="02040503050406030204" pitchFamily="18" charset="0"/>
                            </a:rPr>
                            <m:t>∣</m:t>
                          </m:r>
                          <m:r>
                            <a:rPr lang="en-IN" sz="2000" i="1" dirty="0">
                              <a:latin typeface="Cambria Math" panose="02040503050406030204" pitchFamily="18" charset="0"/>
                            </a:rPr>
                            <m:t>𝑥</m:t>
                          </m:r>
                        </m:e>
                      </m:d>
                      <m:r>
                        <a:rPr lang="en-IN" sz="2000" i="0" dirty="0">
                          <a:latin typeface="Cambria Math" panose="02040503050406030204" pitchFamily="18" charset="0"/>
                        </a:rPr>
                        <m:t>+</m:t>
                      </m:r>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LGBM</m:t>
                          </m:r>
                        </m:sub>
                      </m:sSub>
                      <m:sSub>
                        <m:sSubPr>
                          <m:ctrlPr>
                            <a:rPr lang="en-IN" sz="2000" i="1" dirty="0">
                              <a:latin typeface="Cambria Math" panose="02040503050406030204" pitchFamily="18" charset="0"/>
                            </a:rPr>
                          </m:ctrlPr>
                        </m:sSubPr>
                        <m:e>
                          <m:r>
                            <a:rPr lang="en-IN" sz="2000" i="1" dirty="0">
                              <a:latin typeface="Cambria Math" panose="02040503050406030204" pitchFamily="18" charset="0"/>
                            </a:rPr>
                            <m:t>𝑃</m:t>
                          </m:r>
                        </m:e>
                        <m:sub>
                          <m:r>
                            <m:rPr>
                              <m:sty m:val="p"/>
                            </m:rPr>
                            <a:rPr lang="en-IN" sz="2000" i="0" dirty="0">
                              <a:latin typeface="Cambria Math" panose="02040503050406030204" pitchFamily="18" charset="0"/>
                            </a:rPr>
                            <m:t>LGBM</m:t>
                          </m:r>
                        </m:sub>
                      </m:sSub>
                      <m:d>
                        <m:dPr>
                          <m:ctrlPr>
                            <a:rPr lang="en-IN" sz="2000" i="1" dirty="0">
                              <a:latin typeface="Cambria Math" panose="02040503050406030204" pitchFamily="18" charset="0"/>
                            </a:rPr>
                          </m:ctrlPr>
                        </m:dPr>
                        <m:e>
                          <m:r>
                            <a:rPr lang="en-IN" sz="2000" i="1" dirty="0">
                              <a:latin typeface="Cambria Math" panose="02040503050406030204" pitchFamily="18" charset="0"/>
                            </a:rPr>
                            <m:t>𝑦</m:t>
                          </m:r>
                          <m:r>
                            <a:rPr lang="en-IN" sz="2000" i="0" dirty="0">
                              <a:latin typeface="Cambria Math" panose="02040503050406030204" pitchFamily="18" charset="0"/>
                            </a:rPr>
                            <m:t>∣</m:t>
                          </m:r>
                          <m:r>
                            <a:rPr lang="en-IN" sz="2000" i="1" dirty="0">
                              <a:latin typeface="Cambria Math" panose="02040503050406030204" pitchFamily="18" charset="0"/>
                            </a:rPr>
                            <m:t>𝑥</m:t>
                          </m:r>
                        </m:e>
                      </m:d>
                    </m:oMath>
                  </m:oMathPara>
                </a14:m>
                <a:endParaRPr lang="en-IN" sz="2000" dirty="0"/>
              </a:p>
              <a:p>
                <a:pPr algn="just">
                  <a:buNone/>
                </a:pPr>
                <a:r>
                  <a:rPr lang="en-IN" sz="2000" dirty="0"/>
                  <a:t>where:</a:t>
                </a:r>
              </a:p>
              <a:p>
                <a:pPr marL="342900" lvl="0" indent="-342900" algn="just">
                  <a:buFont typeface="Arial" panose="020B0604020202020204" pitchFamily="34" charset="0"/>
                  <a:buChar char="•"/>
                </a:pPr>
                <a14:m>
                  <m:oMath xmlns:m="http://schemas.openxmlformats.org/officeDocument/2006/math">
                    <m:sSub>
                      <m:sSubPr>
                        <m:ctrlPr>
                          <a:rPr lang="en-IN" sz="2000" i="1" dirty="0">
                            <a:latin typeface="Cambria Math" panose="02040503050406030204" pitchFamily="18" charset="0"/>
                          </a:rPr>
                        </m:ctrlPr>
                      </m:sSubPr>
                      <m:e>
                        <m:r>
                          <a:rPr lang="en-IN" sz="2000" i="1" dirty="0">
                            <a:latin typeface="Cambria Math" panose="02040503050406030204" pitchFamily="18" charset="0"/>
                          </a:rPr>
                          <m:t>𝑃</m:t>
                        </m:r>
                      </m:e>
                      <m:sub>
                        <m:r>
                          <m:rPr>
                            <m:sty m:val="p"/>
                          </m:rPr>
                          <a:rPr lang="en-IN" sz="2000" i="0" dirty="0">
                            <a:latin typeface="Cambria Math" panose="02040503050406030204" pitchFamily="18" charset="0"/>
                          </a:rPr>
                          <m:t>RF</m:t>
                        </m:r>
                      </m:sub>
                    </m:sSub>
                  </m:oMath>
                </a14:m>
                <a:r>
                  <a:rPr lang="en-IN" sz="2000" dirty="0"/>
                  <a:t>: Random Forest class probabilities</a:t>
                </a:r>
              </a:p>
              <a:p>
                <a:pPr marL="342900" lvl="0" indent="-342900" algn="just">
                  <a:buFont typeface="Arial" panose="020B0604020202020204" pitchFamily="34" charset="0"/>
                  <a:buChar char="•"/>
                </a:pPr>
                <a14:m>
                  <m:oMath xmlns:m="http://schemas.openxmlformats.org/officeDocument/2006/math">
                    <m:sSub>
                      <m:sSubPr>
                        <m:ctrlPr>
                          <a:rPr lang="en-IN" sz="2000" i="1" dirty="0">
                            <a:latin typeface="Cambria Math" panose="02040503050406030204" pitchFamily="18" charset="0"/>
                          </a:rPr>
                        </m:ctrlPr>
                      </m:sSubPr>
                      <m:e>
                        <m:r>
                          <a:rPr lang="en-IN" sz="2000" i="1" dirty="0">
                            <a:latin typeface="Cambria Math" panose="02040503050406030204" pitchFamily="18" charset="0"/>
                          </a:rPr>
                          <m:t>𝑃</m:t>
                        </m:r>
                      </m:e>
                      <m:sub>
                        <m:r>
                          <m:rPr>
                            <m:sty m:val="p"/>
                          </m:rPr>
                          <a:rPr lang="en-IN" sz="2000" i="0" dirty="0">
                            <a:latin typeface="Cambria Math" panose="02040503050406030204" pitchFamily="18" charset="0"/>
                          </a:rPr>
                          <m:t>XGB</m:t>
                        </m:r>
                      </m:sub>
                    </m:sSub>
                  </m:oMath>
                </a14:m>
                <a:r>
                  <a:rPr lang="en-IN" sz="2000" dirty="0"/>
                  <a:t>: XGBoost class probabilities</a:t>
                </a:r>
              </a:p>
              <a:p>
                <a:pPr marL="342900" lvl="0" indent="-342900" algn="just">
                  <a:buFont typeface="Arial" panose="020B0604020202020204" pitchFamily="34" charset="0"/>
                  <a:buChar char="•"/>
                </a:pPr>
                <a14:m>
                  <m:oMath xmlns:m="http://schemas.openxmlformats.org/officeDocument/2006/math">
                    <m:sSub>
                      <m:sSubPr>
                        <m:ctrlPr>
                          <a:rPr lang="en-IN" sz="2000" i="1" dirty="0">
                            <a:latin typeface="Cambria Math" panose="02040503050406030204" pitchFamily="18" charset="0"/>
                          </a:rPr>
                        </m:ctrlPr>
                      </m:sSubPr>
                      <m:e>
                        <m:r>
                          <a:rPr lang="en-IN" sz="2000" i="1" dirty="0">
                            <a:latin typeface="Cambria Math" panose="02040503050406030204" pitchFamily="18" charset="0"/>
                          </a:rPr>
                          <m:t>𝑃</m:t>
                        </m:r>
                      </m:e>
                      <m:sub>
                        <m:r>
                          <m:rPr>
                            <m:sty m:val="p"/>
                          </m:rPr>
                          <a:rPr lang="en-IN" sz="2000" i="0" dirty="0">
                            <a:latin typeface="Cambria Math" panose="02040503050406030204" pitchFamily="18" charset="0"/>
                          </a:rPr>
                          <m:t>LGBM</m:t>
                        </m:r>
                      </m:sub>
                    </m:sSub>
                  </m:oMath>
                </a14:m>
                <a:r>
                  <a:rPr lang="en-IN" sz="2000" dirty="0"/>
                  <a:t>: LightGBM class probabilities</a:t>
                </a:r>
              </a:p>
              <a:p>
                <a:pPr marL="342900" lvl="0" indent="-342900" algn="just">
                  <a:buFont typeface="Arial" panose="020B0604020202020204" pitchFamily="34" charset="0"/>
                  <a:buChar char="•"/>
                </a:pPr>
                <a14:m>
                  <m:oMath xmlns:m="http://schemas.openxmlformats.org/officeDocument/2006/math">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RF</m:t>
                        </m:r>
                      </m:sub>
                    </m:sSub>
                    <m:r>
                      <a:rPr lang="en-IN" sz="2000" i="0" dirty="0">
                        <a:latin typeface="Cambria Math" panose="02040503050406030204" pitchFamily="18" charset="0"/>
                      </a:rPr>
                      <m:t>,</m:t>
                    </m:r>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XGB</m:t>
                        </m:r>
                      </m:sub>
                    </m:sSub>
                    <m:r>
                      <a:rPr lang="en-IN" sz="2000" i="0" dirty="0">
                        <a:latin typeface="Cambria Math" panose="02040503050406030204" pitchFamily="18" charset="0"/>
                      </a:rPr>
                      <m:t>,</m:t>
                    </m:r>
                    <m:sSub>
                      <m:sSubPr>
                        <m:ctrlPr>
                          <a:rPr lang="en-IN" sz="2000" i="1" dirty="0">
                            <a:latin typeface="Cambria Math" panose="02040503050406030204" pitchFamily="18" charset="0"/>
                          </a:rPr>
                        </m:ctrlPr>
                      </m:sSubPr>
                      <m:e>
                        <m:r>
                          <a:rPr lang="en-IN" sz="2000" i="1" dirty="0">
                            <a:latin typeface="Cambria Math" panose="02040503050406030204" pitchFamily="18" charset="0"/>
                          </a:rPr>
                          <m:t>𝑤</m:t>
                        </m:r>
                      </m:e>
                      <m:sub>
                        <m:r>
                          <m:rPr>
                            <m:sty m:val="p"/>
                          </m:rPr>
                          <a:rPr lang="en-IN" sz="2000" i="0" dirty="0">
                            <a:latin typeface="Cambria Math" panose="02040503050406030204" pitchFamily="18" charset="0"/>
                          </a:rPr>
                          <m:t>LGBM</m:t>
                        </m:r>
                      </m:sub>
                    </m:sSub>
                  </m:oMath>
                </a14:m>
                <a:r>
                  <a:rPr lang="en-IN" sz="2000" dirty="0"/>
                  <a:t>: PSO-optimized weights</a:t>
                </a:r>
              </a:p>
              <a:p>
                <a:pPr lvl="0" algn="just"/>
                <a:endParaRPr lang="en-IN" sz="2000" dirty="0"/>
              </a:p>
              <a:p>
                <a:pPr algn="just">
                  <a:buNone/>
                </a:pPr>
                <a:r>
                  <a:rPr lang="en-IN" sz="2000" b="1" i="1" dirty="0">
                    <a:solidFill>
                      <a:srgbClr val="0070C0"/>
                    </a:solidFill>
                  </a:rPr>
                  <a:t>Final prediction</a:t>
                </a:r>
              </a:p>
              <a:p>
                <a14:m>
                  <m:oMathPara xmlns:m="http://schemas.openxmlformats.org/officeDocument/2006/math">
                    <m:oMath>
                      <m:acc>
                        <m:accPr>
                          <m:chr m:val="ˆ"/>
                          <m:ctrlPr>
                            <a:rPr lang="en-IN" sz="2000" i="1" dirty="0">
                              <a:latin typeface="Cambria Math" panose="02040503050406030204" pitchFamily="18" charset="0"/>
                            </a:rPr>
                          </m:ctrlPr>
                        </m:accPr>
                        <m:e>
                          <m:r>
                            <a:rPr lang="en-IN" sz="2000" i="1" dirty="0">
                              <a:latin typeface="Cambria Math" panose="02040503050406030204" pitchFamily="18" charset="0"/>
                            </a:rPr>
                            <m:t>𝑦</m:t>
                          </m:r>
                        </m:e>
                      </m:acc>
                      <m:r>
                        <a:rPr lang="en-IN" sz="2000" i="0" dirty="0">
                          <a:latin typeface="Cambria Math" panose="02040503050406030204" pitchFamily="18" charset="0"/>
                        </a:rPr>
                        <m:t>=</m:t>
                      </m:r>
                      <m:func>
                        <m:funcPr>
                          <m:ctrlPr>
                            <a:rPr lang="en-IN" sz="2000" i="0" dirty="0">
                              <a:latin typeface="Cambria Math" panose="02040503050406030204" pitchFamily="18" charset="0"/>
                            </a:rPr>
                          </m:ctrlPr>
                        </m:funcPr>
                        <m:fName>
                          <m:r>
                            <m:rPr>
                              <m:sty m:val="p"/>
                            </m:rPr>
                            <a:rPr lang="en-IN" sz="2000" i="0" dirty="0">
                              <a:latin typeface="Cambria Math" panose="02040503050406030204" pitchFamily="18" charset="0"/>
                            </a:rPr>
                            <m:t>arg</m:t>
                          </m:r>
                        </m:fName>
                        <m:e>
                          <m:func>
                            <m:funcPr>
                              <m:ctrlPr>
                                <a:rPr lang="en-IN" sz="2000" i="1" dirty="0">
                                  <a:latin typeface="Cambria Math" panose="02040503050406030204" pitchFamily="18" charset="0"/>
                                </a:rPr>
                              </m:ctrlPr>
                            </m:funcPr>
                            <m:fName>
                              <m:limLow>
                                <m:limLowPr>
                                  <m:ctrlPr>
                                    <a:rPr lang="en-IN" sz="2000" i="0" dirty="0">
                                      <a:latin typeface="Cambria Math" panose="02040503050406030204" pitchFamily="18" charset="0"/>
                                    </a:rPr>
                                  </m:ctrlPr>
                                </m:limLowPr>
                                <m:e>
                                  <m:r>
                                    <m:rPr>
                                      <m:sty m:val="p"/>
                                    </m:rPr>
                                    <a:rPr lang="en-IN" sz="2000" i="0" dirty="0">
                                      <a:latin typeface="Cambria Math" panose="02040503050406030204" pitchFamily="18" charset="0"/>
                                    </a:rPr>
                                    <m:t>max</m:t>
                                  </m:r>
                                </m:e>
                                <m:lim>
                                  <m:r>
                                    <a:rPr lang="en-IN" sz="2000" i="1" dirty="0">
                                      <a:latin typeface="Cambria Math" panose="02040503050406030204" pitchFamily="18" charset="0"/>
                                    </a:rPr>
                                    <m:t>𝑐</m:t>
                                  </m:r>
                                  <m:r>
                                    <a:rPr lang="en-IN" sz="2000" i="0" dirty="0">
                                      <a:latin typeface="Cambria Math" panose="02040503050406030204" pitchFamily="18" charset="0"/>
                                    </a:rPr>
                                    <m:t>∈</m:t>
                                  </m:r>
                                  <m:r>
                                    <a:rPr lang="en-IN" sz="2000" i="0" dirty="0">
                                      <a:latin typeface="Cambria Math" panose="02040503050406030204" pitchFamily="18" charset="0"/>
                                    </a:rPr>
                                    <m:t>𝒞</m:t>
                                  </m:r>
                                </m:lim>
                              </m:limLow>
                            </m:fName>
                            <m:e>
                              <m:sSub>
                                <m:sSubPr>
                                  <m:ctrlPr>
                                    <a:rPr lang="en-IN" sz="2000" i="1" dirty="0">
                                      <a:latin typeface="Cambria Math" panose="02040503050406030204" pitchFamily="18" charset="0"/>
                                    </a:rPr>
                                  </m:ctrlPr>
                                </m:sSubPr>
                                <m:e>
                                  <m:r>
                                    <a:rPr lang="en-IN" sz="2000" i="1" dirty="0">
                                      <a:latin typeface="Cambria Math" panose="02040503050406030204" pitchFamily="18" charset="0"/>
                                    </a:rPr>
                                    <m:t>𝑃</m:t>
                                  </m:r>
                                </m:e>
                                <m:sub>
                                  <m:r>
                                    <m:rPr>
                                      <m:sty m:val="p"/>
                                    </m:rPr>
                                    <a:rPr lang="en-IN" sz="2000" i="0" dirty="0">
                                      <a:latin typeface="Cambria Math" panose="02040503050406030204" pitchFamily="18" charset="0"/>
                                    </a:rPr>
                                    <m:t>ens</m:t>
                                  </m:r>
                                </m:sub>
                              </m:sSub>
                              <m:d>
                                <m:dPr>
                                  <m:ctrlPr>
                                    <a:rPr lang="en-IN" sz="2000" i="1" dirty="0">
                                      <a:latin typeface="Cambria Math" panose="02040503050406030204" pitchFamily="18" charset="0"/>
                                    </a:rPr>
                                  </m:ctrlPr>
                                </m:dPr>
                                <m:e>
                                  <m:r>
                                    <a:rPr lang="en-IN" sz="2000" i="1" dirty="0">
                                      <a:latin typeface="Cambria Math" panose="02040503050406030204" pitchFamily="18" charset="0"/>
                                    </a:rPr>
                                    <m:t>𝑐</m:t>
                                  </m:r>
                                  <m:r>
                                    <a:rPr lang="en-IN" sz="2000" i="0" dirty="0">
                                      <a:latin typeface="Cambria Math" panose="02040503050406030204" pitchFamily="18" charset="0"/>
                                    </a:rPr>
                                    <m:t>∣</m:t>
                                  </m:r>
                                  <m:r>
                                    <a:rPr lang="en-IN" sz="2000" i="1" dirty="0">
                                      <a:latin typeface="Cambria Math" panose="02040503050406030204" pitchFamily="18" charset="0"/>
                                    </a:rPr>
                                    <m:t>𝑥</m:t>
                                  </m:r>
                                </m:e>
                              </m:d>
                            </m:e>
                          </m:func>
                        </m:e>
                      </m:func>
                    </m:oMath>
                  </m:oMathPara>
                </a14:m>
                <a:endParaRPr lang="en-IN" sz="2000" dirty="0"/>
              </a:p>
              <a:p>
                <a:pPr algn="just">
                  <a:buNone/>
                </a:pPr>
                <a:endParaRPr lang="en-IN" sz="2000" dirty="0"/>
              </a:p>
              <a:p>
                <a:pPr algn="just">
                  <a:buNone/>
                </a:pPr>
                <a:r>
                  <a:rPr lang="en-IN" sz="2000" dirty="0"/>
                  <a:t>Here, </a:t>
                </a:r>
                <a14:m>
                  <m:oMath xmlns:m="http://schemas.openxmlformats.org/officeDocument/2006/math">
                    <m:r>
                      <a:rPr lang="en-IN" sz="2000" dirty="0" smtClean="0">
                        <a:latin typeface="Cambria Math" panose="02040503050406030204" pitchFamily="18" charset="0"/>
                      </a:rPr>
                      <m:t>𝒞</m:t>
                    </m:r>
                  </m:oMath>
                </a14:m>
                <a:r>
                  <a:rPr lang="en-IN" sz="2000" dirty="0"/>
                  <a:t> is the set of six fertilizer classes.</a:t>
                </a:r>
              </a:p>
              <a:p>
                <a:pPr algn="just">
                  <a:buNone/>
                </a:pPr>
                <a:endParaRPr lang="en-IN" sz="2000" dirty="0"/>
              </a:p>
              <a:p>
                <a:pPr algn="just">
                  <a:buNone/>
                </a:pPr>
                <a:r>
                  <a:rPr lang="en-IN" sz="2000" b="1" i="1" dirty="0">
                    <a:solidFill>
                      <a:srgbClr val="0070C0"/>
                    </a:solidFill>
                  </a:rPr>
                  <a:t>Output: </a:t>
                </a:r>
                <a:r>
                  <a:rPr lang="en-IN" sz="2000" dirty="0"/>
                  <a:t>The fertilizer class with the highest aggregated probability.</a:t>
                </a:r>
              </a:p>
            </p:txBody>
          </p:sp>
        </mc:Choice>
        <mc:Fallback>
          <p:sp>
            <p:nvSpPr>
              <p:cNvPr id="4" name="TextBox 3">
                <a:extLst>
                  <a:ext uri="{FF2B5EF4-FFF2-40B4-BE49-F238E27FC236}">
                    <a16:creationId xmlns:a16="http://schemas.microsoft.com/office/drawing/2014/main" id="{687FA619-E0ED-0161-34B3-3E253CAE21FB}"/>
                  </a:ext>
                </a:extLst>
              </p:cNvPr>
              <p:cNvSpPr txBox="1">
                <a:spLocks noRot="1" noChangeAspect="1" noMove="1" noResize="1" noEditPoints="1" noAdjustHandles="1" noChangeArrowheads="1" noChangeShapeType="1" noTextEdit="1"/>
              </p:cNvSpPr>
              <p:nvPr/>
            </p:nvSpPr>
            <p:spPr>
              <a:xfrm>
                <a:off x="235974" y="646331"/>
                <a:ext cx="8911713" cy="5496313"/>
              </a:xfrm>
              <a:prstGeom prst="rect">
                <a:avLst/>
              </a:prstGeom>
              <a:blipFill>
                <a:blip r:embed="rId2"/>
                <a:stretch>
                  <a:fillRect l="-752" t="-665" r="-684" b="-887"/>
                </a:stretch>
              </a:blipFill>
            </p:spPr>
            <p:txBody>
              <a:bodyPr/>
              <a:lstStyle/>
              <a:p>
                <a:r>
                  <a:rPr lang="en-IN">
                    <a:noFill/>
                  </a:rPr>
                  <a:t> </a:t>
                </a:r>
              </a:p>
            </p:txBody>
          </p:sp>
        </mc:Fallback>
      </mc:AlternateContent>
    </p:spTree>
    <p:extLst>
      <p:ext uri="{BB962C8B-B14F-4D97-AF65-F5344CB8AC3E}">
        <p14:creationId xmlns:p14="http://schemas.microsoft.com/office/powerpoint/2010/main" val="3633267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3D2F1-45FB-B598-7430-2E26398100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FED7B-F2F2-53A1-9B77-2955EEC8CD0F}"/>
              </a:ext>
            </a:extLst>
          </p:cNvPr>
          <p:cNvSpPr>
            <a:spLocks noGrp="1"/>
          </p:cNvSpPr>
          <p:nvPr>
            <p:ph type="title"/>
          </p:nvPr>
        </p:nvSpPr>
        <p:spPr>
          <a:xfrm>
            <a:off x="235974" y="0"/>
            <a:ext cx="10251221" cy="646331"/>
          </a:xfrm>
        </p:spPr>
        <p:txBody>
          <a:bodyPr>
            <a:normAutofit/>
          </a:bodyPr>
          <a:lstStyle/>
          <a:p>
            <a:r>
              <a:rPr lang="en-US" sz="3200" b="1" dirty="0"/>
              <a:t>Experimental Setup</a:t>
            </a:r>
          </a:p>
        </p:txBody>
      </p:sp>
      <p:graphicFrame>
        <p:nvGraphicFramePr>
          <p:cNvPr id="3" name="Table 2">
            <a:extLst>
              <a:ext uri="{FF2B5EF4-FFF2-40B4-BE49-F238E27FC236}">
                <a16:creationId xmlns:a16="http://schemas.microsoft.com/office/drawing/2014/main" id="{24A9ADF3-DE57-FF4D-C143-75D1E103EFE9}"/>
              </a:ext>
            </a:extLst>
          </p:cNvPr>
          <p:cNvGraphicFramePr>
            <a:graphicFrameLocks noGrp="1"/>
          </p:cNvGraphicFramePr>
          <p:nvPr>
            <p:extLst>
              <p:ext uri="{D42A27DB-BD31-4B8C-83A1-F6EECF244321}">
                <p14:modId xmlns:p14="http://schemas.microsoft.com/office/powerpoint/2010/main" val="2146373000"/>
              </p:ext>
            </p:extLst>
          </p:nvPr>
        </p:nvGraphicFramePr>
        <p:xfrm>
          <a:off x="235974" y="813890"/>
          <a:ext cx="9291484" cy="4480560"/>
        </p:xfrm>
        <a:graphic>
          <a:graphicData uri="http://schemas.openxmlformats.org/drawingml/2006/table">
            <a:tbl>
              <a:tblPr>
                <a:tableStyleId>{EB9631B5-78F2-41C9-869B-9F39066F8104}</a:tableStyleId>
              </a:tblPr>
              <a:tblGrid>
                <a:gridCol w="4645742">
                  <a:extLst>
                    <a:ext uri="{9D8B030D-6E8A-4147-A177-3AD203B41FA5}">
                      <a16:colId xmlns:a16="http://schemas.microsoft.com/office/drawing/2014/main" val="1645256014"/>
                    </a:ext>
                  </a:extLst>
                </a:gridCol>
                <a:gridCol w="4645742">
                  <a:extLst>
                    <a:ext uri="{9D8B030D-6E8A-4147-A177-3AD203B41FA5}">
                      <a16:colId xmlns:a16="http://schemas.microsoft.com/office/drawing/2014/main" val="992077452"/>
                    </a:ext>
                  </a:extLst>
                </a:gridCol>
              </a:tblGrid>
              <a:tr h="0">
                <a:tc>
                  <a:txBody>
                    <a:bodyPr/>
                    <a:lstStyle/>
                    <a:p>
                      <a:pPr>
                        <a:buNone/>
                      </a:pPr>
                      <a:r>
                        <a:rPr lang="en-IN" sz="2400" b="1" i="1" dirty="0">
                          <a:solidFill>
                            <a:srgbClr val="0070C0"/>
                          </a:solidFill>
                        </a:rPr>
                        <a:t>Component</a:t>
                      </a:r>
                    </a:p>
                  </a:txBody>
                  <a:tcPr anchor="ctr"/>
                </a:tc>
                <a:tc>
                  <a:txBody>
                    <a:bodyPr/>
                    <a:lstStyle/>
                    <a:p>
                      <a:pPr>
                        <a:buNone/>
                      </a:pPr>
                      <a:r>
                        <a:rPr lang="en-IN" sz="2400" b="1" i="1" dirty="0">
                          <a:solidFill>
                            <a:srgbClr val="0070C0"/>
                          </a:solidFill>
                        </a:rPr>
                        <a:t>Manuscript details</a:t>
                      </a:r>
                    </a:p>
                  </a:txBody>
                  <a:tcPr anchor="ctr"/>
                </a:tc>
                <a:extLst>
                  <a:ext uri="{0D108BD9-81ED-4DB2-BD59-A6C34878D82A}">
                    <a16:rowId xmlns:a16="http://schemas.microsoft.com/office/drawing/2014/main" val="4154678379"/>
                  </a:ext>
                </a:extLst>
              </a:tr>
              <a:tr h="0">
                <a:tc>
                  <a:txBody>
                    <a:bodyPr/>
                    <a:lstStyle/>
                    <a:p>
                      <a:pPr>
                        <a:buNone/>
                      </a:pPr>
                      <a:r>
                        <a:rPr lang="en-IN" sz="2400"/>
                        <a:t>Programming language</a:t>
                      </a:r>
                    </a:p>
                  </a:txBody>
                  <a:tcPr anchor="ctr"/>
                </a:tc>
                <a:tc>
                  <a:txBody>
                    <a:bodyPr/>
                    <a:lstStyle/>
                    <a:p>
                      <a:pPr>
                        <a:buNone/>
                      </a:pPr>
                      <a:r>
                        <a:rPr lang="en-IN" sz="2400"/>
                        <a:t>Python 3.10</a:t>
                      </a:r>
                    </a:p>
                  </a:txBody>
                  <a:tcPr anchor="ctr"/>
                </a:tc>
                <a:extLst>
                  <a:ext uri="{0D108BD9-81ED-4DB2-BD59-A6C34878D82A}">
                    <a16:rowId xmlns:a16="http://schemas.microsoft.com/office/drawing/2014/main" val="191871020"/>
                  </a:ext>
                </a:extLst>
              </a:tr>
              <a:tr h="0">
                <a:tc>
                  <a:txBody>
                    <a:bodyPr/>
                    <a:lstStyle/>
                    <a:p>
                      <a:pPr>
                        <a:buNone/>
                      </a:pPr>
                      <a:r>
                        <a:rPr lang="en-IN" sz="2400"/>
                        <a:t>Development platform</a:t>
                      </a:r>
                    </a:p>
                  </a:txBody>
                  <a:tcPr anchor="ctr"/>
                </a:tc>
                <a:tc>
                  <a:txBody>
                    <a:bodyPr/>
                    <a:lstStyle/>
                    <a:p>
                      <a:pPr>
                        <a:buNone/>
                      </a:pPr>
                      <a:r>
                        <a:rPr lang="en-IN" sz="2400"/>
                        <a:t>Google Colab</a:t>
                      </a:r>
                    </a:p>
                  </a:txBody>
                  <a:tcPr anchor="ctr"/>
                </a:tc>
                <a:extLst>
                  <a:ext uri="{0D108BD9-81ED-4DB2-BD59-A6C34878D82A}">
                    <a16:rowId xmlns:a16="http://schemas.microsoft.com/office/drawing/2014/main" val="319353745"/>
                  </a:ext>
                </a:extLst>
              </a:tr>
              <a:tr h="0">
                <a:tc>
                  <a:txBody>
                    <a:bodyPr/>
                    <a:lstStyle/>
                    <a:p>
                      <a:pPr>
                        <a:buNone/>
                      </a:pPr>
                      <a:r>
                        <a:rPr lang="en-IN" sz="2400"/>
                        <a:t>Operating system</a:t>
                      </a:r>
                    </a:p>
                  </a:txBody>
                  <a:tcPr anchor="ctr"/>
                </a:tc>
                <a:tc>
                  <a:txBody>
                    <a:bodyPr/>
                    <a:lstStyle/>
                    <a:p>
                      <a:pPr>
                        <a:buNone/>
                      </a:pPr>
                      <a:r>
                        <a:rPr lang="en-IN" sz="2400"/>
                        <a:t>Ubuntu 20.04</a:t>
                      </a:r>
                    </a:p>
                  </a:txBody>
                  <a:tcPr anchor="ctr"/>
                </a:tc>
                <a:extLst>
                  <a:ext uri="{0D108BD9-81ED-4DB2-BD59-A6C34878D82A}">
                    <a16:rowId xmlns:a16="http://schemas.microsoft.com/office/drawing/2014/main" val="3362465400"/>
                  </a:ext>
                </a:extLst>
              </a:tr>
              <a:tr h="0">
                <a:tc>
                  <a:txBody>
                    <a:bodyPr/>
                    <a:lstStyle/>
                    <a:p>
                      <a:pPr>
                        <a:buNone/>
                      </a:pPr>
                      <a:r>
                        <a:rPr lang="en-IN" sz="2400"/>
                        <a:t>GPU</a:t>
                      </a:r>
                    </a:p>
                  </a:txBody>
                  <a:tcPr anchor="ctr"/>
                </a:tc>
                <a:tc>
                  <a:txBody>
                    <a:bodyPr/>
                    <a:lstStyle/>
                    <a:p>
                      <a:pPr>
                        <a:buNone/>
                      </a:pPr>
                      <a:r>
                        <a:rPr lang="en-IN" sz="2400"/>
                        <a:t>NVIDIA Tesla T4</a:t>
                      </a:r>
                    </a:p>
                  </a:txBody>
                  <a:tcPr anchor="ctr"/>
                </a:tc>
                <a:extLst>
                  <a:ext uri="{0D108BD9-81ED-4DB2-BD59-A6C34878D82A}">
                    <a16:rowId xmlns:a16="http://schemas.microsoft.com/office/drawing/2014/main" val="2394804165"/>
                  </a:ext>
                </a:extLst>
              </a:tr>
              <a:tr h="0">
                <a:tc>
                  <a:txBody>
                    <a:bodyPr/>
                    <a:lstStyle/>
                    <a:p>
                      <a:pPr>
                        <a:buNone/>
                      </a:pPr>
                      <a:r>
                        <a:rPr lang="en-IN" sz="2400"/>
                        <a:t>ML libraries</a:t>
                      </a:r>
                    </a:p>
                  </a:txBody>
                  <a:tcPr anchor="ctr"/>
                </a:tc>
                <a:tc>
                  <a:txBody>
                    <a:bodyPr/>
                    <a:lstStyle/>
                    <a:p>
                      <a:pPr>
                        <a:buNone/>
                      </a:pPr>
                      <a:r>
                        <a:rPr lang="en-IN" sz="2400"/>
                        <a:t>Scikit-learn, XGBoost, LightGBM</a:t>
                      </a:r>
                    </a:p>
                  </a:txBody>
                  <a:tcPr anchor="ctr"/>
                </a:tc>
                <a:extLst>
                  <a:ext uri="{0D108BD9-81ED-4DB2-BD59-A6C34878D82A}">
                    <a16:rowId xmlns:a16="http://schemas.microsoft.com/office/drawing/2014/main" val="293715633"/>
                  </a:ext>
                </a:extLst>
              </a:tr>
              <a:tr h="0">
                <a:tc>
                  <a:txBody>
                    <a:bodyPr/>
                    <a:lstStyle/>
                    <a:p>
                      <a:pPr>
                        <a:buNone/>
                      </a:pPr>
                      <a:r>
                        <a:rPr lang="en-IN" sz="2400"/>
                        <a:t>Dataset</a:t>
                      </a:r>
                    </a:p>
                  </a:txBody>
                  <a:tcPr anchor="ctr"/>
                </a:tc>
                <a:tc>
                  <a:txBody>
                    <a:bodyPr/>
                    <a:lstStyle/>
                    <a:p>
                      <a:pPr>
                        <a:buNone/>
                      </a:pPr>
                      <a:r>
                        <a:rPr lang="en-IN" sz="2400"/>
                        <a:t>98,616 records; 19 features</a:t>
                      </a:r>
                    </a:p>
                  </a:txBody>
                  <a:tcPr anchor="ctr"/>
                </a:tc>
                <a:extLst>
                  <a:ext uri="{0D108BD9-81ED-4DB2-BD59-A6C34878D82A}">
                    <a16:rowId xmlns:a16="http://schemas.microsoft.com/office/drawing/2014/main" val="2144081531"/>
                  </a:ext>
                </a:extLst>
              </a:tr>
              <a:tr h="0">
                <a:tc>
                  <a:txBody>
                    <a:bodyPr/>
                    <a:lstStyle/>
                    <a:p>
                      <a:pPr>
                        <a:buNone/>
                      </a:pPr>
                      <a:r>
                        <a:rPr lang="en-IN" sz="2400"/>
                        <a:t>Models evaluated</a:t>
                      </a:r>
                    </a:p>
                  </a:txBody>
                  <a:tcPr anchor="ctr"/>
                </a:tc>
                <a:tc>
                  <a:txBody>
                    <a:bodyPr/>
                    <a:lstStyle/>
                    <a:p>
                      <a:pPr>
                        <a:buNone/>
                      </a:pPr>
                      <a:r>
                        <a:rPr lang="en-IN" sz="2400"/>
                        <a:t>Seven baselines and the proposed ensemble</a:t>
                      </a:r>
                    </a:p>
                  </a:txBody>
                  <a:tcPr anchor="ctr"/>
                </a:tc>
                <a:extLst>
                  <a:ext uri="{0D108BD9-81ED-4DB2-BD59-A6C34878D82A}">
                    <a16:rowId xmlns:a16="http://schemas.microsoft.com/office/drawing/2014/main" val="1206671837"/>
                  </a:ext>
                </a:extLst>
              </a:tr>
              <a:tr h="0">
                <a:tc>
                  <a:txBody>
                    <a:bodyPr/>
                    <a:lstStyle/>
                    <a:p>
                      <a:pPr>
                        <a:buNone/>
                      </a:pPr>
                      <a:r>
                        <a:rPr lang="en-IN" sz="2400"/>
                        <a:t>PSO configuration</a:t>
                      </a:r>
                    </a:p>
                  </a:txBody>
                  <a:tcPr anchor="ctr"/>
                </a:tc>
                <a:tc>
                  <a:txBody>
                    <a:bodyPr/>
                    <a:lstStyle/>
                    <a:p>
                      <a:pPr>
                        <a:buNone/>
                      </a:pPr>
                      <a:r>
                        <a:rPr lang="en-IN" sz="2400" dirty="0"/>
                        <a:t>30 particles; 50 iterations</a:t>
                      </a:r>
                    </a:p>
                  </a:txBody>
                  <a:tcPr anchor="ctr"/>
                </a:tc>
                <a:extLst>
                  <a:ext uri="{0D108BD9-81ED-4DB2-BD59-A6C34878D82A}">
                    <a16:rowId xmlns:a16="http://schemas.microsoft.com/office/drawing/2014/main" val="2592926041"/>
                  </a:ext>
                </a:extLst>
              </a:tr>
            </a:tbl>
          </a:graphicData>
        </a:graphic>
      </p:graphicFrame>
    </p:spTree>
    <p:extLst>
      <p:ext uri="{BB962C8B-B14F-4D97-AF65-F5344CB8AC3E}">
        <p14:creationId xmlns:p14="http://schemas.microsoft.com/office/powerpoint/2010/main" val="1176178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D9CA8-C34E-3915-00F3-ECA66C9346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14FB1A2-DD1D-EABE-F64B-E758066E2F98}"/>
              </a:ext>
            </a:extLst>
          </p:cNvPr>
          <p:cNvSpPr>
            <a:spLocks noGrp="1"/>
          </p:cNvSpPr>
          <p:nvPr>
            <p:ph type="title"/>
          </p:nvPr>
        </p:nvSpPr>
        <p:spPr>
          <a:xfrm>
            <a:off x="235974" y="0"/>
            <a:ext cx="10251221" cy="646331"/>
          </a:xfrm>
        </p:spPr>
        <p:txBody>
          <a:bodyPr>
            <a:normAutofit/>
          </a:bodyPr>
          <a:lstStyle/>
          <a:p>
            <a:r>
              <a:rPr lang="en-US" sz="3200" b="1" dirty="0"/>
              <a:t>Results: Correlation heatmap </a:t>
            </a:r>
          </a:p>
        </p:txBody>
      </p:sp>
      <p:pic>
        <p:nvPicPr>
          <p:cNvPr id="4" name="image4.png">
            <a:extLst>
              <a:ext uri="{FF2B5EF4-FFF2-40B4-BE49-F238E27FC236}">
                <a16:creationId xmlns:a16="http://schemas.microsoft.com/office/drawing/2014/main" id="{46AFFB5C-FE7E-959F-7917-57EB1CBA5B05}"/>
              </a:ext>
            </a:extLst>
          </p:cNvPr>
          <p:cNvPicPr/>
          <p:nvPr/>
        </p:nvPicPr>
        <p:blipFill>
          <a:blip r:embed="rId2"/>
          <a:srcRect/>
          <a:stretch>
            <a:fillRect/>
          </a:stretch>
        </p:blipFill>
        <p:spPr>
          <a:xfrm>
            <a:off x="412953" y="646332"/>
            <a:ext cx="7211963" cy="5430004"/>
          </a:xfrm>
          <a:prstGeom prst="rect">
            <a:avLst/>
          </a:prstGeom>
          <a:ln/>
        </p:spPr>
      </p:pic>
      <p:sp>
        <p:nvSpPr>
          <p:cNvPr id="6" name="TextBox 5">
            <a:extLst>
              <a:ext uri="{FF2B5EF4-FFF2-40B4-BE49-F238E27FC236}">
                <a16:creationId xmlns:a16="http://schemas.microsoft.com/office/drawing/2014/main" id="{E83BC43B-439A-C533-EBCF-30A7C6D3D0E6}"/>
              </a:ext>
            </a:extLst>
          </p:cNvPr>
          <p:cNvSpPr txBox="1"/>
          <p:nvPr/>
        </p:nvSpPr>
        <p:spPr>
          <a:xfrm>
            <a:off x="704235" y="6076336"/>
            <a:ext cx="7392629" cy="646331"/>
          </a:xfrm>
          <a:prstGeom prst="rect">
            <a:avLst/>
          </a:prstGeom>
          <a:noFill/>
        </p:spPr>
        <p:txBody>
          <a:bodyPr wrap="square">
            <a:spAutoFit/>
          </a:bodyPr>
          <a:lstStyle/>
          <a:p>
            <a:pPr indent="182880" algn="just">
              <a:lnSpc>
                <a:spcPct val="100000"/>
              </a:lnSpc>
              <a:spcAft>
                <a:spcPts val="600"/>
              </a:spcAft>
              <a:buNone/>
              <a:tabLst>
                <a:tab pos="182880" algn="l"/>
              </a:tabLst>
            </a:pPr>
            <a:r>
              <a:rPr lang="x-none" sz="1800" b="1" spc="-5" dirty="0">
                <a:effectLst/>
                <a:latin typeface="+mn-lt"/>
                <a:ea typeface="SimSun" panose="02010600030101010101" pitchFamily="2" charset="-122"/>
              </a:rPr>
              <a:t>Fig</a:t>
            </a:r>
            <a:r>
              <a:rPr lang="en-US" sz="1800" b="1" spc="-5" dirty="0">
                <a:effectLst/>
                <a:latin typeface="+mn-lt"/>
                <a:ea typeface="SimSun" panose="02010600030101010101" pitchFamily="2" charset="-122"/>
              </a:rPr>
              <a:t>.</a:t>
            </a:r>
            <a:r>
              <a:rPr lang="x-none" sz="1800" spc="-5" dirty="0">
                <a:effectLst/>
                <a:latin typeface="+mn-lt"/>
                <a:ea typeface="SimSun" panose="02010600030101010101" pitchFamily="2" charset="-122"/>
              </a:rPr>
              <a:t> Correlation heatmap showing how strongly each pair of soil and weather features is related.</a:t>
            </a:r>
            <a:endParaRPr lang="en-IN" sz="1000" spc="-5" dirty="0">
              <a:effectLst/>
              <a:latin typeface="Times New Roman" panose="02020603050405020304" pitchFamily="18" charset="0"/>
              <a:ea typeface="SimSun" panose="02010600030101010101" pitchFamily="2" charset="-122"/>
            </a:endParaRPr>
          </a:p>
        </p:txBody>
      </p:sp>
    </p:spTree>
    <p:extLst>
      <p:ext uri="{BB962C8B-B14F-4D97-AF65-F5344CB8AC3E}">
        <p14:creationId xmlns:p14="http://schemas.microsoft.com/office/powerpoint/2010/main" val="1221336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62317-56B7-3AF2-A82F-5A5A87C7D4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DB57B6-2589-CE3F-1FC4-A0831D63D2A9}"/>
              </a:ext>
            </a:extLst>
          </p:cNvPr>
          <p:cNvSpPr>
            <a:spLocks noGrp="1"/>
          </p:cNvSpPr>
          <p:nvPr>
            <p:ph type="title"/>
          </p:nvPr>
        </p:nvSpPr>
        <p:spPr>
          <a:xfrm>
            <a:off x="235974" y="0"/>
            <a:ext cx="10251221" cy="646331"/>
          </a:xfrm>
        </p:spPr>
        <p:txBody>
          <a:bodyPr>
            <a:normAutofit/>
          </a:bodyPr>
          <a:lstStyle/>
          <a:p>
            <a:r>
              <a:rPr lang="en-US" sz="3200" b="1" dirty="0"/>
              <a:t>Results: Overall Accuracy Comparison</a:t>
            </a:r>
          </a:p>
        </p:txBody>
      </p:sp>
      <p:sp>
        <p:nvSpPr>
          <p:cNvPr id="6" name="TextBox 5">
            <a:extLst>
              <a:ext uri="{FF2B5EF4-FFF2-40B4-BE49-F238E27FC236}">
                <a16:creationId xmlns:a16="http://schemas.microsoft.com/office/drawing/2014/main" id="{C6C1F557-026A-192F-86A9-406BAD5F7300}"/>
              </a:ext>
            </a:extLst>
          </p:cNvPr>
          <p:cNvSpPr txBox="1"/>
          <p:nvPr/>
        </p:nvSpPr>
        <p:spPr>
          <a:xfrm>
            <a:off x="353961" y="6182174"/>
            <a:ext cx="9147688" cy="369332"/>
          </a:xfrm>
          <a:prstGeom prst="rect">
            <a:avLst/>
          </a:prstGeom>
          <a:noFill/>
        </p:spPr>
        <p:txBody>
          <a:bodyPr wrap="square">
            <a:spAutoFit/>
          </a:bodyPr>
          <a:lstStyle/>
          <a:p>
            <a:pPr indent="182880" algn="just">
              <a:lnSpc>
                <a:spcPct val="100000"/>
              </a:lnSpc>
              <a:spcAft>
                <a:spcPts val="600"/>
              </a:spcAft>
              <a:buNone/>
              <a:tabLst>
                <a:tab pos="182880" algn="l"/>
              </a:tabLst>
            </a:pPr>
            <a:r>
              <a:rPr lang="x-none" sz="1800" b="1" spc="-5" dirty="0">
                <a:effectLst/>
                <a:latin typeface="+mn-lt"/>
                <a:ea typeface="SimSun" panose="02010600030101010101" pitchFamily="2" charset="-122"/>
              </a:rPr>
              <a:t>Fig</a:t>
            </a:r>
            <a:r>
              <a:rPr lang="en-US" sz="1800" b="1" spc="-5" dirty="0">
                <a:effectLst/>
                <a:latin typeface="+mn-lt"/>
                <a:ea typeface="SimSun" panose="02010600030101010101" pitchFamily="2" charset="-122"/>
              </a:rPr>
              <a:t>.</a:t>
            </a:r>
            <a:r>
              <a:rPr lang="x-none" sz="1800" spc="-5" dirty="0">
                <a:effectLst/>
                <a:latin typeface="+mn-lt"/>
                <a:ea typeface="SimSun" panose="02010600030101010101" pitchFamily="2" charset="-122"/>
              </a:rPr>
              <a:t> </a:t>
            </a:r>
            <a:r>
              <a:rPr lang="en-US" sz="1800" spc="-5" dirty="0">
                <a:effectLst/>
                <a:latin typeface="+mn-lt"/>
                <a:ea typeface="SimSun" panose="02010600030101010101" pitchFamily="2" charset="-122"/>
              </a:rPr>
              <a:t>Accuracy comparison of the proposed ensemble against seven baseline models.</a:t>
            </a:r>
            <a:r>
              <a:rPr lang="x-none" sz="1800" spc="-5" dirty="0">
                <a:effectLst/>
                <a:latin typeface="+mn-lt"/>
                <a:ea typeface="SimSun" panose="02010600030101010101" pitchFamily="2" charset="-122"/>
              </a:rPr>
              <a:t>.</a:t>
            </a:r>
            <a:endParaRPr lang="en-IN" sz="1000" spc="-5" dirty="0">
              <a:effectLst/>
              <a:latin typeface="Times New Roman" panose="02020603050405020304" pitchFamily="18" charset="0"/>
              <a:ea typeface="SimSun" panose="02010600030101010101" pitchFamily="2" charset="-122"/>
            </a:endParaRPr>
          </a:p>
        </p:txBody>
      </p:sp>
      <p:pic>
        <p:nvPicPr>
          <p:cNvPr id="7" name="image3.png">
            <a:extLst>
              <a:ext uri="{FF2B5EF4-FFF2-40B4-BE49-F238E27FC236}">
                <a16:creationId xmlns:a16="http://schemas.microsoft.com/office/drawing/2014/main" id="{CF00C456-C1DC-FFD4-440F-8CEA3E551413}"/>
              </a:ext>
            </a:extLst>
          </p:cNvPr>
          <p:cNvPicPr/>
          <p:nvPr/>
        </p:nvPicPr>
        <p:blipFill>
          <a:blip r:embed="rId2"/>
          <a:srcRect/>
          <a:stretch>
            <a:fillRect/>
          </a:stretch>
        </p:blipFill>
        <p:spPr>
          <a:xfrm>
            <a:off x="353961" y="646330"/>
            <a:ext cx="10943303" cy="5430006"/>
          </a:xfrm>
          <a:prstGeom prst="rect">
            <a:avLst/>
          </a:prstGeom>
          <a:ln/>
        </p:spPr>
      </p:pic>
    </p:spTree>
    <p:extLst>
      <p:ext uri="{BB962C8B-B14F-4D97-AF65-F5344CB8AC3E}">
        <p14:creationId xmlns:p14="http://schemas.microsoft.com/office/powerpoint/2010/main" val="24145379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F12CF-43DF-F4EC-6D1E-0C9523A7A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839B82-1C2B-ABAB-4183-C16D414D375F}"/>
              </a:ext>
            </a:extLst>
          </p:cNvPr>
          <p:cNvSpPr>
            <a:spLocks noGrp="1"/>
          </p:cNvSpPr>
          <p:nvPr>
            <p:ph type="title"/>
          </p:nvPr>
        </p:nvSpPr>
        <p:spPr>
          <a:xfrm>
            <a:off x="235974" y="0"/>
            <a:ext cx="10251221" cy="646331"/>
          </a:xfrm>
        </p:spPr>
        <p:txBody>
          <a:bodyPr>
            <a:normAutofit/>
          </a:bodyPr>
          <a:lstStyle/>
          <a:p>
            <a:r>
              <a:rPr lang="en-US" sz="3200" b="1" dirty="0"/>
              <a:t>Results: Detailed Classification Report</a:t>
            </a:r>
          </a:p>
        </p:txBody>
      </p:sp>
      <p:sp>
        <p:nvSpPr>
          <p:cNvPr id="6" name="TextBox 5">
            <a:extLst>
              <a:ext uri="{FF2B5EF4-FFF2-40B4-BE49-F238E27FC236}">
                <a16:creationId xmlns:a16="http://schemas.microsoft.com/office/drawing/2014/main" id="{02E96C10-8C86-2C7C-59A2-22F05A490E4C}"/>
              </a:ext>
            </a:extLst>
          </p:cNvPr>
          <p:cNvSpPr txBox="1"/>
          <p:nvPr/>
        </p:nvSpPr>
        <p:spPr>
          <a:xfrm>
            <a:off x="1976283" y="6211669"/>
            <a:ext cx="9147688" cy="369332"/>
          </a:xfrm>
          <a:prstGeom prst="rect">
            <a:avLst/>
          </a:prstGeom>
          <a:noFill/>
        </p:spPr>
        <p:txBody>
          <a:bodyPr wrap="square">
            <a:spAutoFit/>
          </a:bodyPr>
          <a:lstStyle/>
          <a:p>
            <a:pPr indent="182880" algn="just">
              <a:lnSpc>
                <a:spcPct val="100000"/>
              </a:lnSpc>
              <a:spcAft>
                <a:spcPts val="600"/>
              </a:spcAft>
              <a:buNone/>
              <a:tabLst>
                <a:tab pos="182880" algn="l"/>
              </a:tabLst>
            </a:pPr>
            <a:r>
              <a:rPr lang="x-none" sz="1800" b="1" spc="-5" dirty="0">
                <a:effectLst/>
                <a:latin typeface="+mn-lt"/>
                <a:ea typeface="SimSun" panose="02010600030101010101" pitchFamily="2" charset="-122"/>
              </a:rPr>
              <a:t>Fig</a:t>
            </a:r>
            <a:r>
              <a:rPr lang="en-US" sz="1800" b="1" spc="-5" dirty="0">
                <a:effectLst/>
                <a:latin typeface="+mn-lt"/>
                <a:ea typeface="SimSun" panose="02010600030101010101" pitchFamily="2" charset="-122"/>
              </a:rPr>
              <a:t>.</a:t>
            </a:r>
            <a:r>
              <a:rPr lang="x-none" sz="1800" spc="-5" dirty="0">
                <a:effectLst/>
                <a:latin typeface="+mn-lt"/>
                <a:ea typeface="SimSun" panose="02010600030101010101" pitchFamily="2" charset="-122"/>
              </a:rPr>
              <a:t> </a:t>
            </a:r>
            <a:r>
              <a:rPr lang="en-US" sz="1800" spc="-5" dirty="0">
                <a:effectLst/>
                <a:latin typeface="+mn-lt"/>
                <a:ea typeface="SimSun" panose="02010600030101010101" pitchFamily="2" charset="-122"/>
              </a:rPr>
              <a:t>Detailed Classification Report (Bio-Inspired Model).</a:t>
            </a:r>
            <a:endParaRPr lang="en-IN" sz="1000" spc="-5" dirty="0">
              <a:effectLst/>
              <a:latin typeface="Times New Roman" panose="02020603050405020304" pitchFamily="18" charset="0"/>
              <a:ea typeface="SimSun" panose="02010600030101010101" pitchFamily="2" charset="-122"/>
            </a:endParaRPr>
          </a:p>
        </p:txBody>
      </p:sp>
      <p:pic>
        <p:nvPicPr>
          <p:cNvPr id="3" name="image6.jpg">
            <a:extLst>
              <a:ext uri="{FF2B5EF4-FFF2-40B4-BE49-F238E27FC236}">
                <a16:creationId xmlns:a16="http://schemas.microsoft.com/office/drawing/2014/main" id="{DBCA8687-4753-0834-5F01-56767343B523}"/>
              </a:ext>
            </a:extLst>
          </p:cNvPr>
          <p:cNvPicPr/>
          <p:nvPr/>
        </p:nvPicPr>
        <p:blipFill rotWithShape="1">
          <a:blip r:embed="rId2"/>
          <a:srcRect t="5177"/>
          <a:stretch>
            <a:fillRect/>
          </a:stretch>
        </p:blipFill>
        <p:spPr bwMode="auto">
          <a:xfrm>
            <a:off x="353961" y="646331"/>
            <a:ext cx="9040762" cy="541525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810783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9AA17-5054-9900-57C7-D3935A4CAC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36AE7E-63FD-A679-205E-C53D516DE386}"/>
              </a:ext>
            </a:extLst>
          </p:cNvPr>
          <p:cNvSpPr>
            <a:spLocks noGrp="1"/>
          </p:cNvSpPr>
          <p:nvPr>
            <p:ph type="title"/>
          </p:nvPr>
        </p:nvSpPr>
        <p:spPr>
          <a:xfrm>
            <a:off x="500383" y="301823"/>
            <a:ext cx="8596668" cy="850490"/>
          </a:xfrm>
        </p:spPr>
        <p:txBody>
          <a:bodyPr/>
          <a:lstStyle/>
          <a:p>
            <a:r>
              <a:rPr lang="en-US" b="1" dirty="0"/>
              <a:t>Result Per Class Prediction Counts</a:t>
            </a:r>
          </a:p>
        </p:txBody>
      </p:sp>
      <p:graphicFrame>
        <p:nvGraphicFramePr>
          <p:cNvPr id="3" name="Table 2">
            <a:extLst>
              <a:ext uri="{FF2B5EF4-FFF2-40B4-BE49-F238E27FC236}">
                <a16:creationId xmlns:a16="http://schemas.microsoft.com/office/drawing/2014/main" id="{3D7A515C-27A0-935A-8FD1-5DF259E36C8A}"/>
              </a:ext>
            </a:extLst>
          </p:cNvPr>
          <p:cNvGraphicFramePr>
            <a:graphicFrameLocks noGrp="1"/>
          </p:cNvGraphicFramePr>
          <p:nvPr>
            <p:extLst>
              <p:ext uri="{D42A27DB-BD31-4B8C-83A1-F6EECF244321}">
                <p14:modId xmlns:p14="http://schemas.microsoft.com/office/powerpoint/2010/main" val="1963930541"/>
              </p:ext>
            </p:extLst>
          </p:nvPr>
        </p:nvGraphicFramePr>
        <p:xfrm>
          <a:off x="500383" y="1297856"/>
          <a:ext cx="8008374" cy="3781121"/>
        </p:xfrm>
        <a:graphic>
          <a:graphicData uri="http://schemas.openxmlformats.org/drawingml/2006/table">
            <a:tbl>
              <a:tblPr firstRow="1" firstCol="1" bandRow="1">
                <a:tableStyleId>{5C22544A-7EE6-4342-B048-85BDC9FD1C3A}</a:tableStyleId>
              </a:tblPr>
              <a:tblGrid>
                <a:gridCol w="3390854">
                  <a:extLst>
                    <a:ext uri="{9D8B030D-6E8A-4147-A177-3AD203B41FA5}">
                      <a16:colId xmlns:a16="http://schemas.microsoft.com/office/drawing/2014/main" val="747741874"/>
                    </a:ext>
                  </a:extLst>
                </a:gridCol>
                <a:gridCol w="1454202">
                  <a:extLst>
                    <a:ext uri="{9D8B030D-6E8A-4147-A177-3AD203B41FA5}">
                      <a16:colId xmlns:a16="http://schemas.microsoft.com/office/drawing/2014/main" val="3141143029"/>
                    </a:ext>
                  </a:extLst>
                </a:gridCol>
                <a:gridCol w="1212976">
                  <a:extLst>
                    <a:ext uri="{9D8B030D-6E8A-4147-A177-3AD203B41FA5}">
                      <a16:colId xmlns:a16="http://schemas.microsoft.com/office/drawing/2014/main" val="298371348"/>
                    </a:ext>
                  </a:extLst>
                </a:gridCol>
                <a:gridCol w="975171">
                  <a:extLst>
                    <a:ext uri="{9D8B030D-6E8A-4147-A177-3AD203B41FA5}">
                      <a16:colId xmlns:a16="http://schemas.microsoft.com/office/drawing/2014/main" val="3798419604"/>
                    </a:ext>
                  </a:extLst>
                </a:gridCol>
                <a:gridCol w="975171">
                  <a:extLst>
                    <a:ext uri="{9D8B030D-6E8A-4147-A177-3AD203B41FA5}">
                      <a16:colId xmlns:a16="http://schemas.microsoft.com/office/drawing/2014/main" val="4250372488"/>
                    </a:ext>
                  </a:extLst>
                </a:gridCol>
              </a:tblGrid>
              <a:tr h="532786">
                <a:tc>
                  <a:txBody>
                    <a:bodyPr/>
                    <a:lstStyle/>
                    <a:p>
                      <a:pPr algn="ctr">
                        <a:buNone/>
                      </a:pPr>
                      <a:r>
                        <a:rPr lang="en-US" sz="2000">
                          <a:effectLst/>
                        </a:rPr>
                        <a:t>Fertilizer Class</a:t>
                      </a:r>
                      <a:endParaRPr lang="en-IN" sz="2000" b="1">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TP</a:t>
                      </a:r>
                      <a:endParaRPr lang="en-IN" sz="2000" b="1">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TN</a:t>
                      </a:r>
                      <a:endParaRPr lang="en-IN" sz="2000" b="1">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FP</a:t>
                      </a:r>
                      <a:endParaRPr lang="en-IN" sz="2000" b="1">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FN</a:t>
                      </a:r>
                      <a:endParaRPr lang="en-IN" sz="2000" b="1">
                        <a:effectLst/>
                        <a:latin typeface="Times New Roman" panose="02020603050405020304" pitchFamily="18" charset="0"/>
                        <a:ea typeface="SimSun" panose="02010600030101010101" pitchFamily="2" charset="-122"/>
                      </a:endParaRPr>
                    </a:p>
                  </a:txBody>
                  <a:tcPr marL="68580" marR="68580" marT="0" marB="0" anchor="ctr"/>
                </a:tc>
                <a:extLst>
                  <a:ext uri="{0D108BD9-81ED-4DB2-BD59-A6C34878D82A}">
                    <a16:rowId xmlns:a16="http://schemas.microsoft.com/office/drawing/2014/main" val="2865330479"/>
                  </a:ext>
                </a:extLst>
              </a:tr>
              <a:tr h="532786">
                <a:tc>
                  <a:txBody>
                    <a:bodyPr/>
                    <a:lstStyle/>
                    <a:p>
                      <a:pPr algn="just">
                        <a:buNone/>
                      </a:pPr>
                      <a:r>
                        <a:rPr lang="en-US" sz="2000">
                          <a:effectLst/>
                        </a:rPr>
                        <a:t>DAP, MOP</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642</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28895</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23</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25</a:t>
                      </a:r>
                      <a:endParaRPr lang="en-IN" sz="2000">
                        <a:effectLst/>
                        <a:latin typeface="Times New Roman" panose="02020603050405020304" pitchFamily="18" charset="0"/>
                        <a:ea typeface="SimSun" panose="02010600030101010101" pitchFamily="2" charset="-122"/>
                      </a:endParaRPr>
                    </a:p>
                  </a:txBody>
                  <a:tcPr marL="68580" marR="68580" marT="0" marB="0" anchor="ctr"/>
                </a:tc>
                <a:extLst>
                  <a:ext uri="{0D108BD9-81ED-4DB2-BD59-A6C34878D82A}">
                    <a16:rowId xmlns:a16="http://schemas.microsoft.com/office/drawing/2014/main" val="2989949711"/>
                  </a:ext>
                </a:extLst>
              </a:tr>
              <a:tr h="532786">
                <a:tc>
                  <a:txBody>
                    <a:bodyPr/>
                    <a:lstStyle/>
                    <a:p>
                      <a:pPr algn="just">
                        <a:buNone/>
                      </a:pPr>
                      <a:r>
                        <a:rPr lang="en-US" sz="2000">
                          <a:effectLst/>
                        </a:rPr>
                        <a:t>DAP, Urea, MOP</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10271</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18177</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805</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332</a:t>
                      </a:r>
                      <a:endParaRPr lang="en-IN" sz="2000">
                        <a:effectLst/>
                        <a:latin typeface="Times New Roman" panose="02020603050405020304" pitchFamily="18" charset="0"/>
                        <a:ea typeface="SimSun" panose="02010600030101010101" pitchFamily="2" charset="-122"/>
                      </a:endParaRPr>
                    </a:p>
                  </a:txBody>
                  <a:tcPr marL="68580" marR="68580" marT="0" marB="0" anchor="ctr"/>
                </a:tc>
                <a:extLst>
                  <a:ext uri="{0D108BD9-81ED-4DB2-BD59-A6C34878D82A}">
                    <a16:rowId xmlns:a16="http://schemas.microsoft.com/office/drawing/2014/main" val="1937680498"/>
                  </a:ext>
                </a:extLst>
              </a:tr>
              <a:tr h="584405">
                <a:tc>
                  <a:txBody>
                    <a:bodyPr/>
                    <a:lstStyle/>
                    <a:p>
                      <a:pPr algn="just">
                        <a:buNone/>
                      </a:pPr>
                      <a:r>
                        <a:rPr lang="en-US" sz="2000">
                          <a:effectLst/>
                        </a:rPr>
                        <a:t>DAP, Urea, MOP, Zinc S.</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2564</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25884</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332</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805</a:t>
                      </a:r>
                      <a:endParaRPr lang="en-IN" sz="2000">
                        <a:effectLst/>
                        <a:latin typeface="Times New Roman" panose="02020603050405020304" pitchFamily="18" charset="0"/>
                        <a:ea typeface="SimSun" panose="02010600030101010101" pitchFamily="2" charset="-122"/>
                      </a:endParaRPr>
                    </a:p>
                  </a:txBody>
                  <a:tcPr marL="68580" marR="68580" marT="0" marB="0" anchor="ctr"/>
                </a:tc>
                <a:extLst>
                  <a:ext uri="{0D108BD9-81ED-4DB2-BD59-A6C34878D82A}">
                    <a16:rowId xmlns:a16="http://schemas.microsoft.com/office/drawing/2014/main" val="1076107677"/>
                  </a:ext>
                </a:extLst>
              </a:tr>
              <a:tr h="532786">
                <a:tc>
                  <a:txBody>
                    <a:bodyPr/>
                    <a:lstStyle/>
                    <a:p>
                      <a:pPr algn="just">
                        <a:buNone/>
                      </a:pPr>
                      <a:r>
                        <a:rPr lang="en-US" sz="2000">
                          <a:effectLst/>
                        </a:rPr>
                        <a:t>NPK Complex</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9428</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18896</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945</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316</a:t>
                      </a:r>
                      <a:endParaRPr lang="en-IN" sz="2000">
                        <a:effectLst/>
                        <a:latin typeface="Times New Roman" panose="02020603050405020304" pitchFamily="18" charset="0"/>
                        <a:ea typeface="SimSun" panose="02010600030101010101" pitchFamily="2" charset="-122"/>
                      </a:endParaRPr>
                    </a:p>
                  </a:txBody>
                  <a:tcPr marL="68580" marR="68580" marT="0" marB="0" anchor="ctr"/>
                </a:tc>
                <a:extLst>
                  <a:ext uri="{0D108BD9-81ED-4DB2-BD59-A6C34878D82A}">
                    <a16:rowId xmlns:a16="http://schemas.microsoft.com/office/drawing/2014/main" val="1300366100"/>
                  </a:ext>
                </a:extLst>
              </a:tr>
              <a:tr h="532786">
                <a:tc>
                  <a:txBody>
                    <a:bodyPr/>
                    <a:lstStyle/>
                    <a:p>
                      <a:pPr algn="just">
                        <a:buNone/>
                      </a:pPr>
                      <a:r>
                        <a:rPr lang="en-US" sz="2000">
                          <a:effectLst/>
                        </a:rPr>
                        <a:t>NPK Complex, Zinc S.</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2153</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26226</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292</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914</a:t>
                      </a:r>
                      <a:endParaRPr lang="en-IN" sz="2000">
                        <a:effectLst/>
                        <a:latin typeface="Times New Roman" panose="02020603050405020304" pitchFamily="18" charset="0"/>
                        <a:ea typeface="SimSun" panose="02010600030101010101" pitchFamily="2" charset="-122"/>
                      </a:endParaRPr>
                    </a:p>
                  </a:txBody>
                  <a:tcPr marL="68580" marR="68580" marT="0" marB="0" anchor="ctr"/>
                </a:tc>
                <a:extLst>
                  <a:ext uri="{0D108BD9-81ED-4DB2-BD59-A6C34878D82A}">
                    <a16:rowId xmlns:a16="http://schemas.microsoft.com/office/drawing/2014/main" val="2775958725"/>
                  </a:ext>
                </a:extLst>
              </a:tr>
              <a:tr h="532786">
                <a:tc>
                  <a:txBody>
                    <a:bodyPr/>
                    <a:lstStyle/>
                    <a:p>
                      <a:pPr algn="just">
                        <a:buNone/>
                      </a:pPr>
                      <a:r>
                        <a:rPr lang="en-US" sz="2000">
                          <a:effectLst/>
                        </a:rPr>
                        <a:t>SSP, MOP</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2077</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27397</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a:effectLst/>
                        </a:rPr>
                        <a:t>53</a:t>
                      </a:r>
                      <a:endParaRPr lang="en-IN" sz="2000">
                        <a:effectLst/>
                        <a:latin typeface="Times New Roman" panose="02020603050405020304" pitchFamily="18" charset="0"/>
                        <a:ea typeface="SimSun" panose="02010600030101010101" pitchFamily="2" charset="-122"/>
                      </a:endParaRPr>
                    </a:p>
                  </a:txBody>
                  <a:tcPr marL="68580" marR="68580" marT="0" marB="0" anchor="ctr"/>
                </a:tc>
                <a:tc>
                  <a:txBody>
                    <a:bodyPr/>
                    <a:lstStyle/>
                    <a:p>
                      <a:pPr algn="ctr">
                        <a:buNone/>
                      </a:pPr>
                      <a:r>
                        <a:rPr lang="en-US" sz="2000" dirty="0">
                          <a:effectLst/>
                        </a:rPr>
                        <a:t>58</a:t>
                      </a:r>
                      <a:endParaRPr lang="en-IN" sz="2000" dirty="0">
                        <a:effectLst/>
                        <a:latin typeface="Times New Roman" panose="02020603050405020304" pitchFamily="18" charset="0"/>
                        <a:ea typeface="SimSun" panose="02010600030101010101" pitchFamily="2" charset="-122"/>
                      </a:endParaRPr>
                    </a:p>
                  </a:txBody>
                  <a:tcPr marL="68580" marR="68580" marT="0" marB="0" anchor="ctr"/>
                </a:tc>
                <a:extLst>
                  <a:ext uri="{0D108BD9-81ED-4DB2-BD59-A6C34878D82A}">
                    <a16:rowId xmlns:a16="http://schemas.microsoft.com/office/drawing/2014/main" val="1103503695"/>
                  </a:ext>
                </a:extLst>
              </a:tr>
            </a:tbl>
          </a:graphicData>
        </a:graphic>
      </p:graphicFrame>
    </p:spTree>
    <p:extLst>
      <p:ext uri="{BB962C8B-B14F-4D97-AF65-F5344CB8AC3E}">
        <p14:creationId xmlns:p14="http://schemas.microsoft.com/office/powerpoint/2010/main" val="2463378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8ED8C-3631-B2EC-CDCD-762FE8EA9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7B4316-886C-192F-6230-515B81A1D5CC}"/>
              </a:ext>
            </a:extLst>
          </p:cNvPr>
          <p:cNvSpPr>
            <a:spLocks noGrp="1"/>
          </p:cNvSpPr>
          <p:nvPr>
            <p:ph type="title"/>
          </p:nvPr>
        </p:nvSpPr>
        <p:spPr>
          <a:xfrm>
            <a:off x="258929" y="204337"/>
            <a:ext cx="8596668" cy="801841"/>
          </a:xfrm>
        </p:spPr>
        <p:txBody>
          <a:bodyPr>
            <a:normAutofit/>
          </a:bodyPr>
          <a:lstStyle/>
          <a:p>
            <a:r>
              <a:rPr lang="en-US" sz="3200" b="1" dirty="0"/>
              <a:t>Results: ROC-AUC and Testing Outcomes</a:t>
            </a:r>
          </a:p>
        </p:txBody>
      </p:sp>
      <p:sp>
        <p:nvSpPr>
          <p:cNvPr id="15" name="TextBox 14">
            <a:extLst>
              <a:ext uri="{FF2B5EF4-FFF2-40B4-BE49-F238E27FC236}">
                <a16:creationId xmlns:a16="http://schemas.microsoft.com/office/drawing/2014/main" id="{EAD7435D-D313-B7DF-6AA4-E9ACB6F22AA5}"/>
              </a:ext>
            </a:extLst>
          </p:cNvPr>
          <p:cNvSpPr txBox="1"/>
          <p:nvPr/>
        </p:nvSpPr>
        <p:spPr>
          <a:xfrm>
            <a:off x="246184" y="6284331"/>
            <a:ext cx="8622158" cy="369332"/>
          </a:xfrm>
          <a:prstGeom prst="rect">
            <a:avLst/>
          </a:prstGeom>
          <a:noFill/>
        </p:spPr>
        <p:txBody>
          <a:bodyPr wrap="square">
            <a:spAutoFit/>
          </a:bodyPr>
          <a:lstStyle/>
          <a:p>
            <a:r>
              <a:rPr lang="en-US" b="1" dirty="0"/>
              <a:t>Fig. </a:t>
            </a:r>
            <a:r>
              <a:rPr lang="en-US" dirty="0"/>
              <a:t>: Multi-class ROC-AUC curve of the proposed Bio-Inspired Adaptive Ensemble</a:t>
            </a:r>
            <a:endParaRPr lang="en-IN" dirty="0"/>
          </a:p>
        </p:txBody>
      </p:sp>
      <p:pic>
        <p:nvPicPr>
          <p:cNvPr id="3" name="image2.jpg">
            <a:extLst>
              <a:ext uri="{FF2B5EF4-FFF2-40B4-BE49-F238E27FC236}">
                <a16:creationId xmlns:a16="http://schemas.microsoft.com/office/drawing/2014/main" id="{5C21DDB4-06D6-B806-96B3-6544BE4F4A6E}"/>
              </a:ext>
            </a:extLst>
          </p:cNvPr>
          <p:cNvPicPr/>
          <p:nvPr/>
        </p:nvPicPr>
        <p:blipFill rotWithShape="1">
          <a:blip r:embed="rId2"/>
          <a:srcRect t="3018"/>
          <a:stretch>
            <a:fillRect/>
          </a:stretch>
        </p:blipFill>
        <p:spPr bwMode="auto">
          <a:xfrm>
            <a:off x="258929" y="838553"/>
            <a:ext cx="9312774" cy="544577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258685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60C4D-A079-1C2C-51BA-FE56277365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DF2531-4FC5-CF06-B4D2-AA29A8CE767F}"/>
              </a:ext>
            </a:extLst>
          </p:cNvPr>
          <p:cNvSpPr>
            <a:spLocks noGrp="1"/>
          </p:cNvSpPr>
          <p:nvPr>
            <p:ph type="title"/>
          </p:nvPr>
        </p:nvSpPr>
        <p:spPr/>
        <p:txBody>
          <a:bodyPr/>
          <a:lstStyle/>
          <a:p>
            <a:r>
              <a:rPr lang="en-US" b="1" dirty="0"/>
              <a:t>Conclusion</a:t>
            </a:r>
          </a:p>
        </p:txBody>
      </p:sp>
      <p:sp>
        <p:nvSpPr>
          <p:cNvPr id="3" name="Content Placeholder 2">
            <a:extLst>
              <a:ext uri="{FF2B5EF4-FFF2-40B4-BE49-F238E27FC236}">
                <a16:creationId xmlns:a16="http://schemas.microsoft.com/office/drawing/2014/main" id="{23E11A05-DB15-B871-C693-92C8D3F261CF}"/>
              </a:ext>
            </a:extLst>
          </p:cNvPr>
          <p:cNvSpPr>
            <a:spLocks noGrp="1"/>
          </p:cNvSpPr>
          <p:nvPr>
            <p:ph idx="1"/>
          </p:nvPr>
        </p:nvSpPr>
        <p:spPr>
          <a:xfrm>
            <a:off x="677334" y="1488613"/>
            <a:ext cx="8596668" cy="3880773"/>
          </a:xfrm>
        </p:spPr>
        <p:txBody>
          <a:bodyPr>
            <a:normAutofit fontScale="92500" lnSpcReduction="10000"/>
          </a:bodyPr>
          <a:lstStyle/>
          <a:p>
            <a:pPr lvl="0" algn="just"/>
            <a:r>
              <a:rPr lang="en-IN" sz="2000" dirty="0"/>
              <a:t>Presented a </a:t>
            </a:r>
            <a:r>
              <a:rPr lang="en-IN" sz="2000" b="1" i="1" dirty="0">
                <a:solidFill>
                  <a:srgbClr val="0070C0"/>
                </a:solidFill>
              </a:rPr>
              <a:t>Bio-Inspired Adaptive Ensemble</a:t>
            </a:r>
            <a:r>
              <a:rPr lang="en-IN" sz="2000" dirty="0"/>
              <a:t> for </a:t>
            </a:r>
            <a:r>
              <a:rPr lang="en-IN" sz="2000" b="1" i="1" dirty="0">
                <a:solidFill>
                  <a:srgbClr val="0070C0"/>
                </a:solidFill>
              </a:rPr>
              <a:t>smart fertilizer-category recommendation</a:t>
            </a:r>
            <a:r>
              <a:rPr lang="en-IN" sz="2000" dirty="0"/>
              <a:t>.</a:t>
            </a:r>
          </a:p>
          <a:p>
            <a:pPr lvl="0" algn="just"/>
            <a:r>
              <a:rPr lang="en-IN" sz="2000" dirty="0"/>
              <a:t>Combined Random Forest, XGBoost and LightGBM using </a:t>
            </a:r>
            <a:r>
              <a:rPr lang="en-IN" sz="2000" b="1" i="1" dirty="0">
                <a:solidFill>
                  <a:srgbClr val="0070C0"/>
                </a:solidFill>
              </a:rPr>
              <a:t>PSO-optimized probability weights</a:t>
            </a:r>
            <a:r>
              <a:rPr lang="en-IN" sz="2000" dirty="0"/>
              <a:t>.</a:t>
            </a:r>
          </a:p>
          <a:p>
            <a:pPr lvl="0" algn="just"/>
            <a:r>
              <a:rPr lang="en-IN" sz="2000" dirty="0"/>
              <a:t>Incorporated </a:t>
            </a:r>
            <a:r>
              <a:rPr lang="en-IN" sz="2000" b="1" i="1" dirty="0">
                <a:solidFill>
                  <a:srgbClr val="0070C0"/>
                </a:solidFill>
              </a:rPr>
              <a:t>N/P and P/K nutrient-balance ratios</a:t>
            </a:r>
            <a:r>
              <a:rPr lang="en-IN" sz="2000" dirty="0"/>
              <a:t> into the feature-engineering pipeline.</a:t>
            </a:r>
          </a:p>
          <a:p>
            <a:pPr lvl="0" algn="just"/>
            <a:r>
              <a:rPr lang="en-IN" sz="2000" dirty="0"/>
              <a:t>Evaluated the framework on </a:t>
            </a:r>
            <a:r>
              <a:rPr lang="en-IN" sz="2000" b="1" i="1" dirty="0">
                <a:solidFill>
                  <a:srgbClr val="0070C0"/>
                </a:solidFill>
              </a:rPr>
              <a:t>98,616 records </a:t>
            </a:r>
            <a:r>
              <a:rPr lang="en-IN" sz="2000" dirty="0"/>
              <a:t>and compared it with seven baseline classifiers.</a:t>
            </a:r>
          </a:p>
          <a:p>
            <a:pPr lvl="0" algn="just"/>
            <a:r>
              <a:rPr lang="en-IN" sz="2000" dirty="0"/>
              <a:t>Achieved a reported overall accuracy of </a:t>
            </a:r>
            <a:r>
              <a:rPr lang="en-IN" sz="2000" b="1" i="1" dirty="0">
                <a:solidFill>
                  <a:srgbClr val="0070C0"/>
                </a:solidFill>
              </a:rPr>
              <a:t>92.11%</a:t>
            </a:r>
            <a:r>
              <a:rPr lang="en-IN" sz="2000" dirty="0"/>
              <a:t>, exceeding the best reported individual baseline, XGBoost, by 0.31 percentage points.</a:t>
            </a:r>
          </a:p>
          <a:p>
            <a:pPr lvl="0" algn="just"/>
            <a:r>
              <a:rPr lang="en-IN" sz="2000" dirty="0"/>
              <a:t>Identified class imbalance and deployment efficiency as important areas for further investigation.</a:t>
            </a:r>
          </a:p>
        </p:txBody>
      </p:sp>
    </p:spTree>
    <p:extLst>
      <p:ext uri="{BB962C8B-B14F-4D97-AF65-F5344CB8AC3E}">
        <p14:creationId xmlns:p14="http://schemas.microsoft.com/office/powerpoint/2010/main" val="1898130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D3960-EA28-75F2-0CCD-2B8BDD3EAE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36F369-FE05-0105-1D42-89F6F8975BAF}"/>
              </a:ext>
            </a:extLst>
          </p:cNvPr>
          <p:cNvSpPr>
            <a:spLocks noGrp="1"/>
          </p:cNvSpPr>
          <p:nvPr>
            <p:ph type="title"/>
          </p:nvPr>
        </p:nvSpPr>
        <p:spPr>
          <a:xfrm>
            <a:off x="426610" y="180492"/>
            <a:ext cx="8596668" cy="526026"/>
          </a:xfrm>
        </p:spPr>
        <p:txBody>
          <a:bodyPr>
            <a:normAutofit fontScale="90000"/>
          </a:bodyPr>
          <a:lstStyle/>
          <a:p>
            <a:r>
              <a:rPr lang="en-US" sz="3200" b="1" dirty="0"/>
              <a:t>Limitations and Future Work</a:t>
            </a:r>
          </a:p>
        </p:txBody>
      </p:sp>
      <p:sp>
        <p:nvSpPr>
          <p:cNvPr id="7" name="TextBox 6">
            <a:extLst>
              <a:ext uri="{FF2B5EF4-FFF2-40B4-BE49-F238E27FC236}">
                <a16:creationId xmlns:a16="http://schemas.microsoft.com/office/drawing/2014/main" id="{5C2D9D4E-2481-03DB-96F8-1A7E21F385BB}"/>
              </a:ext>
            </a:extLst>
          </p:cNvPr>
          <p:cNvSpPr txBox="1"/>
          <p:nvPr/>
        </p:nvSpPr>
        <p:spPr>
          <a:xfrm>
            <a:off x="426610" y="737420"/>
            <a:ext cx="9277827" cy="5940088"/>
          </a:xfrm>
          <a:prstGeom prst="rect">
            <a:avLst/>
          </a:prstGeom>
          <a:noFill/>
        </p:spPr>
        <p:txBody>
          <a:bodyPr wrap="square">
            <a:spAutoFit/>
          </a:bodyPr>
          <a:lstStyle/>
          <a:p>
            <a:pPr>
              <a:buNone/>
            </a:pPr>
            <a:r>
              <a:rPr lang="en-IN" sz="2000" b="1" i="1" dirty="0">
                <a:solidFill>
                  <a:srgbClr val="0070C0"/>
                </a:solidFill>
              </a:rPr>
              <a:t>Current limitations</a:t>
            </a:r>
          </a:p>
          <a:p>
            <a:pPr marL="342900" lvl="0" indent="-342900" algn="just">
              <a:buFont typeface="Arial" panose="020B0604020202020204" pitchFamily="34" charset="0"/>
              <a:buChar char="•"/>
            </a:pPr>
            <a:r>
              <a:rPr lang="en-IN" sz="2000" dirty="0"/>
              <a:t>Evaluation relies on the dataset used in the study; generalization to other regions and climates remains unverified.</a:t>
            </a:r>
          </a:p>
          <a:p>
            <a:pPr marL="342900" lvl="0" indent="-342900" algn="just">
              <a:buFont typeface="Arial" panose="020B0604020202020204" pitchFamily="34" charset="0"/>
              <a:buChar char="•"/>
            </a:pPr>
            <a:r>
              <a:rPr lang="en-IN" sz="2000" dirty="0"/>
              <a:t>Less-represented zinc-sulphate categories show lower recall.</a:t>
            </a:r>
          </a:p>
          <a:p>
            <a:pPr marL="342900" lvl="0" indent="-342900" algn="just">
              <a:buFont typeface="Arial" panose="020B0604020202020204" pitchFamily="34" charset="0"/>
              <a:buChar char="•"/>
            </a:pPr>
            <a:r>
              <a:rPr lang="en-IN" sz="2000" dirty="0"/>
              <a:t>The three-model ensemble requires more computation than a single lightweight classifier.</a:t>
            </a:r>
          </a:p>
          <a:p>
            <a:pPr marL="342900" lvl="0" indent="-342900" algn="just">
              <a:buFont typeface="Arial" panose="020B0604020202020204" pitchFamily="34" charset="0"/>
              <a:buChar char="•"/>
            </a:pPr>
            <a:r>
              <a:rPr lang="en-IN" sz="2000" dirty="0"/>
              <a:t>The output identifies a fertilizer category, not a crop-specific dosage or application rate.</a:t>
            </a:r>
          </a:p>
          <a:p>
            <a:pPr marL="342900" lvl="0" indent="-342900">
              <a:buFont typeface="Arial" panose="020B0604020202020204" pitchFamily="34" charset="0"/>
              <a:buChar char="•"/>
            </a:pPr>
            <a:endParaRPr lang="en-IN" sz="2000" dirty="0"/>
          </a:p>
          <a:p>
            <a:pPr lvl="0"/>
            <a:r>
              <a:rPr lang="en-IN" sz="2000" b="1" i="1" dirty="0">
                <a:solidFill>
                  <a:srgbClr val="0070C0"/>
                </a:solidFill>
              </a:rPr>
              <a:t>Future research directions</a:t>
            </a:r>
          </a:p>
          <a:p>
            <a:pPr marL="342900" lvl="0" indent="-342900">
              <a:buFont typeface="Arial" panose="020B0604020202020204" pitchFamily="34" charset="0"/>
              <a:buChar char="•"/>
            </a:pPr>
            <a:r>
              <a:rPr lang="en-IN" sz="2000" dirty="0"/>
              <a:t>Validate the model on independent datasets from different geographic and climatic conditions.</a:t>
            </a:r>
          </a:p>
          <a:p>
            <a:pPr marL="342900" lvl="0" indent="-342900">
              <a:buFont typeface="Arial" panose="020B0604020202020204" pitchFamily="34" charset="0"/>
              <a:buChar char="•"/>
            </a:pPr>
            <a:r>
              <a:rPr lang="en-IN" sz="2000" dirty="0"/>
              <a:t>Investigate class balancing and synthetic sample generation for minority classes.</a:t>
            </a:r>
          </a:p>
          <a:p>
            <a:pPr marL="342900" lvl="0" indent="-342900">
              <a:buFont typeface="Arial" panose="020B0604020202020204" pitchFamily="34" charset="0"/>
              <a:buChar char="•"/>
            </a:pPr>
            <a:r>
              <a:rPr lang="en-IN" sz="2000" dirty="0"/>
              <a:t>Optimize inference cost for resource-constrained or edge devices.</a:t>
            </a:r>
          </a:p>
          <a:p>
            <a:pPr marL="342900" lvl="0" indent="-342900">
              <a:buFont typeface="Arial" panose="020B0604020202020204" pitchFamily="34" charset="0"/>
              <a:buChar char="•"/>
            </a:pPr>
            <a:r>
              <a:rPr lang="en-IN" sz="2000" dirty="0"/>
              <a:t>Integrate reliable real-time weather and satellite information.</a:t>
            </a:r>
          </a:p>
          <a:p>
            <a:pPr marL="342900" lvl="0" indent="-342900">
              <a:buFont typeface="Arial" panose="020B0604020202020204" pitchFamily="34" charset="0"/>
              <a:buChar char="•"/>
            </a:pPr>
            <a:r>
              <a:rPr lang="en-IN" sz="2000" dirty="0"/>
              <a:t>Develop farmer-friendly explanations of recommendations.</a:t>
            </a:r>
          </a:p>
          <a:p>
            <a:pPr marL="342900" lvl="0" indent="-342900">
              <a:buFont typeface="Arial" panose="020B0604020202020204" pitchFamily="34" charset="0"/>
              <a:buChar char="•"/>
            </a:pPr>
            <a:r>
              <a:rPr lang="en-IN" sz="2000" dirty="0"/>
              <a:t>Validate recommendations with agronomic experts and field trials before practical deployment.</a:t>
            </a:r>
          </a:p>
        </p:txBody>
      </p:sp>
    </p:spTree>
    <p:extLst>
      <p:ext uri="{BB962C8B-B14F-4D97-AF65-F5344CB8AC3E}">
        <p14:creationId xmlns:p14="http://schemas.microsoft.com/office/powerpoint/2010/main" val="25473578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62FD1-77F7-BCDA-69FF-5344FBC47D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31FA72-3F88-23D1-BD40-5F27B4B61B82}"/>
              </a:ext>
            </a:extLst>
          </p:cNvPr>
          <p:cNvSpPr>
            <a:spLocks noGrp="1"/>
          </p:cNvSpPr>
          <p:nvPr>
            <p:ph type="title"/>
          </p:nvPr>
        </p:nvSpPr>
        <p:spPr/>
        <p:txBody>
          <a:bodyPr/>
          <a:lstStyle/>
          <a:p>
            <a:r>
              <a:rPr lang="en-US" b="1" dirty="0"/>
              <a:t>References</a:t>
            </a:r>
          </a:p>
        </p:txBody>
      </p:sp>
      <p:sp>
        <p:nvSpPr>
          <p:cNvPr id="3" name="Content Placeholder 2">
            <a:extLst>
              <a:ext uri="{FF2B5EF4-FFF2-40B4-BE49-F238E27FC236}">
                <a16:creationId xmlns:a16="http://schemas.microsoft.com/office/drawing/2014/main" id="{7D7360C5-20E3-81A2-14A9-95AD2DCA8F8D}"/>
              </a:ext>
            </a:extLst>
          </p:cNvPr>
          <p:cNvSpPr>
            <a:spLocks noGrp="1"/>
          </p:cNvSpPr>
          <p:nvPr>
            <p:ph idx="1"/>
          </p:nvPr>
        </p:nvSpPr>
        <p:spPr>
          <a:xfrm>
            <a:off x="677334" y="1571505"/>
            <a:ext cx="8909118" cy="4676895"/>
          </a:xfrm>
        </p:spPr>
        <p:txBody>
          <a:bodyPr>
            <a:normAutofit fontScale="77500" lnSpcReduction="20000"/>
          </a:bodyPr>
          <a:lstStyle/>
          <a:p>
            <a:pPr lvl="0" algn="just"/>
            <a:r>
              <a:rPr lang="en-US" dirty="0"/>
              <a:t>S. Sundaresan, S. Daniel Johnson, V. Mani Bharathy, P. Mohan Pavan Kumar, and M. Surendar, “Machine learning and IoT-based smart farming for enhancing the crop yield,” </a:t>
            </a:r>
            <a:r>
              <a:rPr lang="en-US" i="1" dirty="0"/>
              <a:t>Journal of Physics: Conference Series</a:t>
            </a:r>
            <a:r>
              <a:rPr lang="en-US" dirty="0"/>
              <a:t>, vol. 2466, no. 1, Art. no. 012028, Mar. 2023, doi: </a:t>
            </a:r>
            <a:r>
              <a:rPr lang="en-US" u="sng" dirty="0">
                <a:hlinkClick r:id="rId2"/>
              </a:rPr>
              <a:t>10.1088/1742-6596/2466/1/012028</a:t>
            </a:r>
            <a:endParaRPr lang="en-IN" dirty="0"/>
          </a:p>
          <a:p>
            <a:pPr lvl="0" algn="just"/>
            <a:r>
              <a:rPr lang="en-US" dirty="0"/>
              <a:t>M. Sunandini, K. Hema Sree, R. Deepiga, and A. Gokulapriya, “Smart Soil Fertilizer Monitoring and Crop Recommendation System by Using IoT and Machine Learning Technology,” </a:t>
            </a:r>
            <a:r>
              <a:rPr lang="en-US" i="1" dirty="0"/>
              <a:t>International Journal of Engineering Research &amp; Technology (IJERT)</a:t>
            </a:r>
            <a:r>
              <a:rPr lang="en-US" dirty="0"/>
              <a:t>, vol. 12, no. 3, Mar. 2023.</a:t>
            </a:r>
            <a:endParaRPr lang="en-IN" dirty="0"/>
          </a:p>
          <a:p>
            <a:pPr lvl="0" algn="just"/>
            <a:r>
              <a:rPr lang="en-US" dirty="0"/>
              <a:t>R. Prabavathi, P. </a:t>
            </a:r>
            <a:r>
              <a:rPr lang="en-US" dirty="0" err="1"/>
              <a:t>Sundaravadivel</a:t>
            </a:r>
            <a:r>
              <a:rPr lang="en-US" dirty="0"/>
              <a:t>, M. Bhuvaneswari, V. Sharvani, and K. Roshini, “IoT Based Soil pH Detection and Crop Recommendation System,” </a:t>
            </a:r>
            <a:r>
              <a:rPr lang="en-US" i="1" dirty="0"/>
              <a:t>International Journal of Innovative Science and Research Technology (IJISRT)</a:t>
            </a:r>
            <a:r>
              <a:rPr lang="en-US" dirty="0"/>
              <a:t>, 2024. [Online]. Available: </a:t>
            </a:r>
            <a:r>
              <a:rPr lang="en-US" u="sng" dirty="0">
                <a:hlinkClick r:id="rId3"/>
              </a:rPr>
              <a:t>https://api.semanticscholar.org/CorpusID:269287620</a:t>
            </a:r>
            <a:endParaRPr lang="en-IN" dirty="0"/>
          </a:p>
          <a:p>
            <a:pPr lvl="0" algn="just"/>
            <a:r>
              <a:rPr lang="en-US" dirty="0"/>
              <a:t>G. Saha, S. H. </a:t>
            </a:r>
            <a:r>
              <a:rPr lang="en-US" dirty="0" err="1"/>
              <a:t>Suvo</a:t>
            </a:r>
            <a:r>
              <a:rPr lang="en-US" dirty="0"/>
              <a:t>, F. T. Tonmoy, J. B. Asad, M. T. Imran and A. A. M. Azad, "Smart Soil Monitoring System With Crop and Fertilizer Recommendation Features," </a:t>
            </a:r>
            <a:r>
              <a:rPr lang="en-US" i="1" dirty="0"/>
              <a:t>2024 IEEE 13th International Conference on Communication Systems and Network Technologies (CSNT)</a:t>
            </a:r>
            <a:r>
              <a:rPr lang="en-US" dirty="0"/>
              <a:t>, Jabalpur, India, 2024, pp. 1190-1196, doi: </a:t>
            </a:r>
            <a:r>
              <a:rPr lang="en-US" u="sng" dirty="0"/>
              <a:t>10.1109/CSNT60213.2024.10545921.</a:t>
            </a:r>
            <a:endParaRPr lang="en-IN" dirty="0"/>
          </a:p>
          <a:p>
            <a:pPr lvl="0" algn="just"/>
            <a:r>
              <a:rPr lang="en-US" dirty="0"/>
              <a:t>G. Vijender Reddy, M. Venkata Krishna Reddy, K. Spandana, Y. </a:t>
            </a:r>
            <a:r>
              <a:rPr lang="en-US" dirty="0" err="1"/>
              <a:t>Subbarayudu</a:t>
            </a:r>
            <a:r>
              <a:rPr lang="en-US" dirty="0"/>
              <a:t>, A. </a:t>
            </a:r>
            <a:r>
              <a:rPr lang="en-US" dirty="0" err="1"/>
              <a:t>Albawi</a:t>
            </a:r>
            <a:r>
              <a:rPr lang="en-US" dirty="0"/>
              <a:t>, R. Chandrashekar, A. Singla, and Praveen, “Precision farming practices with data-driven analysis and machine learning-based crop and </a:t>
            </a:r>
            <a:r>
              <a:rPr lang="en-US" dirty="0" err="1"/>
              <a:t>fertiliser</a:t>
            </a:r>
            <a:r>
              <a:rPr lang="en-US" dirty="0"/>
              <a:t> recommendation system,” </a:t>
            </a:r>
            <a:r>
              <a:rPr lang="en-US" i="1" dirty="0"/>
              <a:t>E3S Web of Conferences</a:t>
            </a:r>
            <a:r>
              <a:rPr lang="en-US" dirty="0"/>
              <a:t>, vol. 507, Art. no. 01078, 2024, doi: </a:t>
            </a:r>
            <a:r>
              <a:rPr lang="en-US" u="sng" dirty="0">
                <a:hlinkClick r:id="rId4"/>
              </a:rPr>
              <a:t>10.1051/e3sconf/202450701078</a:t>
            </a:r>
            <a:r>
              <a:rPr lang="en-US" dirty="0"/>
              <a:t>.</a:t>
            </a:r>
            <a:endParaRPr lang="en-IN" dirty="0"/>
          </a:p>
          <a:p>
            <a:pPr lvl="0" algn="just"/>
            <a:r>
              <a:rPr lang="en-US" dirty="0"/>
              <a:t>P. </a:t>
            </a:r>
            <a:r>
              <a:rPr lang="en-US" dirty="0" err="1"/>
              <a:t>Ediga</a:t>
            </a:r>
            <a:r>
              <a:rPr lang="en-US" dirty="0"/>
              <a:t>, H. </a:t>
            </a:r>
            <a:r>
              <a:rPr lang="en-US" dirty="0" err="1"/>
              <a:t>Cheemakurthy</a:t>
            </a:r>
            <a:r>
              <a:rPr lang="en-US" dirty="0"/>
              <a:t>, M. </a:t>
            </a:r>
            <a:r>
              <a:rPr lang="en-US" dirty="0" err="1"/>
              <a:t>Kaslavada</a:t>
            </a:r>
            <a:r>
              <a:rPr lang="en-US" dirty="0"/>
              <a:t>, M. Hajari, H. </a:t>
            </a:r>
            <a:r>
              <a:rPr lang="en-US" dirty="0" err="1"/>
              <a:t>Alabdeli</a:t>
            </a:r>
            <a:r>
              <a:rPr lang="en-US" dirty="0"/>
              <a:t>, V. Revathi, M. Gupta, and B. Pratap, “Smart Cultivation with IoT Monitoring and Fertilizer Recommendation System with Climatic Conditions,” </a:t>
            </a:r>
            <a:r>
              <a:rPr lang="en-US" i="1" dirty="0"/>
              <a:t>E3S Web of Conferences</a:t>
            </a:r>
            <a:r>
              <a:rPr lang="en-US" dirty="0"/>
              <a:t>, vol. 507, Art. no. 01054, 2024, doi: </a:t>
            </a:r>
            <a:r>
              <a:rPr lang="en-US" u="sng" dirty="0">
                <a:hlinkClick r:id="rId5"/>
              </a:rPr>
              <a:t>10.1051/e3sconf/202450701054</a:t>
            </a:r>
            <a:r>
              <a:rPr lang="en-US" dirty="0"/>
              <a:t>.</a:t>
            </a:r>
            <a:endParaRPr lang="en-IN" dirty="0"/>
          </a:p>
        </p:txBody>
      </p:sp>
    </p:spTree>
    <p:extLst>
      <p:ext uri="{BB962C8B-B14F-4D97-AF65-F5344CB8AC3E}">
        <p14:creationId xmlns:p14="http://schemas.microsoft.com/office/powerpoint/2010/main" val="24165917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E4025-CEB9-208A-4096-D3A7449462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E2402A-48AA-D201-3551-64397444E4F5}"/>
              </a:ext>
            </a:extLst>
          </p:cNvPr>
          <p:cNvSpPr>
            <a:spLocks noGrp="1"/>
          </p:cNvSpPr>
          <p:nvPr>
            <p:ph type="title"/>
          </p:nvPr>
        </p:nvSpPr>
        <p:spPr>
          <a:xfrm>
            <a:off x="574095" y="103239"/>
            <a:ext cx="8596668" cy="1320800"/>
          </a:xfrm>
        </p:spPr>
        <p:txBody>
          <a:bodyPr/>
          <a:lstStyle/>
          <a:p>
            <a:r>
              <a:rPr lang="en-US" b="1" dirty="0"/>
              <a:t>References</a:t>
            </a:r>
          </a:p>
        </p:txBody>
      </p:sp>
      <p:sp>
        <p:nvSpPr>
          <p:cNvPr id="3" name="Content Placeholder 2">
            <a:extLst>
              <a:ext uri="{FF2B5EF4-FFF2-40B4-BE49-F238E27FC236}">
                <a16:creationId xmlns:a16="http://schemas.microsoft.com/office/drawing/2014/main" id="{F4076226-BA81-8CEC-6DA7-53860541AEEF}"/>
              </a:ext>
            </a:extLst>
          </p:cNvPr>
          <p:cNvSpPr>
            <a:spLocks noGrp="1"/>
          </p:cNvSpPr>
          <p:nvPr>
            <p:ph idx="1"/>
          </p:nvPr>
        </p:nvSpPr>
        <p:spPr>
          <a:xfrm>
            <a:off x="574095" y="930787"/>
            <a:ext cx="8909118" cy="5484761"/>
          </a:xfrm>
        </p:spPr>
        <p:txBody>
          <a:bodyPr>
            <a:normAutofit fontScale="77500" lnSpcReduction="20000"/>
          </a:bodyPr>
          <a:lstStyle/>
          <a:p>
            <a:pPr lvl="0" algn="just"/>
            <a:r>
              <a:rPr lang="en-US" dirty="0"/>
              <a:t>Y. Paliwal and S. K. Upadhyay, “Crop and Fertilizer Recommendation System Using Machine Learning,” in Proceedings of Data Analytics and Management (ICDAM 2025), A. Swaroop, B. Virdee, S. D. Correia, and Z. Polkowski, Eds., </a:t>
            </a:r>
            <a:r>
              <a:rPr lang="en-US" i="1" dirty="0"/>
              <a:t>Lecture Notes in Networks and Systems</a:t>
            </a:r>
            <a:r>
              <a:rPr lang="en-US" dirty="0"/>
              <a:t>, vol. 1600. Cham, Switzerland: Springer, 2026, doi: </a:t>
            </a:r>
            <a:r>
              <a:rPr lang="en-US" u="sng" dirty="0">
                <a:hlinkClick r:id="rId2"/>
              </a:rPr>
              <a:t>10.1007/978-3-032-03072-6_45</a:t>
            </a:r>
            <a:endParaRPr lang="en-IN" dirty="0"/>
          </a:p>
          <a:p>
            <a:pPr lvl="0" algn="just"/>
            <a:r>
              <a:rPr lang="en-US" dirty="0"/>
              <a:t>H. </a:t>
            </a:r>
            <a:r>
              <a:rPr lang="en-US" dirty="0" err="1"/>
              <a:t>Sugeru</a:t>
            </a:r>
            <a:r>
              <a:rPr lang="en-US" dirty="0"/>
              <a:t>, E. P. Wibowo, P. Musa, R. K. </a:t>
            </a:r>
            <a:r>
              <a:rPr lang="en-US" dirty="0" err="1"/>
              <a:t>Harahap</a:t>
            </a:r>
            <a:r>
              <a:rPr lang="en-US" dirty="0"/>
              <a:t>, and S. </a:t>
            </a:r>
            <a:r>
              <a:rPr lang="en-US" dirty="0" err="1"/>
              <a:t>Harmanto</a:t>
            </a:r>
            <a:r>
              <a:rPr lang="en-US" dirty="0"/>
              <a:t>, “Integrating IoT and machine learning for real-time soil-based crop and fertilizer recommendations: The UG-</a:t>
            </a:r>
            <a:r>
              <a:rPr lang="en-US" dirty="0" err="1"/>
              <a:t>AgroPlan</a:t>
            </a:r>
            <a:r>
              <a:rPr lang="en-US" dirty="0"/>
              <a:t> system,” </a:t>
            </a:r>
            <a:r>
              <a:rPr lang="en-US" i="1" dirty="0"/>
              <a:t>Preprints.org</a:t>
            </a:r>
            <a:r>
              <a:rPr lang="en-US" dirty="0"/>
              <a:t>, Sep. 24, 2025. [Online]. Available: </a:t>
            </a:r>
            <a:r>
              <a:rPr lang="en-US" u="sng" dirty="0">
                <a:hlinkClick r:id="rId3"/>
              </a:rPr>
              <a:t>https://doi.org/10.20944/preprints202509.2044.v1</a:t>
            </a:r>
            <a:endParaRPr lang="en-IN" dirty="0"/>
          </a:p>
          <a:p>
            <a:pPr lvl="0" algn="just"/>
            <a:r>
              <a:rPr lang="en-US" dirty="0"/>
              <a:t>C. K. </a:t>
            </a:r>
            <a:r>
              <a:rPr lang="en-US" dirty="0" err="1"/>
              <a:t>Shettigar</a:t>
            </a:r>
            <a:r>
              <a:rPr lang="en-US" dirty="0"/>
              <a:t>, D. </a:t>
            </a:r>
            <a:r>
              <a:rPr lang="en-US" dirty="0" err="1"/>
              <a:t>Pemmaiah</a:t>
            </a:r>
            <a:r>
              <a:rPr lang="en-US" dirty="0"/>
              <a:t> K., Kiran, S. K. S., and S. V., “</a:t>
            </a:r>
            <a:r>
              <a:rPr lang="en-US" dirty="0" err="1"/>
              <a:t>SmartAgro</a:t>
            </a:r>
            <a:r>
              <a:rPr lang="en-US" dirty="0"/>
              <a:t>: An AI-powered advisory system for crop selection, fertilizer optimization, and sustainable farming,” </a:t>
            </a:r>
            <a:r>
              <a:rPr lang="en-US" i="1" dirty="0"/>
              <a:t>Journal of Emerging Technologies and Innovative Research (JETIR)</a:t>
            </a:r>
            <a:r>
              <a:rPr lang="en-US" dirty="0"/>
              <a:t>, vol. 12, no. 7, Jul. 2025, Art. no. JETIRGX06159. [Online]. Available: </a:t>
            </a:r>
            <a:r>
              <a:rPr lang="en-US" u="sng" dirty="0">
                <a:hlinkClick r:id="rId4"/>
              </a:rPr>
              <a:t>https://www.jetir.org/papers/JETIRGX06159.pdf</a:t>
            </a:r>
            <a:endParaRPr lang="en-IN" dirty="0"/>
          </a:p>
          <a:p>
            <a:pPr lvl="0" algn="just"/>
            <a:r>
              <a:rPr lang="en-US" dirty="0"/>
              <a:t>B. S. Bere and V. B. Tamhane, “Review on AI-driven smart agriculture: An integrated approach for soil analysis, irrigation, and crop-fertilizer recommendations,” </a:t>
            </a:r>
            <a:r>
              <a:rPr lang="en-US" i="1" dirty="0"/>
              <a:t>International Journal of Innovative Research in Technology (IJIRT)</a:t>
            </a:r>
            <a:r>
              <a:rPr lang="en-US" dirty="0"/>
              <a:t>, vol. 12, no. 6, p. 1361 et seq., Nov. 2025. [Online]. Available: </a:t>
            </a:r>
            <a:r>
              <a:rPr lang="en-US" u="sng" dirty="0">
                <a:hlinkClick r:id="rId5"/>
              </a:rPr>
              <a:t>https://ijirt.org/publishedpaper/IJIRT186626_PAPER.pdf</a:t>
            </a:r>
            <a:endParaRPr lang="en-IN" dirty="0"/>
          </a:p>
          <a:p>
            <a:pPr lvl="0" algn="just"/>
            <a:r>
              <a:rPr lang="en-US" dirty="0"/>
              <a:t>G. Saravanan, M. </a:t>
            </a:r>
            <a:r>
              <a:rPr lang="en-US" dirty="0" err="1"/>
              <a:t>Amshavalli</a:t>
            </a:r>
            <a:r>
              <a:rPr lang="en-US" dirty="0"/>
              <a:t>, T. </a:t>
            </a:r>
            <a:r>
              <a:rPr lang="en-US" dirty="0" err="1"/>
              <a:t>Lithan</a:t>
            </a:r>
            <a:r>
              <a:rPr lang="en-US" dirty="0"/>
              <a:t>, M. Manoj Kumar, and S. M. Rohith Kumar, “Machine Learning–Based Fertilizer Recommendation System Using Soil and Climate Parameters,” </a:t>
            </a:r>
            <a:r>
              <a:rPr lang="en-US" i="1" dirty="0"/>
              <a:t>International Journal of Engineering &amp; Extended Technologies Research (IJEETR)</a:t>
            </a:r>
            <a:r>
              <a:rPr lang="en-US" dirty="0"/>
              <a:t>, vol. 8, no. 2, pp. 699–706, Mar. 2026, doi: </a:t>
            </a:r>
            <a:r>
              <a:rPr lang="en-US" u="sng" dirty="0">
                <a:hlinkClick r:id="rId6"/>
              </a:rPr>
              <a:t>10.15662/IJEETR.2026.0802024</a:t>
            </a:r>
            <a:endParaRPr lang="en-IN" dirty="0"/>
          </a:p>
          <a:p>
            <a:pPr lvl="0" algn="just"/>
            <a:r>
              <a:rPr lang="en-US" dirty="0"/>
              <a:t>S. Iniyan, M. S. Raja, R. Srinivasan, C. Santhanakrishnan and A. Srinivasan, "Crop and Fertilizer Recommendation System Applying Machine Learning Classifiers," </a:t>
            </a:r>
            <a:r>
              <a:rPr lang="en-US" i="1" dirty="0"/>
              <a:t>2023 International Conference on Emerging Research in Computational Science (ICERCS)</a:t>
            </a:r>
            <a:r>
              <a:rPr lang="en-US" dirty="0"/>
              <a:t>, Coimbatore, India, 2023, pp. 1-6, doi: </a:t>
            </a:r>
            <a:r>
              <a:rPr lang="en-US" u="sng" dirty="0"/>
              <a:t>10.1109/ICERCS57948.2023.10433972.</a:t>
            </a:r>
            <a:endParaRPr lang="en-IN" dirty="0"/>
          </a:p>
          <a:p>
            <a:pPr lvl="0" algn="just"/>
            <a:r>
              <a:rPr lang="en-US" dirty="0"/>
              <a:t>A. </a:t>
            </a:r>
            <a:r>
              <a:rPr lang="en-US" dirty="0" err="1"/>
              <a:t>Inuganti</a:t>
            </a:r>
            <a:r>
              <a:rPr lang="en-US" dirty="0"/>
              <a:t> and J. </a:t>
            </a:r>
            <a:r>
              <a:rPr lang="en-US" dirty="0" err="1"/>
              <a:t>Vankara</a:t>
            </a:r>
            <a:r>
              <a:rPr lang="en-US" dirty="0"/>
              <a:t>, “Crop and Fertilizer Recommendation System,” </a:t>
            </a:r>
            <a:r>
              <a:rPr lang="en-US" i="1" dirty="0"/>
              <a:t>International Journal of Emerging Technologies and Innovative Research (JETIR)</a:t>
            </a:r>
            <a:r>
              <a:rPr lang="en-US" dirty="0"/>
              <a:t>, vol. 11, no. 8, pp. a204–a213, Aug. 2024. [Online]. Available: </a:t>
            </a:r>
            <a:r>
              <a:rPr lang="en-US" u="sng" dirty="0"/>
              <a:t>https://www.jetir.org/papers/JETIR2408023.pdf.</a:t>
            </a:r>
            <a:endParaRPr lang="en-IN" dirty="0"/>
          </a:p>
        </p:txBody>
      </p:sp>
    </p:spTree>
    <p:extLst>
      <p:ext uri="{BB962C8B-B14F-4D97-AF65-F5344CB8AC3E}">
        <p14:creationId xmlns:p14="http://schemas.microsoft.com/office/powerpoint/2010/main" val="20938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36CA22-0A72-6725-A242-DAD08F4DA1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C3E6D1-AE64-D0ED-687F-581F969CAD00}"/>
              </a:ext>
            </a:extLst>
          </p:cNvPr>
          <p:cNvSpPr>
            <a:spLocks noGrp="1"/>
          </p:cNvSpPr>
          <p:nvPr>
            <p:ph type="title"/>
          </p:nvPr>
        </p:nvSpPr>
        <p:spPr>
          <a:xfrm>
            <a:off x="721579" y="2433485"/>
            <a:ext cx="8596668" cy="1320800"/>
          </a:xfrm>
        </p:spPr>
        <p:txBody>
          <a:bodyPr>
            <a:normAutofit/>
          </a:bodyPr>
          <a:lstStyle/>
          <a:p>
            <a:pPr algn="ctr"/>
            <a:r>
              <a:rPr lang="en-US" sz="6600" b="1" i="1" dirty="0"/>
              <a:t>Thank You</a:t>
            </a:r>
          </a:p>
        </p:txBody>
      </p:sp>
      <p:sp>
        <p:nvSpPr>
          <p:cNvPr id="7" name="TextBox 6">
            <a:extLst>
              <a:ext uri="{FF2B5EF4-FFF2-40B4-BE49-F238E27FC236}">
                <a16:creationId xmlns:a16="http://schemas.microsoft.com/office/drawing/2014/main" id="{4D74AEBD-4C5C-E7CB-7890-4A377B77A2D6}"/>
              </a:ext>
            </a:extLst>
          </p:cNvPr>
          <p:cNvSpPr txBox="1"/>
          <p:nvPr/>
        </p:nvSpPr>
        <p:spPr>
          <a:xfrm>
            <a:off x="1970684" y="3492675"/>
            <a:ext cx="6098458" cy="523220"/>
          </a:xfrm>
          <a:prstGeom prst="rect">
            <a:avLst/>
          </a:prstGeom>
          <a:noFill/>
        </p:spPr>
        <p:txBody>
          <a:bodyPr wrap="square">
            <a:spAutoFit/>
          </a:bodyPr>
          <a:lstStyle/>
          <a:p>
            <a:pPr algn="ctr"/>
            <a:r>
              <a:rPr lang="en-IN" sz="2800" b="1" i="1" dirty="0"/>
              <a:t>Any Questions ???</a:t>
            </a:r>
          </a:p>
        </p:txBody>
      </p:sp>
    </p:spTree>
    <p:extLst>
      <p:ext uri="{BB962C8B-B14F-4D97-AF65-F5344CB8AC3E}">
        <p14:creationId xmlns:p14="http://schemas.microsoft.com/office/powerpoint/2010/main" val="357136786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189</TotalTime>
  <Words>2109</Words>
  <Application>Microsoft Office PowerPoint</Application>
  <PresentationFormat>Widescreen</PresentationFormat>
  <Paragraphs>224</Paragraphs>
  <Slides>23</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23</vt:i4>
      </vt:variant>
    </vt:vector>
  </HeadingPairs>
  <TitlesOfParts>
    <vt:vector size="34" baseType="lpstr">
      <vt:lpstr>Arial</vt:lpstr>
      <vt:lpstr>Calibri</vt:lpstr>
      <vt:lpstr>Cambria Math</vt:lpstr>
      <vt:lpstr>Montserrat Classic</vt:lpstr>
      <vt:lpstr>Montserrat Classic Bold</vt:lpstr>
      <vt:lpstr>Montserrat Semi-Bold</vt:lpstr>
      <vt:lpstr>Times New Roman</vt:lpstr>
      <vt:lpstr>Trebuchet MS</vt:lpstr>
      <vt:lpstr>Wingdings</vt:lpstr>
      <vt:lpstr>Wingdings 3</vt:lpstr>
      <vt:lpstr>Facet</vt:lpstr>
      <vt:lpstr>Title: “Bio-Inspired Adaptive Ensemble for Smart Fertilizer Recommendation”</vt:lpstr>
      <vt:lpstr>Table of Contents</vt:lpstr>
      <vt:lpstr>Introduction</vt:lpstr>
      <vt:lpstr>Research Gap and Contributions</vt:lpstr>
      <vt:lpstr>Literature Survey</vt:lpstr>
      <vt:lpstr>Proposed System Architecture</vt:lpstr>
      <vt:lpstr>Dataset Description</vt:lpstr>
      <vt:lpstr>Six Fertilizer Categories</vt:lpstr>
      <vt:lpstr>Data Preprocessing and Feature Engineering</vt:lpstr>
      <vt:lpstr>Proposed Methodology: Base Classifiers</vt:lpstr>
      <vt:lpstr>Bio-Inspired Optimization Using PSO</vt:lpstr>
      <vt:lpstr>Weighted Ensemble and Prediction</vt:lpstr>
      <vt:lpstr>Experimental Setup</vt:lpstr>
      <vt:lpstr>Results: Correlation heatmap </vt:lpstr>
      <vt:lpstr>Results: Overall Accuracy Comparison</vt:lpstr>
      <vt:lpstr>Results: Detailed Classification Report</vt:lpstr>
      <vt:lpstr>Result Per Class Prediction Counts</vt:lpstr>
      <vt:lpstr>Results: ROC-AUC and Testing Outcomes</vt:lpstr>
      <vt:lpstr>Conclusion</vt:lpstr>
      <vt:lpstr>Limitations and Future Work</vt:lpstr>
      <vt:lpstr>References</vt:lpstr>
      <vt:lpstr>References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Yogeshwar Prajapati</dc:creator>
  <cp:lastModifiedBy>omprakash suthar</cp:lastModifiedBy>
  <cp:revision>17</cp:revision>
  <dcterms:created xsi:type="dcterms:W3CDTF">2026-08-18T04:34:31Z</dcterms:created>
  <dcterms:modified xsi:type="dcterms:W3CDTF">2026-10-27T15:01:16Z</dcterms:modified>
</cp:coreProperties>
</file>