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embeddedFontLst>
    <p:embeddedFont>
      <p:font typeface="Lexend Medium" panose="020B0604020202020204" charset="0"/>
      <p:regular r:id="rId21"/>
      <p:bold r:id="rId22"/>
    </p:embeddedFont>
    <p:embeddedFont>
      <p:font typeface="Lexend" panose="020B0604020202020204" charset="0"/>
      <p:regular r:id="rId23"/>
      <p:bold r:id="rId24"/>
    </p:embeddedFont>
    <p:embeddedFont>
      <p:font typeface="Merriweather SemiBold" panose="020B0604020202020204" charset="0"/>
      <p:regular r:id="rId25"/>
      <p:bold r:id="rId26"/>
      <p:italic r:id="rId27"/>
      <p:boldItalic r:id="rId28"/>
    </p:embeddedFont>
    <p:embeddedFont>
      <p:font typeface="Lato" panose="020B0604020202020204" charset="0"/>
      <p:regular r:id="rId29"/>
      <p:bold r:id="rId30"/>
      <p:italic r:id="rId31"/>
      <p:boldItalic r:id="rId32"/>
    </p:embeddedFont>
    <p:embeddedFont>
      <p:font typeface="Merriweather"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AD4A57-6195-4396-98C6-C4756EE4220B}">
  <a:tblStyle styleId="{03AD4A57-6195-4396-98C6-C4756EE4220B}"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F4688AE-79DA-4059-93FF-C586C345386E}"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820" y="18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h5abf08022115174c_3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h5abf08022115174c_3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h5abf08022115174c_3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h5abf08022115174c_3_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h5abf08022115174c_3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h5abf08022115174c_3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h5abf08022115174c_3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h5abf08022115174c_3_1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To investigate the narrative function of hidden-eye close-up shots in Sound! Euphonium, Season 2 Episode 10 and Re:Zero - Starting Life in Another World, Season 3 Episode 1.</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h5abf08022115174c_3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h5abf08022115174c_3_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h5abf08022115174c_3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h5abf08022115174c_3_1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h5abf08022115174c_3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h5abf08022115174c_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h5abf08022115174c_3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0" name="Google Shape;240;h5abf08022115174c_3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h5abf08022115174c_3_1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h5abf08022115174c_3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h5abf08022115174c_3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1" name="Google Shape;281;h5abf08022115174c_3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h5abf08022115174c_3_2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b="1">
                <a:solidFill>
                  <a:schemeClr val="dk1"/>
                </a:solidFill>
                <a:latin typeface="Lato"/>
                <a:ea typeface="Lato"/>
                <a:cs typeface="Lato"/>
                <a:sym typeface="Lato"/>
              </a:rPr>
              <a:t>Describe Asuka’s character in general first.</a:t>
            </a:r>
            <a:br>
              <a:rPr lang="en" b="1">
                <a:solidFill>
                  <a:schemeClr val="dk1"/>
                </a:solidFill>
                <a:latin typeface="Lato"/>
                <a:ea typeface="Lato"/>
                <a:cs typeface="Lato"/>
                <a:sym typeface="Lato"/>
              </a:rPr>
            </a:br>
            <a:r>
              <a:rPr lang="en">
                <a:solidFill>
                  <a:schemeClr val="dk1"/>
                </a:solidFill>
                <a:latin typeface="Lato"/>
                <a:ea typeface="Lato"/>
                <a:cs typeface="Lato"/>
                <a:sym typeface="Lato"/>
              </a:rPr>
              <a:t>Director Tatsuya Ishihara predominantly employs hidden-eye close-ups for Asuka's character throughout the series. These unexplained moments are emphasized by the reactions of the surrounding characters, specifically frustration from the mystery surrounding Asuka’s intentions.</a:t>
            </a:r>
            <a:endParaRPr>
              <a:solidFill>
                <a:schemeClr val="dk1"/>
              </a:solidFill>
              <a:latin typeface="Lato"/>
              <a:ea typeface="Lato"/>
              <a:cs typeface="Lato"/>
              <a:sym typeface="Lato"/>
            </a:endParaRPr>
          </a:p>
          <a:p>
            <a:pPr marL="0" lvl="0" indent="0" algn="l" rtl="0">
              <a:lnSpc>
                <a:spcPct val="100000"/>
              </a:lnSpc>
              <a:spcBef>
                <a:spcPts val="0"/>
              </a:spcBef>
              <a:spcAft>
                <a:spcPts val="0"/>
              </a:spcAft>
              <a:buSzPts val="1100"/>
              <a:buNone/>
            </a:pPr>
            <a:endParaRPr/>
          </a:p>
        </p:txBody>
      </p:sp>
      <p:sp>
        <p:nvSpPr>
          <p:cNvPr id="290" name="Google Shape;290;h5abf08022115174c_3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h5abf08022115174c_3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Narrative Context: </a:t>
            </a:r>
            <a:r>
              <a:rPr lang="en"/>
              <a:t>scene where Asuka is arguing with the main character, oddly enough, where the main character seeks to understand Asuka’s motives.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Visual Mechanism: </a:t>
            </a:r>
            <a:r>
              <a:rPr lang="en"/>
              <a:t>The scene is about 6 minutes long, during which Asuka’s eyes and expressions are presented clearly </a:t>
            </a:r>
            <a:r>
              <a:rPr lang="en" i="1"/>
              <a:t>except </a:t>
            </a:r>
            <a:r>
              <a:rPr lang="en"/>
              <a:t>for two shots. The first shot is just 1.22 seconds long. It disrupts this back and forth flow of conversation with this jarring shot, which is a </a:t>
            </a:r>
            <a:r>
              <a:rPr lang="en" i="1"/>
              <a:t>hidden-eye close up. </a:t>
            </a:r>
            <a:r>
              <a:rPr lang="en"/>
              <a:t>A close up shot of Asuka’s face, framed just below her eyes. Blink and you will miss it. Were it not for the other character’s shocked expression, it could be easily thought of as a mistake. But the </a:t>
            </a:r>
            <a:r>
              <a:rPr lang="en" i="1"/>
              <a:t>tone </a:t>
            </a:r>
            <a:r>
              <a:rPr lang="en"/>
              <a:t>of the conversation begins to shift from this point at well.</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i="1"/>
              <a:t>Can I see your face?</a:t>
            </a:r>
            <a:endParaRPr i="1"/>
          </a:p>
          <a:p>
            <a:pPr marL="0" lvl="0" indent="0" algn="l" rtl="0">
              <a:lnSpc>
                <a:spcPct val="100000"/>
              </a:lnSpc>
              <a:spcBef>
                <a:spcPts val="0"/>
              </a:spcBef>
              <a:spcAft>
                <a:spcPts val="0"/>
              </a:spcAft>
              <a:buSzPts val="1100"/>
              <a:buNone/>
            </a:pPr>
            <a:endParaRPr i="1"/>
          </a:p>
          <a:p>
            <a:pPr marL="0" lvl="0" indent="0" algn="l" rtl="0">
              <a:lnSpc>
                <a:spcPct val="115000"/>
              </a:lnSpc>
              <a:spcBef>
                <a:spcPts val="900"/>
              </a:spcBef>
              <a:spcAft>
                <a:spcPts val="0"/>
              </a:spcAft>
              <a:buClr>
                <a:schemeClr val="dk1"/>
              </a:buClr>
              <a:buSzPts val="800"/>
              <a:buFont typeface="Arial"/>
              <a:buNone/>
            </a:pPr>
            <a:r>
              <a:rPr lang="en">
                <a:solidFill>
                  <a:schemeClr val="dk1"/>
                </a:solidFill>
                <a:latin typeface="Lato"/>
                <a:ea typeface="Lato"/>
                <a:cs typeface="Lato"/>
                <a:sym typeface="Lato"/>
              </a:rPr>
              <a:t>disrupted flow; Protagonist’s reaction</a:t>
            </a:r>
            <a:endParaRPr/>
          </a:p>
        </p:txBody>
      </p:sp>
      <p:sp>
        <p:nvSpPr>
          <p:cNvPr id="310" name="Google Shape;310;h5abf08022115174c_3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h5abf08022115174c_3_2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b="1">
                <a:solidFill>
                  <a:schemeClr val="dk1"/>
                </a:solidFill>
                <a:latin typeface="Lato"/>
                <a:ea typeface="Lato"/>
                <a:cs typeface="Lato"/>
                <a:sym typeface="Lato"/>
              </a:rPr>
              <a:t>Reintroducing a Character: </a:t>
            </a:r>
            <a:r>
              <a:rPr lang="en" u="sng">
                <a:solidFill>
                  <a:schemeClr val="dk1"/>
                </a:solidFill>
                <a:latin typeface="Lato"/>
                <a:ea typeface="Lato"/>
                <a:cs typeface="Lato"/>
                <a:sym typeface="Lato"/>
              </a:rPr>
              <a:t>Shinohara </a:t>
            </a:r>
            <a:r>
              <a:rPr lang="en">
                <a:solidFill>
                  <a:schemeClr val="dk1"/>
                </a:solidFill>
                <a:latin typeface="Lato"/>
                <a:ea typeface="Lato"/>
                <a:cs typeface="Lato"/>
                <a:sym typeface="Lato"/>
              </a:rPr>
              <a:t>introduces Regulus for the 3</a:t>
            </a:r>
            <a:r>
              <a:rPr lang="en" baseline="30000">
                <a:solidFill>
                  <a:schemeClr val="dk1"/>
                </a:solidFill>
                <a:latin typeface="Lato"/>
                <a:ea typeface="Lato"/>
                <a:cs typeface="Lato"/>
                <a:sym typeface="Lato"/>
              </a:rPr>
              <a:t>rd</a:t>
            </a:r>
            <a:r>
              <a:rPr lang="en">
                <a:solidFill>
                  <a:schemeClr val="dk1"/>
                </a:solidFill>
                <a:latin typeface="Lato"/>
                <a:ea typeface="Lato"/>
                <a:cs typeface="Lato"/>
                <a:sym typeface="Lato"/>
              </a:rPr>
              <a:t> time in the series, yet obscures his face. In episode 1 of the third season, Regulus’s face is concealed for the entire introduction. The question is </a:t>
            </a:r>
            <a:r>
              <a:rPr lang="en" b="1">
                <a:solidFill>
                  <a:schemeClr val="dk1"/>
                </a:solidFill>
                <a:latin typeface="Lato"/>
                <a:ea typeface="Lato"/>
                <a:cs typeface="Lato"/>
                <a:sym typeface="Lato"/>
              </a:rPr>
              <a:t>why?</a:t>
            </a:r>
            <a:endParaRPr/>
          </a:p>
        </p:txBody>
      </p:sp>
      <p:sp>
        <p:nvSpPr>
          <p:cNvPr id="330" name="Google Shape;330;h5abf08022115174c_3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h5abf08022115174c_3_2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0" name="Google Shape;350;h5abf08022115174c_3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h5abf08022115174c_3_2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5" name="Google Shape;365;h5abf08022115174c_3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h5abf08022115174c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4" name="Google Shape;384;h5abf08022115174c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To investigate the narrative function of hidden-eye close-up shots in Sound! Euphonium, Season 2 Episode 10 and Re:Zero - Starting Life in Another World, Season 3 Episode 1.</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h5abf08022115174c_3_3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9" name="Google Shape;399;h5abf08022115174c_3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14"/>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14"/>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514350" y="1597819"/>
            <a:ext cx="5829300" cy="110250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2" name="Google Shape;62;p15"/>
          <p:cNvSpPr txBox="1">
            <a:spLocks noGrp="1"/>
          </p:cNvSpPr>
          <p:nvPr>
            <p:ph type="subTitle" idx="1"/>
          </p:nvPr>
        </p:nvSpPr>
        <p:spPr>
          <a:xfrm>
            <a:off x="1028700" y="2914650"/>
            <a:ext cx="4800600" cy="1314450"/>
          </a:xfrm>
          <a:prstGeom prst="rect">
            <a:avLst/>
          </a:prstGeom>
          <a:noFill/>
          <a:ln>
            <a:noFill/>
          </a:ln>
        </p:spPr>
        <p:txBody>
          <a:bodyPr spcFirstLastPara="1" wrap="square" lIns="68575" tIns="34275" rIns="68575" bIns="34275" anchor="t" anchorCtr="0">
            <a:normAutofit/>
          </a:bodyPr>
          <a:lstStyle>
            <a:lvl1pPr lvl="0" algn="ctr">
              <a:lnSpc>
                <a:spcPct val="100000"/>
              </a:lnSpc>
              <a:spcBef>
                <a:spcPts val="500"/>
              </a:spcBef>
              <a:spcAft>
                <a:spcPts val="0"/>
              </a:spcAft>
              <a:buClr>
                <a:srgbClr val="888888"/>
              </a:buClr>
              <a:buSzPts val="2400"/>
              <a:buNone/>
              <a:defRPr>
                <a:solidFill>
                  <a:srgbClr val="888888"/>
                </a:solidFill>
              </a:defRPr>
            </a:lvl1pPr>
            <a:lvl2pPr lvl="1" algn="ctr">
              <a:lnSpc>
                <a:spcPct val="100000"/>
              </a:lnSpc>
              <a:spcBef>
                <a:spcPts val="400"/>
              </a:spcBef>
              <a:spcAft>
                <a:spcPts val="0"/>
              </a:spcAft>
              <a:buClr>
                <a:srgbClr val="888888"/>
              </a:buClr>
              <a:buSzPts val="2100"/>
              <a:buNone/>
              <a:defRPr>
                <a:solidFill>
                  <a:srgbClr val="888888"/>
                </a:solidFill>
              </a:defRPr>
            </a:lvl2pPr>
            <a:lvl3pPr lvl="2" algn="ctr">
              <a:lnSpc>
                <a:spcPct val="100000"/>
              </a:lnSpc>
              <a:spcBef>
                <a:spcPts val="400"/>
              </a:spcBef>
              <a:spcAft>
                <a:spcPts val="0"/>
              </a:spcAft>
              <a:buClr>
                <a:srgbClr val="888888"/>
              </a:buClr>
              <a:buSzPts val="1800"/>
              <a:buNone/>
              <a:defRPr>
                <a:solidFill>
                  <a:srgbClr val="888888"/>
                </a:solidFill>
              </a:defRPr>
            </a:lvl3pPr>
            <a:lvl4pPr lvl="3" algn="ctr">
              <a:lnSpc>
                <a:spcPct val="100000"/>
              </a:lnSpc>
              <a:spcBef>
                <a:spcPts val="300"/>
              </a:spcBef>
              <a:spcAft>
                <a:spcPts val="0"/>
              </a:spcAft>
              <a:buClr>
                <a:srgbClr val="888888"/>
              </a:buClr>
              <a:buSzPts val="1500"/>
              <a:buNone/>
              <a:defRPr>
                <a:solidFill>
                  <a:srgbClr val="888888"/>
                </a:solidFill>
              </a:defRPr>
            </a:lvl4pPr>
            <a:lvl5pPr lvl="4" algn="ctr">
              <a:lnSpc>
                <a:spcPct val="100000"/>
              </a:lnSpc>
              <a:spcBef>
                <a:spcPts val="300"/>
              </a:spcBef>
              <a:spcAft>
                <a:spcPts val="0"/>
              </a:spcAft>
              <a:buClr>
                <a:srgbClr val="888888"/>
              </a:buClr>
              <a:buSzPts val="1500"/>
              <a:buNone/>
              <a:defRPr>
                <a:solidFill>
                  <a:srgbClr val="888888"/>
                </a:solidFill>
              </a:defRPr>
            </a:lvl5pPr>
            <a:lvl6pPr lvl="5" algn="ctr">
              <a:lnSpc>
                <a:spcPct val="100000"/>
              </a:lnSpc>
              <a:spcBef>
                <a:spcPts val="30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
        <p:nvSpPr>
          <p:cNvPr id="63" name="Google Shape;63;p15"/>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342900" y="1200150"/>
            <a:ext cx="6172200" cy="3394575"/>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300"/>
              </a:spcBef>
              <a:spcAft>
                <a:spcPts val="0"/>
              </a:spcAft>
              <a:buClr>
                <a:schemeClr val="dk1"/>
              </a:buClr>
              <a:buSzPts val="1400"/>
              <a:buChar char="•"/>
              <a:defRPr/>
            </a:lvl1pPr>
            <a:lvl2pPr marL="914400" lvl="1" indent="-317500" algn="l">
              <a:lnSpc>
                <a:spcPct val="100000"/>
              </a:lnSpc>
              <a:spcBef>
                <a:spcPts val="300"/>
              </a:spcBef>
              <a:spcAft>
                <a:spcPts val="0"/>
              </a:spcAft>
              <a:buClr>
                <a:schemeClr val="dk1"/>
              </a:buClr>
              <a:buSzPts val="1400"/>
              <a:buChar char="–"/>
              <a:defRPr/>
            </a:lvl2pPr>
            <a:lvl3pPr marL="1371600" lvl="2" indent="-317500" algn="l">
              <a:lnSpc>
                <a:spcPct val="100000"/>
              </a:lnSpc>
              <a:spcBef>
                <a:spcPts val="300"/>
              </a:spcBef>
              <a:spcAft>
                <a:spcPts val="0"/>
              </a:spcAft>
              <a:buClr>
                <a:schemeClr val="dk1"/>
              </a:buClr>
              <a:buSzPts val="1400"/>
              <a:buChar char="•"/>
              <a:defRPr/>
            </a:lvl3pPr>
            <a:lvl4pPr marL="1828800" lvl="3" indent="-317500" algn="l">
              <a:lnSpc>
                <a:spcPct val="100000"/>
              </a:lnSpc>
              <a:spcBef>
                <a:spcPts val="300"/>
              </a:spcBef>
              <a:spcAft>
                <a:spcPts val="0"/>
              </a:spcAft>
              <a:buClr>
                <a:schemeClr val="dk1"/>
              </a:buClr>
              <a:buSzPts val="1400"/>
              <a:buChar char="–"/>
              <a:defRPr/>
            </a:lvl4pPr>
            <a:lvl5pPr marL="2286000" lvl="4" indent="-317500" algn="l">
              <a:lnSpc>
                <a:spcPct val="100000"/>
              </a:lnSpc>
              <a:spcBef>
                <a:spcPts val="300"/>
              </a:spcBef>
              <a:spcAft>
                <a:spcPts val="0"/>
              </a:spcAft>
              <a:buClr>
                <a:schemeClr val="dk1"/>
              </a:buClr>
              <a:buSzPts val="1400"/>
              <a:buChar char="»"/>
              <a:defRPr/>
            </a:lvl5pPr>
            <a:lvl6pPr marL="2743200" lvl="5" indent="-317500" algn="l">
              <a:lnSpc>
                <a:spcPct val="100000"/>
              </a:lnSpc>
              <a:spcBef>
                <a:spcPts val="300"/>
              </a:spcBef>
              <a:spcAft>
                <a:spcPts val="0"/>
              </a:spcAft>
              <a:buClr>
                <a:schemeClr val="dk1"/>
              </a:buClr>
              <a:buSzPts val="1400"/>
              <a:buChar char="•"/>
              <a:defRPr/>
            </a:lvl6pPr>
            <a:lvl7pPr marL="3200400" lvl="6" indent="-317500" algn="l">
              <a:lnSpc>
                <a:spcPct val="100000"/>
              </a:lnSpc>
              <a:spcBef>
                <a:spcPts val="300"/>
              </a:spcBef>
              <a:spcAft>
                <a:spcPts val="0"/>
              </a:spcAft>
              <a:buClr>
                <a:schemeClr val="dk1"/>
              </a:buClr>
              <a:buSzPts val="1400"/>
              <a:buChar char="•"/>
              <a:defRPr/>
            </a:lvl7pPr>
            <a:lvl8pPr marL="3657600" lvl="7" indent="-317500" algn="l">
              <a:lnSpc>
                <a:spcPct val="100000"/>
              </a:lnSpc>
              <a:spcBef>
                <a:spcPts val="300"/>
              </a:spcBef>
              <a:spcAft>
                <a:spcPts val="0"/>
              </a:spcAft>
              <a:buClr>
                <a:schemeClr val="dk1"/>
              </a:buClr>
              <a:buSzPts val="1400"/>
              <a:buChar char="•"/>
              <a:defRPr/>
            </a:lvl8pPr>
            <a:lvl9pPr marL="4114800" lvl="8" indent="-317500" algn="l">
              <a:lnSpc>
                <a:spcPct val="100000"/>
              </a:lnSpc>
              <a:spcBef>
                <a:spcPts val="3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541735" y="3305175"/>
            <a:ext cx="5829300" cy="1021500"/>
          </a:xfrm>
          <a:prstGeom prst="rect">
            <a:avLst/>
          </a:prstGeom>
          <a:noFill/>
          <a:ln>
            <a:noFill/>
          </a:ln>
        </p:spPr>
        <p:txBody>
          <a:bodyPr spcFirstLastPara="1" wrap="square" lIns="68575" tIns="34275" rIns="68575" bIns="34275" anchor="t" anchorCtr="0">
            <a:normAutofit/>
          </a:bodyPr>
          <a:lstStyle>
            <a:lvl1pPr lvl="0" algn="l">
              <a:lnSpc>
                <a:spcPct val="100000"/>
              </a:lnSpc>
              <a:spcBef>
                <a:spcPts val="0"/>
              </a:spcBef>
              <a:spcAft>
                <a:spcPts val="0"/>
              </a:spcAft>
              <a:buClr>
                <a:schemeClr val="dk1"/>
              </a:buClr>
              <a:buSzPts val="3000"/>
              <a:buFont typeface="Calibri"/>
              <a:buNone/>
              <a:defRPr sz="3000" b="1" cap="none"/>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541735" y="2180035"/>
            <a:ext cx="5829300" cy="1125225"/>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300"/>
              </a:spcBef>
              <a:spcAft>
                <a:spcPts val="0"/>
              </a:spcAft>
              <a:buClr>
                <a:srgbClr val="888888"/>
              </a:buClr>
              <a:buSzPts val="1500"/>
              <a:buNone/>
              <a:defRPr sz="1500">
                <a:solidFill>
                  <a:srgbClr val="888888"/>
                </a:solidFill>
              </a:defRPr>
            </a:lvl1pPr>
            <a:lvl2pPr marL="914400" lvl="1" indent="-228600" algn="l">
              <a:lnSpc>
                <a:spcPct val="100000"/>
              </a:lnSpc>
              <a:spcBef>
                <a:spcPts val="300"/>
              </a:spcBef>
              <a:spcAft>
                <a:spcPts val="0"/>
              </a:spcAft>
              <a:buClr>
                <a:srgbClr val="888888"/>
              </a:buClr>
              <a:buSzPts val="1400"/>
              <a:buNone/>
              <a:defRPr sz="1400">
                <a:solidFill>
                  <a:srgbClr val="888888"/>
                </a:solidFill>
              </a:defRPr>
            </a:lvl2pPr>
            <a:lvl3pPr marL="1371600" lvl="2" indent="-228600" algn="l">
              <a:lnSpc>
                <a:spcPct val="100000"/>
              </a:lnSpc>
              <a:spcBef>
                <a:spcPts val="200"/>
              </a:spcBef>
              <a:spcAft>
                <a:spcPts val="0"/>
              </a:spcAft>
              <a:buClr>
                <a:srgbClr val="888888"/>
              </a:buClr>
              <a:buSzPts val="1200"/>
              <a:buNone/>
              <a:defRPr sz="1200">
                <a:solidFill>
                  <a:srgbClr val="888888"/>
                </a:solidFill>
              </a:defRPr>
            </a:lvl3pPr>
            <a:lvl4pPr marL="1828800" lvl="3" indent="-228600" algn="l">
              <a:lnSpc>
                <a:spcPct val="100000"/>
              </a:lnSpc>
              <a:spcBef>
                <a:spcPts val="200"/>
              </a:spcBef>
              <a:spcAft>
                <a:spcPts val="0"/>
              </a:spcAft>
              <a:buClr>
                <a:srgbClr val="888888"/>
              </a:buClr>
              <a:buSzPts val="1100"/>
              <a:buNone/>
              <a:defRPr sz="1100">
                <a:solidFill>
                  <a:srgbClr val="888888"/>
                </a:solidFill>
              </a:defRPr>
            </a:lvl4pPr>
            <a:lvl5pPr marL="2286000" lvl="4" indent="-228600" algn="l">
              <a:lnSpc>
                <a:spcPct val="100000"/>
              </a:lnSpc>
              <a:spcBef>
                <a:spcPts val="200"/>
              </a:spcBef>
              <a:spcAft>
                <a:spcPts val="0"/>
              </a:spcAft>
              <a:buClr>
                <a:srgbClr val="888888"/>
              </a:buClr>
              <a:buSzPts val="1100"/>
              <a:buNone/>
              <a:defRPr sz="1100">
                <a:solidFill>
                  <a:srgbClr val="888888"/>
                </a:solidFill>
              </a:defRPr>
            </a:lvl5pPr>
            <a:lvl6pPr marL="2743200" lvl="5" indent="-228600" algn="l">
              <a:lnSpc>
                <a:spcPct val="100000"/>
              </a:lnSpc>
              <a:spcBef>
                <a:spcPts val="200"/>
              </a:spcBef>
              <a:spcAft>
                <a:spcPts val="0"/>
              </a:spcAft>
              <a:buClr>
                <a:srgbClr val="888888"/>
              </a:buClr>
              <a:buSzPts val="1100"/>
              <a:buNone/>
              <a:defRPr sz="1100">
                <a:solidFill>
                  <a:srgbClr val="888888"/>
                </a:solidFill>
              </a:defRPr>
            </a:lvl6pPr>
            <a:lvl7pPr marL="3200400" lvl="6" indent="-228600" algn="l">
              <a:lnSpc>
                <a:spcPct val="100000"/>
              </a:lnSpc>
              <a:spcBef>
                <a:spcPts val="200"/>
              </a:spcBef>
              <a:spcAft>
                <a:spcPts val="0"/>
              </a:spcAft>
              <a:buClr>
                <a:srgbClr val="888888"/>
              </a:buClr>
              <a:buSzPts val="1100"/>
              <a:buNone/>
              <a:defRPr sz="1100">
                <a:solidFill>
                  <a:srgbClr val="888888"/>
                </a:solidFill>
              </a:defRPr>
            </a:lvl7pPr>
            <a:lvl8pPr marL="3657600" lvl="7" indent="-228600" algn="l">
              <a:lnSpc>
                <a:spcPct val="100000"/>
              </a:lnSpc>
              <a:spcBef>
                <a:spcPts val="200"/>
              </a:spcBef>
              <a:spcAft>
                <a:spcPts val="0"/>
              </a:spcAft>
              <a:buClr>
                <a:srgbClr val="888888"/>
              </a:buClr>
              <a:buSzPts val="1100"/>
              <a:buNone/>
              <a:defRPr sz="1100">
                <a:solidFill>
                  <a:srgbClr val="888888"/>
                </a:solidFill>
              </a:defRPr>
            </a:lvl8pPr>
            <a:lvl9pPr marL="4114800" lvl="8" indent="-228600" algn="l">
              <a:lnSpc>
                <a:spcPct val="100000"/>
              </a:lnSpc>
              <a:spcBef>
                <a:spcPts val="200"/>
              </a:spcBef>
              <a:spcAft>
                <a:spcPts val="0"/>
              </a:spcAft>
              <a:buClr>
                <a:srgbClr val="888888"/>
              </a:buClr>
              <a:buSzPts val="1100"/>
              <a:buNone/>
              <a:defRPr sz="1100">
                <a:solidFill>
                  <a:srgbClr val="888888"/>
                </a:solidFill>
              </a:defRPr>
            </a:lvl9pPr>
          </a:lstStyle>
          <a:p>
            <a:endParaRPr/>
          </a:p>
        </p:txBody>
      </p:sp>
      <p:sp>
        <p:nvSpPr>
          <p:cNvPr id="75" name="Google Shape;75;p17"/>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342900" y="1200150"/>
            <a:ext cx="3028950" cy="3394575"/>
          </a:xfrm>
          <a:prstGeom prst="rect">
            <a:avLst/>
          </a:prstGeom>
          <a:noFill/>
          <a:ln>
            <a:noFill/>
          </a:ln>
        </p:spPr>
        <p:txBody>
          <a:bodyPr spcFirstLastPara="1" wrap="square" lIns="68575" tIns="34275" rIns="68575" bIns="34275" anchor="t" anchorCtr="0">
            <a:normAutofit/>
          </a:bodyPr>
          <a:lstStyle>
            <a:lvl1pPr marL="457200" lvl="0" indent="-361950" algn="l">
              <a:lnSpc>
                <a:spcPct val="100000"/>
              </a:lnSpc>
              <a:spcBef>
                <a:spcPts val="400"/>
              </a:spcBef>
              <a:spcAft>
                <a:spcPts val="0"/>
              </a:spcAft>
              <a:buClr>
                <a:schemeClr val="dk1"/>
              </a:buClr>
              <a:buSzPts val="2100"/>
              <a:buChar char="•"/>
              <a:defRPr sz="2100"/>
            </a:lvl1pPr>
            <a:lvl2pPr marL="914400" lvl="1" indent="-342900" algn="l">
              <a:lnSpc>
                <a:spcPct val="100000"/>
              </a:lnSpc>
              <a:spcBef>
                <a:spcPts val="400"/>
              </a:spcBef>
              <a:spcAft>
                <a:spcPts val="0"/>
              </a:spcAft>
              <a:buClr>
                <a:schemeClr val="dk1"/>
              </a:buClr>
              <a:buSzPts val="1800"/>
              <a:buChar char="–"/>
              <a:defRPr sz="1800"/>
            </a:lvl2pPr>
            <a:lvl3pPr marL="1371600" lvl="2" indent="-323850" algn="l">
              <a:lnSpc>
                <a:spcPct val="100000"/>
              </a:lnSpc>
              <a:spcBef>
                <a:spcPts val="300"/>
              </a:spcBef>
              <a:spcAft>
                <a:spcPts val="0"/>
              </a:spcAft>
              <a:buClr>
                <a:schemeClr val="dk1"/>
              </a:buClr>
              <a:buSzPts val="1500"/>
              <a:buChar char="•"/>
              <a:defRPr sz="1500"/>
            </a:lvl3pPr>
            <a:lvl4pPr marL="1828800" lvl="3" indent="-317500" algn="l">
              <a:lnSpc>
                <a:spcPct val="100000"/>
              </a:lnSpc>
              <a:spcBef>
                <a:spcPts val="300"/>
              </a:spcBef>
              <a:spcAft>
                <a:spcPts val="0"/>
              </a:spcAft>
              <a:buClr>
                <a:schemeClr val="dk1"/>
              </a:buClr>
              <a:buSzPts val="1400"/>
              <a:buChar char="–"/>
              <a:defRPr sz="1400"/>
            </a:lvl4pPr>
            <a:lvl5pPr marL="2286000" lvl="4" indent="-317500" algn="l">
              <a:lnSpc>
                <a:spcPct val="100000"/>
              </a:lnSpc>
              <a:spcBef>
                <a:spcPts val="300"/>
              </a:spcBef>
              <a:spcAft>
                <a:spcPts val="0"/>
              </a:spcAft>
              <a:buClr>
                <a:schemeClr val="dk1"/>
              </a:buClr>
              <a:buSzPts val="1400"/>
              <a:buChar char="»"/>
              <a:defRPr sz="1400"/>
            </a:lvl5pPr>
            <a:lvl6pPr marL="2743200" lvl="5" indent="-317500" algn="l">
              <a:lnSpc>
                <a:spcPct val="100000"/>
              </a:lnSpc>
              <a:spcBef>
                <a:spcPts val="300"/>
              </a:spcBef>
              <a:spcAft>
                <a:spcPts val="0"/>
              </a:spcAft>
              <a:buClr>
                <a:schemeClr val="dk1"/>
              </a:buClr>
              <a:buSzPts val="1400"/>
              <a:buChar char="•"/>
              <a:defRPr sz="1400"/>
            </a:lvl6pPr>
            <a:lvl7pPr marL="3200400" lvl="6" indent="-317500" algn="l">
              <a:lnSpc>
                <a:spcPct val="100000"/>
              </a:lnSpc>
              <a:spcBef>
                <a:spcPts val="300"/>
              </a:spcBef>
              <a:spcAft>
                <a:spcPts val="0"/>
              </a:spcAft>
              <a:buClr>
                <a:schemeClr val="dk1"/>
              </a:buClr>
              <a:buSzPts val="1400"/>
              <a:buChar char="•"/>
              <a:defRPr sz="1400"/>
            </a:lvl7pPr>
            <a:lvl8pPr marL="3657600" lvl="7" indent="-317500" algn="l">
              <a:lnSpc>
                <a:spcPct val="100000"/>
              </a:lnSpc>
              <a:spcBef>
                <a:spcPts val="300"/>
              </a:spcBef>
              <a:spcAft>
                <a:spcPts val="0"/>
              </a:spcAft>
              <a:buClr>
                <a:schemeClr val="dk1"/>
              </a:buClr>
              <a:buSzPts val="1400"/>
              <a:buChar char="•"/>
              <a:defRPr sz="1400"/>
            </a:lvl8pPr>
            <a:lvl9pPr marL="4114800" lvl="8" indent="-317500" algn="l">
              <a:lnSpc>
                <a:spcPct val="100000"/>
              </a:lnSpc>
              <a:spcBef>
                <a:spcPts val="300"/>
              </a:spcBef>
              <a:spcAft>
                <a:spcPts val="0"/>
              </a:spcAft>
              <a:buClr>
                <a:schemeClr val="dk1"/>
              </a:buClr>
              <a:buSzPts val="1400"/>
              <a:buChar char="•"/>
              <a:defRPr sz="1400"/>
            </a:lvl9pPr>
          </a:lstStyle>
          <a:p>
            <a:endParaRPr/>
          </a:p>
        </p:txBody>
      </p:sp>
      <p:sp>
        <p:nvSpPr>
          <p:cNvPr id="81" name="Google Shape;81;p18"/>
          <p:cNvSpPr txBox="1">
            <a:spLocks noGrp="1"/>
          </p:cNvSpPr>
          <p:nvPr>
            <p:ph type="body" idx="2"/>
          </p:nvPr>
        </p:nvSpPr>
        <p:spPr>
          <a:xfrm>
            <a:off x="3486150" y="1200150"/>
            <a:ext cx="3028950" cy="3394575"/>
          </a:xfrm>
          <a:prstGeom prst="rect">
            <a:avLst/>
          </a:prstGeom>
          <a:noFill/>
          <a:ln>
            <a:noFill/>
          </a:ln>
        </p:spPr>
        <p:txBody>
          <a:bodyPr spcFirstLastPara="1" wrap="square" lIns="68575" tIns="34275" rIns="68575" bIns="34275" anchor="t" anchorCtr="0">
            <a:normAutofit/>
          </a:bodyPr>
          <a:lstStyle>
            <a:lvl1pPr marL="457200" lvl="0" indent="-361950" algn="l">
              <a:lnSpc>
                <a:spcPct val="100000"/>
              </a:lnSpc>
              <a:spcBef>
                <a:spcPts val="400"/>
              </a:spcBef>
              <a:spcAft>
                <a:spcPts val="0"/>
              </a:spcAft>
              <a:buClr>
                <a:schemeClr val="dk1"/>
              </a:buClr>
              <a:buSzPts val="2100"/>
              <a:buChar char="•"/>
              <a:defRPr sz="2100"/>
            </a:lvl1pPr>
            <a:lvl2pPr marL="914400" lvl="1" indent="-342900" algn="l">
              <a:lnSpc>
                <a:spcPct val="100000"/>
              </a:lnSpc>
              <a:spcBef>
                <a:spcPts val="400"/>
              </a:spcBef>
              <a:spcAft>
                <a:spcPts val="0"/>
              </a:spcAft>
              <a:buClr>
                <a:schemeClr val="dk1"/>
              </a:buClr>
              <a:buSzPts val="1800"/>
              <a:buChar char="–"/>
              <a:defRPr sz="1800"/>
            </a:lvl2pPr>
            <a:lvl3pPr marL="1371600" lvl="2" indent="-323850" algn="l">
              <a:lnSpc>
                <a:spcPct val="100000"/>
              </a:lnSpc>
              <a:spcBef>
                <a:spcPts val="300"/>
              </a:spcBef>
              <a:spcAft>
                <a:spcPts val="0"/>
              </a:spcAft>
              <a:buClr>
                <a:schemeClr val="dk1"/>
              </a:buClr>
              <a:buSzPts val="1500"/>
              <a:buChar char="•"/>
              <a:defRPr sz="1500"/>
            </a:lvl3pPr>
            <a:lvl4pPr marL="1828800" lvl="3" indent="-317500" algn="l">
              <a:lnSpc>
                <a:spcPct val="100000"/>
              </a:lnSpc>
              <a:spcBef>
                <a:spcPts val="300"/>
              </a:spcBef>
              <a:spcAft>
                <a:spcPts val="0"/>
              </a:spcAft>
              <a:buClr>
                <a:schemeClr val="dk1"/>
              </a:buClr>
              <a:buSzPts val="1400"/>
              <a:buChar char="–"/>
              <a:defRPr sz="1400"/>
            </a:lvl4pPr>
            <a:lvl5pPr marL="2286000" lvl="4" indent="-317500" algn="l">
              <a:lnSpc>
                <a:spcPct val="100000"/>
              </a:lnSpc>
              <a:spcBef>
                <a:spcPts val="300"/>
              </a:spcBef>
              <a:spcAft>
                <a:spcPts val="0"/>
              </a:spcAft>
              <a:buClr>
                <a:schemeClr val="dk1"/>
              </a:buClr>
              <a:buSzPts val="1400"/>
              <a:buChar char="»"/>
              <a:defRPr sz="1400"/>
            </a:lvl5pPr>
            <a:lvl6pPr marL="2743200" lvl="5" indent="-317500" algn="l">
              <a:lnSpc>
                <a:spcPct val="100000"/>
              </a:lnSpc>
              <a:spcBef>
                <a:spcPts val="300"/>
              </a:spcBef>
              <a:spcAft>
                <a:spcPts val="0"/>
              </a:spcAft>
              <a:buClr>
                <a:schemeClr val="dk1"/>
              </a:buClr>
              <a:buSzPts val="1400"/>
              <a:buChar char="•"/>
              <a:defRPr sz="1400"/>
            </a:lvl6pPr>
            <a:lvl7pPr marL="3200400" lvl="6" indent="-317500" algn="l">
              <a:lnSpc>
                <a:spcPct val="100000"/>
              </a:lnSpc>
              <a:spcBef>
                <a:spcPts val="300"/>
              </a:spcBef>
              <a:spcAft>
                <a:spcPts val="0"/>
              </a:spcAft>
              <a:buClr>
                <a:schemeClr val="dk1"/>
              </a:buClr>
              <a:buSzPts val="1400"/>
              <a:buChar char="•"/>
              <a:defRPr sz="1400"/>
            </a:lvl7pPr>
            <a:lvl8pPr marL="3657600" lvl="7" indent="-317500" algn="l">
              <a:lnSpc>
                <a:spcPct val="100000"/>
              </a:lnSpc>
              <a:spcBef>
                <a:spcPts val="300"/>
              </a:spcBef>
              <a:spcAft>
                <a:spcPts val="0"/>
              </a:spcAft>
              <a:buClr>
                <a:schemeClr val="dk1"/>
              </a:buClr>
              <a:buSzPts val="1400"/>
              <a:buChar char="•"/>
              <a:defRPr sz="1400"/>
            </a:lvl8pPr>
            <a:lvl9pPr marL="4114800" lvl="8" indent="-317500" algn="l">
              <a:lnSpc>
                <a:spcPct val="100000"/>
              </a:lnSpc>
              <a:spcBef>
                <a:spcPts val="300"/>
              </a:spcBef>
              <a:spcAft>
                <a:spcPts val="0"/>
              </a:spcAft>
              <a:buClr>
                <a:schemeClr val="dk1"/>
              </a:buClr>
              <a:buSzPts val="1400"/>
              <a:buChar char="•"/>
              <a:defRPr sz="1400"/>
            </a:lvl9pPr>
          </a:lstStyle>
          <a:p>
            <a:endParaRPr/>
          </a:p>
        </p:txBody>
      </p:sp>
      <p:sp>
        <p:nvSpPr>
          <p:cNvPr id="82" name="Google Shape;82;p18"/>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3300"/>
              <a:buFont typeface="Calibri"/>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342900" y="1151335"/>
            <a:ext cx="3030075" cy="479925"/>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400"/>
              </a:spcBef>
              <a:spcAft>
                <a:spcPts val="0"/>
              </a:spcAft>
              <a:buClr>
                <a:schemeClr val="dk1"/>
              </a:buClr>
              <a:buSzPts val="1800"/>
              <a:buNone/>
              <a:defRPr sz="1800" b="1"/>
            </a:lvl1pPr>
            <a:lvl2pPr marL="914400" lvl="1" indent="-228600" algn="l">
              <a:lnSpc>
                <a:spcPct val="100000"/>
              </a:lnSpc>
              <a:spcBef>
                <a:spcPts val="300"/>
              </a:spcBef>
              <a:spcAft>
                <a:spcPts val="0"/>
              </a:spcAft>
              <a:buClr>
                <a:schemeClr val="dk1"/>
              </a:buClr>
              <a:buSzPts val="1500"/>
              <a:buNone/>
              <a:defRPr sz="1500" b="1"/>
            </a:lvl2pPr>
            <a:lvl3pPr marL="1371600" lvl="2" indent="-228600" algn="l">
              <a:lnSpc>
                <a:spcPct val="100000"/>
              </a:lnSpc>
              <a:spcBef>
                <a:spcPts val="300"/>
              </a:spcBef>
              <a:spcAft>
                <a:spcPts val="0"/>
              </a:spcAft>
              <a:buClr>
                <a:schemeClr val="dk1"/>
              </a:buClr>
              <a:buSzPts val="1400"/>
              <a:buNone/>
              <a:defRPr sz="1400" b="1"/>
            </a:lvl3pPr>
            <a:lvl4pPr marL="1828800" lvl="3" indent="-228600" algn="l">
              <a:lnSpc>
                <a:spcPct val="100000"/>
              </a:lnSpc>
              <a:spcBef>
                <a:spcPts val="200"/>
              </a:spcBef>
              <a:spcAft>
                <a:spcPts val="0"/>
              </a:spcAft>
              <a:buClr>
                <a:schemeClr val="dk1"/>
              </a:buClr>
              <a:buSzPts val="1200"/>
              <a:buNone/>
              <a:defRPr sz="1200" b="1"/>
            </a:lvl4pPr>
            <a:lvl5pPr marL="2286000" lvl="4" indent="-228600" algn="l">
              <a:lnSpc>
                <a:spcPct val="100000"/>
              </a:lnSpc>
              <a:spcBef>
                <a:spcPts val="200"/>
              </a:spcBef>
              <a:spcAft>
                <a:spcPts val="0"/>
              </a:spcAft>
              <a:buClr>
                <a:schemeClr val="dk1"/>
              </a:buClr>
              <a:buSzPts val="1200"/>
              <a:buNone/>
              <a:defRPr sz="1200" b="1"/>
            </a:lvl5pPr>
            <a:lvl6pPr marL="2743200" lvl="5" indent="-228600" algn="l">
              <a:lnSpc>
                <a:spcPct val="100000"/>
              </a:lnSpc>
              <a:spcBef>
                <a:spcPts val="200"/>
              </a:spcBef>
              <a:spcAft>
                <a:spcPts val="0"/>
              </a:spcAft>
              <a:buClr>
                <a:schemeClr val="dk1"/>
              </a:buClr>
              <a:buSzPts val="1200"/>
              <a:buNone/>
              <a:defRPr sz="1200" b="1"/>
            </a:lvl6pPr>
            <a:lvl7pPr marL="3200400" lvl="6" indent="-228600" algn="l">
              <a:lnSpc>
                <a:spcPct val="100000"/>
              </a:lnSpc>
              <a:spcBef>
                <a:spcPts val="200"/>
              </a:spcBef>
              <a:spcAft>
                <a:spcPts val="0"/>
              </a:spcAft>
              <a:buClr>
                <a:schemeClr val="dk1"/>
              </a:buClr>
              <a:buSzPts val="1200"/>
              <a:buNone/>
              <a:defRPr sz="1200" b="1"/>
            </a:lvl7pPr>
            <a:lvl8pPr marL="3657600" lvl="7" indent="-228600" algn="l">
              <a:lnSpc>
                <a:spcPct val="100000"/>
              </a:lnSpc>
              <a:spcBef>
                <a:spcPts val="200"/>
              </a:spcBef>
              <a:spcAft>
                <a:spcPts val="0"/>
              </a:spcAft>
              <a:buClr>
                <a:schemeClr val="dk1"/>
              </a:buClr>
              <a:buSzPts val="1200"/>
              <a:buNone/>
              <a:defRPr sz="1200" b="1"/>
            </a:lvl8pPr>
            <a:lvl9pPr marL="4114800" lvl="8" indent="-228600" algn="l">
              <a:lnSpc>
                <a:spcPct val="100000"/>
              </a:lnSpc>
              <a:spcBef>
                <a:spcPts val="2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342900" y="1631156"/>
            <a:ext cx="3030075" cy="2963475"/>
          </a:xfrm>
          <a:prstGeom prst="rect">
            <a:avLst/>
          </a:prstGeom>
          <a:noFill/>
          <a:ln>
            <a:noFill/>
          </a:ln>
        </p:spPr>
        <p:txBody>
          <a:bodyPr spcFirstLastPara="1" wrap="square" lIns="68575" tIns="34275" rIns="68575" bIns="34275" anchor="t" anchorCtr="0">
            <a:normAutofit/>
          </a:bodyPr>
          <a:lstStyle>
            <a:lvl1pPr marL="457200" lvl="0" indent="-342900" algn="l">
              <a:lnSpc>
                <a:spcPct val="100000"/>
              </a:lnSpc>
              <a:spcBef>
                <a:spcPts val="400"/>
              </a:spcBef>
              <a:spcAft>
                <a:spcPts val="0"/>
              </a:spcAft>
              <a:buClr>
                <a:schemeClr val="dk1"/>
              </a:buClr>
              <a:buSzPts val="1800"/>
              <a:buChar char="•"/>
              <a:defRPr sz="1800"/>
            </a:lvl1pPr>
            <a:lvl2pPr marL="914400" lvl="1" indent="-323850" algn="l">
              <a:lnSpc>
                <a:spcPct val="100000"/>
              </a:lnSpc>
              <a:spcBef>
                <a:spcPts val="300"/>
              </a:spcBef>
              <a:spcAft>
                <a:spcPts val="0"/>
              </a:spcAft>
              <a:buClr>
                <a:schemeClr val="dk1"/>
              </a:buClr>
              <a:buSzPts val="1500"/>
              <a:buChar char="–"/>
              <a:defRPr sz="1500"/>
            </a:lvl2pPr>
            <a:lvl3pPr marL="1371600" lvl="2" indent="-317500" algn="l">
              <a:lnSpc>
                <a:spcPct val="100000"/>
              </a:lnSpc>
              <a:spcBef>
                <a:spcPts val="300"/>
              </a:spcBef>
              <a:spcAft>
                <a:spcPts val="0"/>
              </a:spcAft>
              <a:buClr>
                <a:schemeClr val="dk1"/>
              </a:buClr>
              <a:buSzPts val="1400"/>
              <a:buChar char="•"/>
              <a:defRPr sz="1400"/>
            </a:lvl3pPr>
            <a:lvl4pPr marL="1828800" lvl="3" indent="-304800" algn="l">
              <a:lnSpc>
                <a:spcPct val="100000"/>
              </a:lnSpc>
              <a:spcBef>
                <a:spcPts val="200"/>
              </a:spcBef>
              <a:spcAft>
                <a:spcPts val="0"/>
              </a:spcAft>
              <a:buClr>
                <a:schemeClr val="dk1"/>
              </a:buClr>
              <a:buSzPts val="1200"/>
              <a:buChar char="–"/>
              <a:defRPr sz="1200"/>
            </a:lvl4pPr>
            <a:lvl5pPr marL="2286000" lvl="4" indent="-304800" algn="l">
              <a:lnSpc>
                <a:spcPct val="100000"/>
              </a:lnSpc>
              <a:spcBef>
                <a:spcPts val="200"/>
              </a:spcBef>
              <a:spcAft>
                <a:spcPts val="0"/>
              </a:spcAft>
              <a:buClr>
                <a:schemeClr val="dk1"/>
              </a:buClr>
              <a:buSzPts val="1200"/>
              <a:buChar char="»"/>
              <a:defRPr sz="1200"/>
            </a:lvl5pPr>
            <a:lvl6pPr marL="2743200" lvl="5" indent="-304800" algn="l">
              <a:lnSpc>
                <a:spcPct val="100000"/>
              </a:lnSpc>
              <a:spcBef>
                <a:spcPts val="200"/>
              </a:spcBef>
              <a:spcAft>
                <a:spcPts val="0"/>
              </a:spcAft>
              <a:buClr>
                <a:schemeClr val="dk1"/>
              </a:buClr>
              <a:buSzPts val="1200"/>
              <a:buChar char="•"/>
              <a:defRPr sz="1200"/>
            </a:lvl6pPr>
            <a:lvl7pPr marL="3200400" lvl="6" indent="-304800" algn="l">
              <a:lnSpc>
                <a:spcPct val="100000"/>
              </a:lnSpc>
              <a:spcBef>
                <a:spcPts val="200"/>
              </a:spcBef>
              <a:spcAft>
                <a:spcPts val="0"/>
              </a:spcAft>
              <a:buClr>
                <a:schemeClr val="dk1"/>
              </a:buClr>
              <a:buSzPts val="1200"/>
              <a:buChar char="•"/>
              <a:defRPr sz="1200"/>
            </a:lvl7pPr>
            <a:lvl8pPr marL="3657600" lvl="7" indent="-304800" algn="l">
              <a:lnSpc>
                <a:spcPct val="100000"/>
              </a:lnSpc>
              <a:spcBef>
                <a:spcPts val="200"/>
              </a:spcBef>
              <a:spcAft>
                <a:spcPts val="0"/>
              </a:spcAft>
              <a:buClr>
                <a:schemeClr val="dk1"/>
              </a:buClr>
              <a:buSzPts val="1200"/>
              <a:buChar char="•"/>
              <a:defRPr sz="1200"/>
            </a:lvl8pPr>
            <a:lvl9pPr marL="4114800" lvl="8" indent="-304800" algn="l">
              <a:lnSpc>
                <a:spcPct val="100000"/>
              </a:lnSpc>
              <a:spcBef>
                <a:spcPts val="200"/>
              </a:spcBef>
              <a:spcAft>
                <a:spcPts val="0"/>
              </a:spcAft>
              <a:buClr>
                <a:schemeClr val="dk1"/>
              </a:buClr>
              <a:buSzPts val="1200"/>
              <a:buChar char="•"/>
              <a:defRPr sz="1200"/>
            </a:lvl9pPr>
          </a:lstStyle>
          <a:p>
            <a:endParaRPr/>
          </a:p>
        </p:txBody>
      </p:sp>
      <p:sp>
        <p:nvSpPr>
          <p:cNvPr id="89" name="Google Shape;89;p19"/>
          <p:cNvSpPr txBox="1">
            <a:spLocks noGrp="1"/>
          </p:cNvSpPr>
          <p:nvPr>
            <p:ph type="body" idx="3"/>
          </p:nvPr>
        </p:nvSpPr>
        <p:spPr>
          <a:xfrm>
            <a:off x="3483769" y="1151335"/>
            <a:ext cx="3031425" cy="479925"/>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400"/>
              </a:spcBef>
              <a:spcAft>
                <a:spcPts val="0"/>
              </a:spcAft>
              <a:buClr>
                <a:schemeClr val="dk1"/>
              </a:buClr>
              <a:buSzPts val="1800"/>
              <a:buNone/>
              <a:defRPr sz="1800" b="1"/>
            </a:lvl1pPr>
            <a:lvl2pPr marL="914400" lvl="1" indent="-228600" algn="l">
              <a:lnSpc>
                <a:spcPct val="100000"/>
              </a:lnSpc>
              <a:spcBef>
                <a:spcPts val="300"/>
              </a:spcBef>
              <a:spcAft>
                <a:spcPts val="0"/>
              </a:spcAft>
              <a:buClr>
                <a:schemeClr val="dk1"/>
              </a:buClr>
              <a:buSzPts val="1500"/>
              <a:buNone/>
              <a:defRPr sz="1500" b="1"/>
            </a:lvl2pPr>
            <a:lvl3pPr marL="1371600" lvl="2" indent="-228600" algn="l">
              <a:lnSpc>
                <a:spcPct val="100000"/>
              </a:lnSpc>
              <a:spcBef>
                <a:spcPts val="300"/>
              </a:spcBef>
              <a:spcAft>
                <a:spcPts val="0"/>
              </a:spcAft>
              <a:buClr>
                <a:schemeClr val="dk1"/>
              </a:buClr>
              <a:buSzPts val="1400"/>
              <a:buNone/>
              <a:defRPr sz="1400" b="1"/>
            </a:lvl3pPr>
            <a:lvl4pPr marL="1828800" lvl="3" indent="-228600" algn="l">
              <a:lnSpc>
                <a:spcPct val="100000"/>
              </a:lnSpc>
              <a:spcBef>
                <a:spcPts val="200"/>
              </a:spcBef>
              <a:spcAft>
                <a:spcPts val="0"/>
              </a:spcAft>
              <a:buClr>
                <a:schemeClr val="dk1"/>
              </a:buClr>
              <a:buSzPts val="1200"/>
              <a:buNone/>
              <a:defRPr sz="1200" b="1"/>
            </a:lvl4pPr>
            <a:lvl5pPr marL="2286000" lvl="4" indent="-228600" algn="l">
              <a:lnSpc>
                <a:spcPct val="100000"/>
              </a:lnSpc>
              <a:spcBef>
                <a:spcPts val="200"/>
              </a:spcBef>
              <a:spcAft>
                <a:spcPts val="0"/>
              </a:spcAft>
              <a:buClr>
                <a:schemeClr val="dk1"/>
              </a:buClr>
              <a:buSzPts val="1200"/>
              <a:buNone/>
              <a:defRPr sz="1200" b="1"/>
            </a:lvl5pPr>
            <a:lvl6pPr marL="2743200" lvl="5" indent="-228600" algn="l">
              <a:lnSpc>
                <a:spcPct val="100000"/>
              </a:lnSpc>
              <a:spcBef>
                <a:spcPts val="200"/>
              </a:spcBef>
              <a:spcAft>
                <a:spcPts val="0"/>
              </a:spcAft>
              <a:buClr>
                <a:schemeClr val="dk1"/>
              </a:buClr>
              <a:buSzPts val="1200"/>
              <a:buNone/>
              <a:defRPr sz="1200" b="1"/>
            </a:lvl6pPr>
            <a:lvl7pPr marL="3200400" lvl="6" indent="-228600" algn="l">
              <a:lnSpc>
                <a:spcPct val="100000"/>
              </a:lnSpc>
              <a:spcBef>
                <a:spcPts val="200"/>
              </a:spcBef>
              <a:spcAft>
                <a:spcPts val="0"/>
              </a:spcAft>
              <a:buClr>
                <a:schemeClr val="dk1"/>
              </a:buClr>
              <a:buSzPts val="1200"/>
              <a:buNone/>
              <a:defRPr sz="1200" b="1"/>
            </a:lvl7pPr>
            <a:lvl8pPr marL="3657600" lvl="7" indent="-228600" algn="l">
              <a:lnSpc>
                <a:spcPct val="100000"/>
              </a:lnSpc>
              <a:spcBef>
                <a:spcPts val="200"/>
              </a:spcBef>
              <a:spcAft>
                <a:spcPts val="0"/>
              </a:spcAft>
              <a:buClr>
                <a:schemeClr val="dk1"/>
              </a:buClr>
              <a:buSzPts val="1200"/>
              <a:buNone/>
              <a:defRPr sz="1200" b="1"/>
            </a:lvl8pPr>
            <a:lvl9pPr marL="4114800" lvl="8" indent="-228600" algn="l">
              <a:lnSpc>
                <a:spcPct val="100000"/>
              </a:lnSpc>
              <a:spcBef>
                <a:spcPts val="2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3483769" y="1631156"/>
            <a:ext cx="3031425" cy="2963475"/>
          </a:xfrm>
          <a:prstGeom prst="rect">
            <a:avLst/>
          </a:prstGeom>
          <a:noFill/>
          <a:ln>
            <a:noFill/>
          </a:ln>
        </p:spPr>
        <p:txBody>
          <a:bodyPr spcFirstLastPara="1" wrap="square" lIns="68575" tIns="34275" rIns="68575" bIns="34275" anchor="t" anchorCtr="0">
            <a:normAutofit/>
          </a:bodyPr>
          <a:lstStyle>
            <a:lvl1pPr marL="457200" lvl="0" indent="-342900" algn="l">
              <a:lnSpc>
                <a:spcPct val="100000"/>
              </a:lnSpc>
              <a:spcBef>
                <a:spcPts val="400"/>
              </a:spcBef>
              <a:spcAft>
                <a:spcPts val="0"/>
              </a:spcAft>
              <a:buClr>
                <a:schemeClr val="dk1"/>
              </a:buClr>
              <a:buSzPts val="1800"/>
              <a:buChar char="•"/>
              <a:defRPr sz="1800"/>
            </a:lvl1pPr>
            <a:lvl2pPr marL="914400" lvl="1" indent="-323850" algn="l">
              <a:lnSpc>
                <a:spcPct val="100000"/>
              </a:lnSpc>
              <a:spcBef>
                <a:spcPts val="300"/>
              </a:spcBef>
              <a:spcAft>
                <a:spcPts val="0"/>
              </a:spcAft>
              <a:buClr>
                <a:schemeClr val="dk1"/>
              </a:buClr>
              <a:buSzPts val="1500"/>
              <a:buChar char="–"/>
              <a:defRPr sz="1500"/>
            </a:lvl2pPr>
            <a:lvl3pPr marL="1371600" lvl="2" indent="-317500" algn="l">
              <a:lnSpc>
                <a:spcPct val="100000"/>
              </a:lnSpc>
              <a:spcBef>
                <a:spcPts val="300"/>
              </a:spcBef>
              <a:spcAft>
                <a:spcPts val="0"/>
              </a:spcAft>
              <a:buClr>
                <a:schemeClr val="dk1"/>
              </a:buClr>
              <a:buSzPts val="1400"/>
              <a:buChar char="•"/>
              <a:defRPr sz="1400"/>
            </a:lvl3pPr>
            <a:lvl4pPr marL="1828800" lvl="3" indent="-304800" algn="l">
              <a:lnSpc>
                <a:spcPct val="100000"/>
              </a:lnSpc>
              <a:spcBef>
                <a:spcPts val="200"/>
              </a:spcBef>
              <a:spcAft>
                <a:spcPts val="0"/>
              </a:spcAft>
              <a:buClr>
                <a:schemeClr val="dk1"/>
              </a:buClr>
              <a:buSzPts val="1200"/>
              <a:buChar char="–"/>
              <a:defRPr sz="1200"/>
            </a:lvl4pPr>
            <a:lvl5pPr marL="2286000" lvl="4" indent="-304800" algn="l">
              <a:lnSpc>
                <a:spcPct val="100000"/>
              </a:lnSpc>
              <a:spcBef>
                <a:spcPts val="200"/>
              </a:spcBef>
              <a:spcAft>
                <a:spcPts val="0"/>
              </a:spcAft>
              <a:buClr>
                <a:schemeClr val="dk1"/>
              </a:buClr>
              <a:buSzPts val="1200"/>
              <a:buChar char="»"/>
              <a:defRPr sz="1200"/>
            </a:lvl5pPr>
            <a:lvl6pPr marL="2743200" lvl="5" indent="-304800" algn="l">
              <a:lnSpc>
                <a:spcPct val="100000"/>
              </a:lnSpc>
              <a:spcBef>
                <a:spcPts val="200"/>
              </a:spcBef>
              <a:spcAft>
                <a:spcPts val="0"/>
              </a:spcAft>
              <a:buClr>
                <a:schemeClr val="dk1"/>
              </a:buClr>
              <a:buSzPts val="1200"/>
              <a:buChar char="•"/>
              <a:defRPr sz="1200"/>
            </a:lvl6pPr>
            <a:lvl7pPr marL="3200400" lvl="6" indent="-304800" algn="l">
              <a:lnSpc>
                <a:spcPct val="100000"/>
              </a:lnSpc>
              <a:spcBef>
                <a:spcPts val="200"/>
              </a:spcBef>
              <a:spcAft>
                <a:spcPts val="0"/>
              </a:spcAft>
              <a:buClr>
                <a:schemeClr val="dk1"/>
              </a:buClr>
              <a:buSzPts val="1200"/>
              <a:buChar char="•"/>
              <a:defRPr sz="1200"/>
            </a:lvl7pPr>
            <a:lvl8pPr marL="3657600" lvl="7" indent="-304800" algn="l">
              <a:lnSpc>
                <a:spcPct val="100000"/>
              </a:lnSpc>
              <a:spcBef>
                <a:spcPts val="200"/>
              </a:spcBef>
              <a:spcAft>
                <a:spcPts val="0"/>
              </a:spcAft>
              <a:buClr>
                <a:schemeClr val="dk1"/>
              </a:buClr>
              <a:buSzPts val="1200"/>
              <a:buChar char="•"/>
              <a:defRPr sz="1200"/>
            </a:lvl8pPr>
            <a:lvl9pPr marL="4114800" lvl="8" indent="-304800" algn="l">
              <a:lnSpc>
                <a:spcPct val="100000"/>
              </a:lnSpc>
              <a:spcBef>
                <a:spcPts val="200"/>
              </a:spcBef>
              <a:spcAft>
                <a:spcPts val="0"/>
              </a:spcAft>
              <a:buClr>
                <a:schemeClr val="dk1"/>
              </a:buClr>
              <a:buSzPts val="1200"/>
              <a:buChar char="•"/>
              <a:defRPr sz="1200"/>
            </a:lvl9pPr>
          </a:lstStyle>
          <a:p>
            <a:endParaRPr/>
          </a:p>
        </p:txBody>
      </p:sp>
      <p:sp>
        <p:nvSpPr>
          <p:cNvPr id="91" name="Google Shape;91;p19"/>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42900" y="204788"/>
            <a:ext cx="2256300" cy="87165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chemeClr val="dk1"/>
              </a:buClr>
              <a:buSzPts val="1500"/>
              <a:buFont typeface="Calibri"/>
              <a:buNone/>
              <a:defRPr sz="1500" b="1"/>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2681288" y="204788"/>
            <a:ext cx="3833775" cy="4389750"/>
          </a:xfrm>
          <a:prstGeom prst="rect">
            <a:avLst/>
          </a:prstGeom>
          <a:noFill/>
          <a:ln>
            <a:noFill/>
          </a:ln>
        </p:spPr>
        <p:txBody>
          <a:bodyPr spcFirstLastPara="1" wrap="square" lIns="68575" tIns="34275" rIns="68575" bIns="34275" anchor="t" anchorCtr="0">
            <a:normAutofit/>
          </a:bodyPr>
          <a:lstStyle>
            <a:lvl1pPr marL="457200" lvl="0" indent="-381000" algn="l">
              <a:lnSpc>
                <a:spcPct val="100000"/>
              </a:lnSpc>
              <a:spcBef>
                <a:spcPts val="500"/>
              </a:spcBef>
              <a:spcAft>
                <a:spcPts val="0"/>
              </a:spcAft>
              <a:buClr>
                <a:schemeClr val="dk1"/>
              </a:buClr>
              <a:buSzPts val="2400"/>
              <a:buChar char="•"/>
              <a:defRPr sz="2400"/>
            </a:lvl1pPr>
            <a:lvl2pPr marL="914400" lvl="1" indent="-361950" algn="l">
              <a:lnSpc>
                <a:spcPct val="100000"/>
              </a:lnSpc>
              <a:spcBef>
                <a:spcPts val="400"/>
              </a:spcBef>
              <a:spcAft>
                <a:spcPts val="0"/>
              </a:spcAft>
              <a:buClr>
                <a:schemeClr val="dk1"/>
              </a:buClr>
              <a:buSzPts val="2100"/>
              <a:buChar char="–"/>
              <a:defRPr sz="2100"/>
            </a:lvl2pPr>
            <a:lvl3pPr marL="1371600" lvl="2" indent="-342900" algn="l">
              <a:lnSpc>
                <a:spcPct val="100000"/>
              </a:lnSpc>
              <a:spcBef>
                <a:spcPts val="400"/>
              </a:spcBef>
              <a:spcAft>
                <a:spcPts val="0"/>
              </a:spcAft>
              <a:buClr>
                <a:schemeClr val="dk1"/>
              </a:buClr>
              <a:buSzPts val="1800"/>
              <a:buChar char="•"/>
              <a:defRPr sz="1800"/>
            </a:lvl3pPr>
            <a:lvl4pPr marL="1828800" lvl="3" indent="-323850" algn="l">
              <a:lnSpc>
                <a:spcPct val="100000"/>
              </a:lnSpc>
              <a:spcBef>
                <a:spcPts val="300"/>
              </a:spcBef>
              <a:spcAft>
                <a:spcPts val="0"/>
              </a:spcAft>
              <a:buClr>
                <a:schemeClr val="dk1"/>
              </a:buClr>
              <a:buSzPts val="1500"/>
              <a:buChar char="–"/>
              <a:defRPr sz="1500"/>
            </a:lvl4pPr>
            <a:lvl5pPr marL="2286000" lvl="4" indent="-323850" algn="l">
              <a:lnSpc>
                <a:spcPct val="100000"/>
              </a:lnSpc>
              <a:spcBef>
                <a:spcPts val="300"/>
              </a:spcBef>
              <a:spcAft>
                <a:spcPts val="0"/>
              </a:spcAft>
              <a:buClr>
                <a:schemeClr val="dk1"/>
              </a:buClr>
              <a:buSzPts val="1500"/>
              <a:buChar char="»"/>
              <a:defRPr sz="1500"/>
            </a:lvl5pPr>
            <a:lvl6pPr marL="2743200" lvl="5" indent="-323850" algn="l">
              <a:lnSpc>
                <a:spcPct val="100000"/>
              </a:lnSpc>
              <a:spcBef>
                <a:spcPts val="300"/>
              </a:spcBef>
              <a:spcAft>
                <a:spcPts val="0"/>
              </a:spcAft>
              <a:buClr>
                <a:schemeClr val="dk1"/>
              </a:buClr>
              <a:buSzPts val="1500"/>
              <a:buChar char="•"/>
              <a:defRPr sz="1500"/>
            </a:lvl6pPr>
            <a:lvl7pPr marL="3200400" lvl="6" indent="-323850" algn="l">
              <a:lnSpc>
                <a:spcPct val="100000"/>
              </a:lnSpc>
              <a:spcBef>
                <a:spcPts val="300"/>
              </a:spcBef>
              <a:spcAft>
                <a:spcPts val="0"/>
              </a:spcAft>
              <a:buClr>
                <a:schemeClr val="dk1"/>
              </a:buClr>
              <a:buSzPts val="1500"/>
              <a:buChar char="•"/>
              <a:defRPr sz="1500"/>
            </a:lvl7pPr>
            <a:lvl8pPr marL="3657600" lvl="7" indent="-323850" algn="l">
              <a:lnSpc>
                <a:spcPct val="100000"/>
              </a:lnSpc>
              <a:spcBef>
                <a:spcPts val="300"/>
              </a:spcBef>
              <a:spcAft>
                <a:spcPts val="0"/>
              </a:spcAft>
              <a:buClr>
                <a:schemeClr val="dk1"/>
              </a:buClr>
              <a:buSzPts val="1500"/>
              <a:buChar char="•"/>
              <a:defRPr sz="1500"/>
            </a:lvl8pPr>
            <a:lvl9pPr marL="4114800" lvl="8" indent="-323850" algn="l">
              <a:lnSpc>
                <a:spcPct val="100000"/>
              </a:lnSpc>
              <a:spcBef>
                <a:spcPts val="3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342900" y="1076325"/>
            <a:ext cx="2256300" cy="3518325"/>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200"/>
              </a:spcBef>
              <a:spcAft>
                <a:spcPts val="0"/>
              </a:spcAft>
              <a:buClr>
                <a:schemeClr val="dk1"/>
              </a:buClr>
              <a:buSzPts val="1100"/>
              <a:buNone/>
              <a:defRPr sz="1100"/>
            </a:lvl1pPr>
            <a:lvl2pPr marL="914400" lvl="1" indent="-228600" algn="l">
              <a:lnSpc>
                <a:spcPct val="100000"/>
              </a:lnSpc>
              <a:spcBef>
                <a:spcPts val="200"/>
              </a:spcBef>
              <a:spcAft>
                <a:spcPts val="0"/>
              </a:spcAft>
              <a:buClr>
                <a:schemeClr val="dk1"/>
              </a:buClr>
              <a:buSzPts val="900"/>
              <a:buNone/>
              <a:defRPr sz="900"/>
            </a:lvl2pPr>
            <a:lvl3pPr marL="1371600" lvl="2" indent="-228600" algn="l">
              <a:lnSpc>
                <a:spcPct val="100000"/>
              </a:lnSpc>
              <a:spcBef>
                <a:spcPts val="200"/>
              </a:spcBef>
              <a:spcAft>
                <a:spcPts val="0"/>
              </a:spcAft>
              <a:buClr>
                <a:schemeClr val="dk1"/>
              </a:buClr>
              <a:buSzPts val="800"/>
              <a:buNone/>
              <a:defRPr sz="800"/>
            </a:lvl3pPr>
            <a:lvl4pPr marL="1828800" lvl="3" indent="-228600" algn="l">
              <a:lnSpc>
                <a:spcPct val="100000"/>
              </a:lnSpc>
              <a:spcBef>
                <a:spcPts val="100"/>
              </a:spcBef>
              <a:spcAft>
                <a:spcPts val="0"/>
              </a:spcAft>
              <a:buClr>
                <a:schemeClr val="dk1"/>
              </a:buClr>
              <a:buSzPts val="700"/>
              <a:buNone/>
              <a:defRPr sz="700"/>
            </a:lvl4pPr>
            <a:lvl5pPr marL="2286000" lvl="4" indent="-228600" algn="l">
              <a:lnSpc>
                <a:spcPct val="100000"/>
              </a:lnSpc>
              <a:spcBef>
                <a:spcPts val="100"/>
              </a:spcBef>
              <a:spcAft>
                <a:spcPts val="0"/>
              </a:spcAft>
              <a:buClr>
                <a:schemeClr val="dk1"/>
              </a:buClr>
              <a:buSzPts val="700"/>
              <a:buNone/>
              <a:defRPr sz="700"/>
            </a:lvl5pPr>
            <a:lvl6pPr marL="2743200" lvl="5" indent="-228600" algn="l">
              <a:lnSpc>
                <a:spcPct val="100000"/>
              </a:lnSpc>
              <a:spcBef>
                <a:spcPts val="100"/>
              </a:spcBef>
              <a:spcAft>
                <a:spcPts val="0"/>
              </a:spcAft>
              <a:buClr>
                <a:schemeClr val="dk1"/>
              </a:buClr>
              <a:buSzPts val="700"/>
              <a:buNone/>
              <a:defRPr sz="700"/>
            </a:lvl6pPr>
            <a:lvl7pPr marL="3200400" lvl="6" indent="-228600" algn="l">
              <a:lnSpc>
                <a:spcPct val="100000"/>
              </a:lnSpc>
              <a:spcBef>
                <a:spcPts val="100"/>
              </a:spcBef>
              <a:spcAft>
                <a:spcPts val="0"/>
              </a:spcAft>
              <a:buClr>
                <a:schemeClr val="dk1"/>
              </a:buClr>
              <a:buSzPts val="700"/>
              <a:buNone/>
              <a:defRPr sz="700"/>
            </a:lvl7pPr>
            <a:lvl8pPr marL="3657600" lvl="7" indent="-228600" algn="l">
              <a:lnSpc>
                <a:spcPct val="100000"/>
              </a:lnSpc>
              <a:spcBef>
                <a:spcPts val="100"/>
              </a:spcBef>
              <a:spcAft>
                <a:spcPts val="0"/>
              </a:spcAft>
              <a:buClr>
                <a:schemeClr val="dk1"/>
              </a:buClr>
              <a:buSzPts val="700"/>
              <a:buNone/>
              <a:defRPr sz="700"/>
            </a:lvl8pPr>
            <a:lvl9pPr marL="4114800" lvl="8" indent="-228600" algn="l">
              <a:lnSpc>
                <a:spcPct val="100000"/>
              </a:lnSpc>
              <a:spcBef>
                <a:spcPts val="100"/>
              </a:spcBef>
              <a:spcAft>
                <a:spcPts val="0"/>
              </a:spcAft>
              <a:buClr>
                <a:schemeClr val="dk1"/>
              </a:buClr>
              <a:buSzPts val="700"/>
              <a:buNone/>
              <a:defRPr sz="700"/>
            </a:lvl9pPr>
          </a:lstStyle>
          <a:p>
            <a:endParaRPr/>
          </a:p>
        </p:txBody>
      </p:sp>
      <p:sp>
        <p:nvSpPr>
          <p:cNvPr id="103" name="Google Shape;103;p21"/>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344216" y="3600450"/>
            <a:ext cx="4114800" cy="425025"/>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chemeClr val="dk1"/>
              </a:buClr>
              <a:buSzPts val="1500"/>
              <a:buFont typeface="Calibri"/>
              <a:buNone/>
              <a:defRPr sz="1500" b="1"/>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1344216" y="459581"/>
            <a:ext cx="4114800" cy="3086100"/>
          </a:xfrm>
          <a:prstGeom prst="rect">
            <a:avLst/>
          </a:prstGeom>
          <a:noFill/>
          <a:ln>
            <a:noFill/>
          </a:ln>
        </p:spPr>
      </p:sp>
      <p:sp>
        <p:nvSpPr>
          <p:cNvPr id="109" name="Google Shape;109;p22"/>
          <p:cNvSpPr txBox="1">
            <a:spLocks noGrp="1"/>
          </p:cNvSpPr>
          <p:nvPr>
            <p:ph type="body" idx="1"/>
          </p:nvPr>
        </p:nvSpPr>
        <p:spPr>
          <a:xfrm>
            <a:off x="1344216" y="4025504"/>
            <a:ext cx="4114800" cy="603675"/>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200"/>
              </a:spcBef>
              <a:spcAft>
                <a:spcPts val="0"/>
              </a:spcAft>
              <a:buClr>
                <a:schemeClr val="dk1"/>
              </a:buClr>
              <a:buSzPts val="1100"/>
              <a:buNone/>
              <a:defRPr sz="1100"/>
            </a:lvl1pPr>
            <a:lvl2pPr marL="914400" lvl="1" indent="-228600" algn="l">
              <a:lnSpc>
                <a:spcPct val="100000"/>
              </a:lnSpc>
              <a:spcBef>
                <a:spcPts val="200"/>
              </a:spcBef>
              <a:spcAft>
                <a:spcPts val="0"/>
              </a:spcAft>
              <a:buClr>
                <a:schemeClr val="dk1"/>
              </a:buClr>
              <a:buSzPts val="900"/>
              <a:buNone/>
              <a:defRPr sz="900"/>
            </a:lvl2pPr>
            <a:lvl3pPr marL="1371600" lvl="2" indent="-228600" algn="l">
              <a:lnSpc>
                <a:spcPct val="100000"/>
              </a:lnSpc>
              <a:spcBef>
                <a:spcPts val="200"/>
              </a:spcBef>
              <a:spcAft>
                <a:spcPts val="0"/>
              </a:spcAft>
              <a:buClr>
                <a:schemeClr val="dk1"/>
              </a:buClr>
              <a:buSzPts val="800"/>
              <a:buNone/>
              <a:defRPr sz="800"/>
            </a:lvl3pPr>
            <a:lvl4pPr marL="1828800" lvl="3" indent="-228600" algn="l">
              <a:lnSpc>
                <a:spcPct val="100000"/>
              </a:lnSpc>
              <a:spcBef>
                <a:spcPts val="100"/>
              </a:spcBef>
              <a:spcAft>
                <a:spcPts val="0"/>
              </a:spcAft>
              <a:buClr>
                <a:schemeClr val="dk1"/>
              </a:buClr>
              <a:buSzPts val="700"/>
              <a:buNone/>
              <a:defRPr sz="700"/>
            </a:lvl4pPr>
            <a:lvl5pPr marL="2286000" lvl="4" indent="-228600" algn="l">
              <a:lnSpc>
                <a:spcPct val="100000"/>
              </a:lnSpc>
              <a:spcBef>
                <a:spcPts val="100"/>
              </a:spcBef>
              <a:spcAft>
                <a:spcPts val="0"/>
              </a:spcAft>
              <a:buClr>
                <a:schemeClr val="dk1"/>
              </a:buClr>
              <a:buSzPts val="700"/>
              <a:buNone/>
              <a:defRPr sz="700"/>
            </a:lvl5pPr>
            <a:lvl6pPr marL="2743200" lvl="5" indent="-228600" algn="l">
              <a:lnSpc>
                <a:spcPct val="100000"/>
              </a:lnSpc>
              <a:spcBef>
                <a:spcPts val="100"/>
              </a:spcBef>
              <a:spcAft>
                <a:spcPts val="0"/>
              </a:spcAft>
              <a:buClr>
                <a:schemeClr val="dk1"/>
              </a:buClr>
              <a:buSzPts val="700"/>
              <a:buNone/>
              <a:defRPr sz="700"/>
            </a:lvl6pPr>
            <a:lvl7pPr marL="3200400" lvl="6" indent="-228600" algn="l">
              <a:lnSpc>
                <a:spcPct val="100000"/>
              </a:lnSpc>
              <a:spcBef>
                <a:spcPts val="100"/>
              </a:spcBef>
              <a:spcAft>
                <a:spcPts val="0"/>
              </a:spcAft>
              <a:buClr>
                <a:schemeClr val="dk1"/>
              </a:buClr>
              <a:buSzPts val="700"/>
              <a:buNone/>
              <a:defRPr sz="700"/>
            </a:lvl7pPr>
            <a:lvl8pPr marL="3657600" lvl="7" indent="-228600" algn="l">
              <a:lnSpc>
                <a:spcPct val="100000"/>
              </a:lnSpc>
              <a:spcBef>
                <a:spcPts val="100"/>
              </a:spcBef>
              <a:spcAft>
                <a:spcPts val="0"/>
              </a:spcAft>
              <a:buClr>
                <a:schemeClr val="dk1"/>
              </a:buClr>
              <a:buSzPts val="700"/>
              <a:buNone/>
              <a:defRPr sz="700"/>
            </a:lvl8pPr>
            <a:lvl9pPr marL="4114800" lvl="8" indent="-228600" algn="l">
              <a:lnSpc>
                <a:spcPct val="100000"/>
              </a:lnSpc>
              <a:spcBef>
                <a:spcPts val="100"/>
              </a:spcBef>
              <a:spcAft>
                <a:spcPts val="0"/>
              </a:spcAft>
              <a:buClr>
                <a:schemeClr val="dk1"/>
              </a:buClr>
              <a:buSzPts val="700"/>
              <a:buNone/>
              <a:defRPr sz="700"/>
            </a:lvl9pPr>
          </a:lstStyle>
          <a:p>
            <a:endParaRPr/>
          </a:p>
        </p:txBody>
      </p:sp>
      <p:sp>
        <p:nvSpPr>
          <p:cNvPr id="110" name="Google Shape;110;p22"/>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1731713" y="-188662"/>
            <a:ext cx="3394575" cy="617220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300"/>
              </a:spcBef>
              <a:spcAft>
                <a:spcPts val="0"/>
              </a:spcAft>
              <a:buClr>
                <a:schemeClr val="dk1"/>
              </a:buClr>
              <a:buSzPts val="1400"/>
              <a:buChar char="•"/>
              <a:defRPr/>
            </a:lvl1pPr>
            <a:lvl2pPr marL="914400" lvl="1" indent="-317500" algn="l">
              <a:lnSpc>
                <a:spcPct val="100000"/>
              </a:lnSpc>
              <a:spcBef>
                <a:spcPts val="300"/>
              </a:spcBef>
              <a:spcAft>
                <a:spcPts val="0"/>
              </a:spcAft>
              <a:buClr>
                <a:schemeClr val="dk1"/>
              </a:buClr>
              <a:buSzPts val="1400"/>
              <a:buChar char="–"/>
              <a:defRPr/>
            </a:lvl2pPr>
            <a:lvl3pPr marL="1371600" lvl="2" indent="-317500" algn="l">
              <a:lnSpc>
                <a:spcPct val="100000"/>
              </a:lnSpc>
              <a:spcBef>
                <a:spcPts val="300"/>
              </a:spcBef>
              <a:spcAft>
                <a:spcPts val="0"/>
              </a:spcAft>
              <a:buClr>
                <a:schemeClr val="dk1"/>
              </a:buClr>
              <a:buSzPts val="1400"/>
              <a:buChar char="•"/>
              <a:defRPr/>
            </a:lvl3pPr>
            <a:lvl4pPr marL="1828800" lvl="3" indent="-317500" algn="l">
              <a:lnSpc>
                <a:spcPct val="100000"/>
              </a:lnSpc>
              <a:spcBef>
                <a:spcPts val="300"/>
              </a:spcBef>
              <a:spcAft>
                <a:spcPts val="0"/>
              </a:spcAft>
              <a:buClr>
                <a:schemeClr val="dk1"/>
              </a:buClr>
              <a:buSzPts val="1400"/>
              <a:buChar char="–"/>
              <a:defRPr/>
            </a:lvl4pPr>
            <a:lvl5pPr marL="2286000" lvl="4" indent="-317500" algn="l">
              <a:lnSpc>
                <a:spcPct val="100000"/>
              </a:lnSpc>
              <a:spcBef>
                <a:spcPts val="300"/>
              </a:spcBef>
              <a:spcAft>
                <a:spcPts val="0"/>
              </a:spcAft>
              <a:buClr>
                <a:schemeClr val="dk1"/>
              </a:buClr>
              <a:buSzPts val="1400"/>
              <a:buChar char="»"/>
              <a:defRPr/>
            </a:lvl5pPr>
            <a:lvl6pPr marL="2743200" lvl="5" indent="-317500" algn="l">
              <a:lnSpc>
                <a:spcPct val="100000"/>
              </a:lnSpc>
              <a:spcBef>
                <a:spcPts val="300"/>
              </a:spcBef>
              <a:spcAft>
                <a:spcPts val="0"/>
              </a:spcAft>
              <a:buClr>
                <a:schemeClr val="dk1"/>
              </a:buClr>
              <a:buSzPts val="1400"/>
              <a:buChar char="•"/>
              <a:defRPr/>
            </a:lvl6pPr>
            <a:lvl7pPr marL="3200400" lvl="6" indent="-317500" algn="l">
              <a:lnSpc>
                <a:spcPct val="100000"/>
              </a:lnSpc>
              <a:spcBef>
                <a:spcPts val="300"/>
              </a:spcBef>
              <a:spcAft>
                <a:spcPts val="0"/>
              </a:spcAft>
              <a:buClr>
                <a:schemeClr val="dk1"/>
              </a:buClr>
              <a:buSzPts val="1400"/>
              <a:buChar char="•"/>
              <a:defRPr/>
            </a:lvl7pPr>
            <a:lvl8pPr marL="3657600" lvl="7" indent="-317500" algn="l">
              <a:lnSpc>
                <a:spcPct val="100000"/>
              </a:lnSpc>
              <a:spcBef>
                <a:spcPts val="300"/>
              </a:spcBef>
              <a:spcAft>
                <a:spcPts val="0"/>
              </a:spcAft>
              <a:buClr>
                <a:schemeClr val="dk1"/>
              </a:buClr>
              <a:buSzPts val="1400"/>
              <a:buChar char="•"/>
              <a:defRPr/>
            </a:lvl8pPr>
            <a:lvl9pPr marL="4114800" lvl="8" indent="-317500" algn="l">
              <a:lnSpc>
                <a:spcPct val="100000"/>
              </a:lnSpc>
              <a:spcBef>
                <a:spcPts val="3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549263" y="1628766"/>
            <a:ext cx="4388625" cy="1543050"/>
          </a:xfrm>
          <a:prstGeom prst="rect">
            <a:avLst/>
          </a:prstGeom>
          <a:noFill/>
          <a:ln>
            <a:noFill/>
          </a:ln>
        </p:spPr>
        <p:txBody>
          <a:bodyPr spcFirstLastPara="1" wrap="square" lIns="68575" tIns="34275" rIns="68575" bIns="34275" anchor="ctr" anchorCtr="0">
            <a:norm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406013" y="142866"/>
            <a:ext cx="4388625" cy="451485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300"/>
              </a:spcBef>
              <a:spcAft>
                <a:spcPts val="0"/>
              </a:spcAft>
              <a:buClr>
                <a:schemeClr val="dk1"/>
              </a:buClr>
              <a:buSzPts val="1400"/>
              <a:buChar char="•"/>
              <a:defRPr/>
            </a:lvl1pPr>
            <a:lvl2pPr marL="914400" lvl="1" indent="-317500" algn="l">
              <a:lnSpc>
                <a:spcPct val="100000"/>
              </a:lnSpc>
              <a:spcBef>
                <a:spcPts val="300"/>
              </a:spcBef>
              <a:spcAft>
                <a:spcPts val="0"/>
              </a:spcAft>
              <a:buClr>
                <a:schemeClr val="dk1"/>
              </a:buClr>
              <a:buSzPts val="1400"/>
              <a:buChar char="–"/>
              <a:defRPr/>
            </a:lvl2pPr>
            <a:lvl3pPr marL="1371600" lvl="2" indent="-317500" algn="l">
              <a:lnSpc>
                <a:spcPct val="100000"/>
              </a:lnSpc>
              <a:spcBef>
                <a:spcPts val="300"/>
              </a:spcBef>
              <a:spcAft>
                <a:spcPts val="0"/>
              </a:spcAft>
              <a:buClr>
                <a:schemeClr val="dk1"/>
              </a:buClr>
              <a:buSzPts val="1400"/>
              <a:buChar char="•"/>
              <a:defRPr/>
            </a:lvl3pPr>
            <a:lvl4pPr marL="1828800" lvl="3" indent="-317500" algn="l">
              <a:lnSpc>
                <a:spcPct val="100000"/>
              </a:lnSpc>
              <a:spcBef>
                <a:spcPts val="300"/>
              </a:spcBef>
              <a:spcAft>
                <a:spcPts val="0"/>
              </a:spcAft>
              <a:buClr>
                <a:schemeClr val="dk1"/>
              </a:buClr>
              <a:buSzPts val="1400"/>
              <a:buChar char="–"/>
              <a:defRPr/>
            </a:lvl4pPr>
            <a:lvl5pPr marL="2286000" lvl="4" indent="-317500" algn="l">
              <a:lnSpc>
                <a:spcPct val="100000"/>
              </a:lnSpc>
              <a:spcBef>
                <a:spcPts val="300"/>
              </a:spcBef>
              <a:spcAft>
                <a:spcPts val="0"/>
              </a:spcAft>
              <a:buClr>
                <a:schemeClr val="dk1"/>
              </a:buClr>
              <a:buSzPts val="1400"/>
              <a:buChar char="»"/>
              <a:defRPr/>
            </a:lvl5pPr>
            <a:lvl6pPr marL="2743200" lvl="5" indent="-317500" algn="l">
              <a:lnSpc>
                <a:spcPct val="100000"/>
              </a:lnSpc>
              <a:spcBef>
                <a:spcPts val="300"/>
              </a:spcBef>
              <a:spcAft>
                <a:spcPts val="0"/>
              </a:spcAft>
              <a:buClr>
                <a:schemeClr val="dk1"/>
              </a:buClr>
              <a:buSzPts val="1400"/>
              <a:buChar char="•"/>
              <a:defRPr/>
            </a:lvl6pPr>
            <a:lvl7pPr marL="3200400" lvl="6" indent="-317500" algn="l">
              <a:lnSpc>
                <a:spcPct val="100000"/>
              </a:lnSpc>
              <a:spcBef>
                <a:spcPts val="300"/>
              </a:spcBef>
              <a:spcAft>
                <a:spcPts val="0"/>
              </a:spcAft>
              <a:buClr>
                <a:schemeClr val="dk1"/>
              </a:buClr>
              <a:buSzPts val="1400"/>
              <a:buChar char="•"/>
              <a:defRPr/>
            </a:lvl7pPr>
            <a:lvl8pPr marL="3657600" lvl="7" indent="-317500" algn="l">
              <a:lnSpc>
                <a:spcPct val="100000"/>
              </a:lnSpc>
              <a:spcBef>
                <a:spcPts val="300"/>
              </a:spcBef>
              <a:spcAft>
                <a:spcPts val="0"/>
              </a:spcAft>
              <a:buClr>
                <a:schemeClr val="dk1"/>
              </a:buClr>
              <a:buSzPts val="1400"/>
              <a:buChar char="•"/>
              <a:defRPr/>
            </a:lvl8pPr>
            <a:lvl9pPr marL="4114800" lvl="8" indent="-317500" algn="l">
              <a:lnSpc>
                <a:spcPct val="100000"/>
              </a:lnSpc>
              <a:spcBef>
                <a:spcPts val="3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7EDF6">
            <a:alpha val="7358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7EDF6">
            <a:alpha val="73580"/>
          </a:srgbClr>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marR="0" lvl="0" algn="ctr" rtl="0">
              <a:lnSpc>
                <a:spcPct val="100000"/>
              </a:lnSpc>
              <a:spcBef>
                <a:spcPts val="0"/>
              </a:spcBef>
              <a:spcAft>
                <a:spcPts val="0"/>
              </a:spcAft>
              <a:buClr>
                <a:schemeClr val="dk1"/>
              </a:buClr>
              <a:buSzPts val="3300"/>
              <a:buFont typeface="Calibri"/>
              <a:buNone/>
              <a:defRPr sz="33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42900" y="1200150"/>
            <a:ext cx="6172200" cy="3394575"/>
          </a:xfrm>
          <a:prstGeom prst="rect">
            <a:avLst/>
          </a:prstGeom>
          <a:noFill/>
          <a:ln>
            <a:noFill/>
          </a:ln>
        </p:spPr>
        <p:txBody>
          <a:bodyPr spcFirstLastPara="1" wrap="square" lIns="68575" tIns="34275" rIns="68575" bIns="34275" anchor="t" anchorCtr="0">
            <a:normAutofit/>
          </a:bodyPr>
          <a:lstStyle>
            <a:lvl1pPr marL="457200" marR="0" lvl="0" indent="-381000" algn="l" rtl="0">
              <a:lnSpc>
                <a:spcPct val="100000"/>
              </a:lnSpc>
              <a:spcBef>
                <a:spcPts val="500"/>
              </a:spcBef>
              <a:spcAft>
                <a:spcPts val="0"/>
              </a:spcAft>
              <a:buClr>
                <a:schemeClr val="dk1"/>
              </a:buClr>
              <a:buSzPts val="2400"/>
              <a:buFont typeface="Arial"/>
              <a:buChar char="•"/>
              <a:defRPr sz="2400" b="0" i="0" u="none" strike="noStrike" cap="none" spc="0">
                <a:solidFill>
                  <a:schemeClr val="dk1"/>
                </a:solidFill>
                <a:latin typeface="Calibri"/>
                <a:ea typeface="Calibri"/>
                <a:cs typeface="Calibri"/>
                <a:sym typeface="Calibri"/>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spc="0">
                <a:solidFill>
                  <a:schemeClr val="dk1"/>
                </a:solidFill>
                <a:latin typeface="Calibri"/>
                <a:ea typeface="Calibri"/>
                <a:cs typeface="Calibri"/>
                <a:sym typeface="Calibri"/>
              </a:defRPr>
            </a:lvl2pPr>
            <a:lvl3pPr marL="1371600" marR="0" lvl="2" indent="-342900" algn="l" rtl="0">
              <a:lnSpc>
                <a:spcPct val="100000"/>
              </a:lnSpc>
              <a:spcBef>
                <a:spcPts val="4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42900" y="4767263"/>
            <a:ext cx="1600200" cy="273825"/>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spc="0">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2343150" y="4767263"/>
            <a:ext cx="2171700" cy="273825"/>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spc="0">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4914900" y="4767263"/>
            <a:ext cx="1600200" cy="273825"/>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spc="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6.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92F"/>
        </a:solidFill>
        <a:effectLst/>
      </p:bgPr>
    </p:bg>
    <p:spTree>
      <p:nvGrpSpPr>
        <p:cNvPr id="1" name="Shape 128"/>
        <p:cNvGrpSpPr/>
        <p:nvPr/>
      </p:nvGrpSpPr>
      <p:grpSpPr>
        <a:xfrm>
          <a:off x="0" y="0"/>
          <a:ext cx="0" cy="0"/>
          <a:chOff x="0" y="0"/>
          <a:chExt cx="0" cy="0"/>
        </a:xfrm>
      </p:grpSpPr>
      <p:sp>
        <p:nvSpPr>
          <p:cNvPr id="129" name="Google Shape;129;p25"/>
          <p:cNvSpPr txBox="1"/>
          <p:nvPr/>
        </p:nvSpPr>
        <p:spPr>
          <a:xfrm>
            <a:off x="1000125" y="1169454"/>
            <a:ext cx="7143600" cy="1692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100"/>
              <a:buFont typeface="Arial"/>
              <a:buNone/>
            </a:pPr>
            <a:r>
              <a:rPr lang="en" sz="1100" b="1">
                <a:solidFill>
                  <a:srgbClr val="B89E6E"/>
                </a:solidFill>
                <a:latin typeface="Lato"/>
                <a:ea typeface="Lato"/>
                <a:cs typeface="Lato"/>
                <a:sym typeface="Lato"/>
              </a:rPr>
              <a:t>ICCT </a:t>
            </a:r>
            <a:r>
              <a:rPr lang="en" sz="1100" b="1" i="0" u="none" strike="noStrike" cap="none" spc="0">
                <a:solidFill>
                  <a:srgbClr val="B89E6E"/>
                </a:solidFill>
                <a:latin typeface="Lato"/>
                <a:ea typeface="Lato"/>
                <a:cs typeface="Lato"/>
                <a:sym typeface="Lato"/>
              </a:rPr>
              <a:t>CONFERENCE PAPER PRESENTATION</a:t>
            </a:r>
            <a:endParaRPr sz="1100" b="0" i="0" u="none" strike="noStrike" cap="none" spc="0">
              <a:solidFill>
                <a:srgbClr val="000000"/>
              </a:solidFill>
              <a:latin typeface="Arial"/>
              <a:ea typeface="Arial"/>
              <a:cs typeface="Arial"/>
              <a:sym typeface="Arial"/>
            </a:endParaRPr>
          </a:p>
        </p:txBody>
      </p:sp>
      <p:sp>
        <p:nvSpPr>
          <p:cNvPr id="130" name="Google Shape;130;p25"/>
          <p:cNvSpPr txBox="1"/>
          <p:nvPr/>
        </p:nvSpPr>
        <p:spPr>
          <a:xfrm>
            <a:off x="821531" y="1469492"/>
            <a:ext cx="7501200" cy="1066500"/>
          </a:xfrm>
          <a:prstGeom prst="rect">
            <a:avLst/>
          </a:prstGeom>
          <a:noFill/>
          <a:ln>
            <a:noFill/>
          </a:ln>
        </p:spPr>
        <p:txBody>
          <a:bodyPr spcFirstLastPara="1" wrap="square" lIns="0" tIns="0" rIns="0" bIns="0" anchor="t" anchorCtr="0">
            <a:spAutoFit/>
          </a:bodyPr>
          <a:lstStyle/>
          <a:p>
            <a:pPr marL="0" marR="0" lvl="0" indent="0" algn="ctr" rtl="0">
              <a:lnSpc>
                <a:spcPct val="109977"/>
              </a:lnSpc>
              <a:spcBef>
                <a:spcPts val="0"/>
              </a:spcBef>
              <a:spcAft>
                <a:spcPts val="0"/>
              </a:spcAft>
              <a:buClr>
                <a:srgbClr val="000000"/>
              </a:buClr>
              <a:buSzPts val="3300"/>
              <a:buFont typeface="Arial"/>
              <a:buNone/>
            </a:pPr>
            <a:r>
              <a:rPr lang="en" sz="3300" b="1" i="0" u="none" strike="noStrike" cap="none" spc="0">
                <a:solidFill>
                  <a:schemeClr val="lt1"/>
                </a:solidFill>
                <a:latin typeface="Merriweather"/>
                <a:ea typeface="Merriweather"/>
                <a:cs typeface="Merriweather"/>
                <a:sym typeface="Merriweather"/>
              </a:rPr>
              <a:t>Hiding the Eyes: </a:t>
            </a:r>
            <a:r>
              <a:rPr lang="en" sz="3300" b="1" i="0" u="none" strike="noStrike" cap="none" spc="0">
                <a:solidFill>
                  <a:srgbClr val="B89E6E"/>
                </a:solidFill>
                <a:latin typeface="Merriweather"/>
                <a:ea typeface="Merriweather"/>
                <a:cs typeface="Merriweather"/>
                <a:sym typeface="Merriweather"/>
              </a:rPr>
              <a:t>Narrative Effects of </a:t>
            </a:r>
            <a:r>
              <a:rPr lang="en" sz="3300" b="1" i="1" u="none" strike="noStrike" cap="none" spc="0">
                <a:solidFill>
                  <a:srgbClr val="B89E6E"/>
                </a:solidFill>
                <a:latin typeface="Merriweather"/>
                <a:ea typeface="Merriweather"/>
                <a:cs typeface="Merriweather"/>
                <a:sym typeface="Merriweather"/>
              </a:rPr>
              <a:t>Hidden-Eye Close-Ups</a:t>
            </a:r>
            <a:r>
              <a:rPr lang="en" sz="3300" b="1" i="0" u="none" strike="noStrike" cap="none" spc="0">
                <a:solidFill>
                  <a:srgbClr val="B89E6E"/>
                </a:solidFill>
                <a:latin typeface="Merriweather"/>
                <a:ea typeface="Merriweather"/>
                <a:cs typeface="Merriweather"/>
                <a:sym typeface="Merriweather"/>
              </a:rPr>
              <a:t> in Anime</a:t>
            </a:r>
            <a:endParaRPr sz="1100" b="0" i="0" u="none" strike="noStrike" cap="none" spc="0">
              <a:solidFill>
                <a:srgbClr val="B89E6E"/>
              </a:solidFill>
              <a:latin typeface="Arial"/>
              <a:ea typeface="Arial"/>
              <a:cs typeface="Arial"/>
              <a:sym typeface="Arial"/>
            </a:endParaRPr>
          </a:p>
        </p:txBody>
      </p:sp>
      <p:sp>
        <p:nvSpPr>
          <p:cNvPr id="131" name="Google Shape;131;p25"/>
          <p:cNvSpPr/>
          <p:nvPr/>
        </p:nvSpPr>
        <p:spPr>
          <a:xfrm>
            <a:off x="4036219" y="2595302"/>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132" name="Google Shape;132;p25"/>
          <p:cNvSpPr txBox="1"/>
          <p:nvPr/>
        </p:nvSpPr>
        <p:spPr>
          <a:xfrm>
            <a:off x="1000125" y="2831045"/>
            <a:ext cx="7143750" cy="254025"/>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700"/>
              <a:buFont typeface="Arial"/>
              <a:buNone/>
            </a:pPr>
            <a:endParaRPr sz="1700" b="0" i="0" u="none" strike="noStrike" cap="none" spc="0">
              <a:solidFill>
                <a:srgbClr val="000000"/>
              </a:solidFill>
              <a:latin typeface="Arial"/>
              <a:ea typeface="Arial"/>
              <a:cs typeface="Arial"/>
              <a:sym typeface="Arial"/>
            </a:endParaRPr>
          </a:p>
        </p:txBody>
      </p:sp>
      <p:sp>
        <p:nvSpPr>
          <p:cNvPr id="133" name="Google Shape;133;p25"/>
          <p:cNvSpPr txBox="1"/>
          <p:nvPr/>
        </p:nvSpPr>
        <p:spPr>
          <a:xfrm>
            <a:off x="979631" y="3858433"/>
            <a:ext cx="7143600" cy="2616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700"/>
              <a:buFont typeface="Arial"/>
              <a:buNone/>
            </a:pPr>
            <a:r>
              <a:rPr lang="en" sz="1700" b="0" i="0" u="none" strike="noStrike" cap="none" spc="0">
                <a:solidFill>
                  <a:schemeClr val="lt1"/>
                </a:solidFill>
                <a:latin typeface="Lato"/>
                <a:ea typeface="Lato"/>
                <a:cs typeface="Lato"/>
                <a:sym typeface="Lato"/>
              </a:rPr>
              <a:t>Dongseo University, Busan, South Korea</a:t>
            </a:r>
            <a:endParaRPr sz="1700" b="0" i="0" u="none" strike="noStrike" cap="none" spc="0">
              <a:solidFill>
                <a:schemeClr val="lt1"/>
              </a:solidFill>
              <a:latin typeface="Arial"/>
              <a:ea typeface="Arial"/>
              <a:cs typeface="Arial"/>
              <a:sym typeface="Arial"/>
            </a:endParaRPr>
          </a:p>
        </p:txBody>
      </p:sp>
      <p:sp>
        <p:nvSpPr>
          <p:cNvPr id="134" name="Google Shape;134;p25"/>
          <p:cNvSpPr txBox="1"/>
          <p:nvPr/>
        </p:nvSpPr>
        <p:spPr>
          <a:xfrm>
            <a:off x="-190500" y="3392277"/>
            <a:ext cx="9525000" cy="3540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300"/>
              <a:buFont typeface="Arial"/>
              <a:buNone/>
            </a:pPr>
            <a:r>
              <a:rPr lang="en" sz="2300" b="1" i="0" u="none" strike="noStrike" cap="none" spc="0">
                <a:solidFill>
                  <a:schemeClr val="lt1"/>
                </a:solidFill>
                <a:latin typeface="Lato"/>
                <a:ea typeface="Lato"/>
                <a:cs typeface="Lato"/>
                <a:sym typeface="Lato"/>
              </a:rPr>
              <a:t>Christa Springs &amp; Sunghoon Cho</a:t>
            </a:r>
            <a:endParaRPr sz="2200" b="0" i="0" u="none" strike="noStrike" cap="none" spc="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631176" y="428625"/>
            <a:ext cx="4078500" cy="3357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SzPts val="1400"/>
              <a:buNone/>
            </a:pPr>
            <a:r>
              <a:rPr lang="en" sz="2100">
                <a:solidFill>
                  <a:srgbClr val="0A192F"/>
                </a:solidFill>
                <a:latin typeface="Merriweather SemiBold"/>
                <a:ea typeface="Merriweather SemiBold"/>
                <a:cs typeface="Merriweather SemiBold"/>
                <a:sym typeface="Merriweather SemiBold"/>
              </a:rPr>
              <a:t>TABLE OF CONTENTS</a:t>
            </a:r>
            <a:endParaRPr sz="2100">
              <a:solidFill>
                <a:srgbClr val="0A192F"/>
              </a:solidFill>
              <a:latin typeface="Merriweather SemiBold"/>
              <a:ea typeface="Merriweather SemiBold"/>
              <a:cs typeface="Merriweather SemiBold"/>
              <a:sym typeface="Merriweather SemiBold"/>
            </a:endParaRPr>
          </a:p>
        </p:txBody>
      </p:sp>
      <p:sp>
        <p:nvSpPr>
          <p:cNvPr id="140" name="Google Shape;140;p26"/>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141" name="Google Shape;141;p26"/>
          <p:cNvSpPr/>
          <p:nvPr/>
        </p:nvSpPr>
        <p:spPr>
          <a:xfrm>
            <a:off x="832179" y="1498017"/>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42" name="Google Shape;142;p26"/>
          <p:cNvSpPr txBox="1"/>
          <p:nvPr/>
        </p:nvSpPr>
        <p:spPr>
          <a:xfrm>
            <a:off x="751500" y="1477350"/>
            <a:ext cx="35313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Introduction &amp; Research Question</a:t>
            </a:r>
            <a:endParaRPr sz="1200">
              <a:solidFill>
                <a:schemeClr val="dk1"/>
              </a:solidFill>
              <a:latin typeface="Lato"/>
              <a:ea typeface="Lato"/>
              <a:cs typeface="Lato"/>
              <a:sym typeface="Lato"/>
            </a:endParaRPr>
          </a:p>
        </p:txBody>
      </p:sp>
      <p:sp>
        <p:nvSpPr>
          <p:cNvPr id="143" name="Google Shape;143;p26"/>
          <p:cNvSpPr txBox="1"/>
          <p:nvPr/>
        </p:nvSpPr>
        <p:spPr>
          <a:xfrm>
            <a:off x="967575" y="1602750"/>
            <a:ext cx="195600" cy="203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323">
                <a:solidFill>
                  <a:schemeClr val="dk2"/>
                </a:solidFill>
                <a:latin typeface="Lexend Medium"/>
                <a:ea typeface="Lexend Medium"/>
                <a:cs typeface="Lexend Medium"/>
                <a:sym typeface="Lexend Medium"/>
              </a:rPr>
              <a:t>1</a:t>
            </a:r>
            <a:endParaRPr sz="1323">
              <a:solidFill>
                <a:schemeClr val="dk2"/>
              </a:solidFill>
              <a:latin typeface="Lexend Medium"/>
              <a:ea typeface="Lexend Medium"/>
              <a:cs typeface="Lexend Medium"/>
              <a:sym typeface="Lexend Medium"/>
            </a:endParaRPr>
          </a:p>
        </p:txBody>
      </p:sp>
      <p:sp>
        <p:nvSpPr>
          <p:cNvPr id="144" name="Google Shape;144;p26"/>
          <p:cNvSpPr/>
          <p:nvPr/>
        </p:nvSpPr>
        <p:spPr>
          <a:xfrm>
            <a:off x="832179" y="2031128"/>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45" name="Google Shape;145;p26"/>
          <p:cNvSpPr txBox="1"/>
          <p:nvPr/>
        </p:nvSpPr>
        <p:spPr>
          <a:xfrm>
            <a:off x="751499" y="2010459"/>
            <a:ext cx="29157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Reason for Study</a:t>
            </a:r>
            <a:endParaRPr sz="1200">
              <a:solidFill>
                <a:schemeClr val="dk1"/>
              </a:solidFill>
              <a:latin typeface="Lato"/>
              <a:ea typeface="Lato"/>
              <a:cs typeface="Lato"/>
              <a:sym typeface="Lato"/>
            </a:endParaRPr>
          </a:p>
        </p:txBody>
      </p:sp>
      <p:sp>
        <p:nvSpPr>
          <p:cNvPr id="146" name="Google Shape;146;p26"/>
          <p:cNvSpPr txBox="1"/>
          <p:nvPr/>
        </p:nvSpPr>
        <p:spPr>
          <a:xfrm>
            <a:off x="967572" y="2135859"/>
            <a:ext cx="195600" cy="203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323">
                <a:solidFill>
                  <a:schemeClr val="dk2"/>
                </a:solidFill>
                <a:latin typeface="Lexend Medium"/>
                <a:ea typeface="Lexend Medium"/>
                <a:cs typeface="Lexend Medium"/>
                <a:sym typeface="Lexend Medium"/>
              </a:rPr>
              <a:t>2</a:t>
            </a:r>
            <a:endParaRPr sz="1323">
              <a:solidFill>
                <a:schemeClr val="dk2"/>
              </a:solidFill>
              <a:latin typeface="Lexend Medium"/>
              <a:ea typeface="Lexend Medium"/>
              <a:cs typeface="Lexend Medium"/>
              <a:sym typeface="Lexend Medium"/>
            </a:endParaRPr>
          </a:p>
        </p:txBody>
      </p:sp>
      <p:sp>
        <p:nvSpPr>
          <p:cNvPr id="147" name="Google Shape;147;p26"/>
          <p:cNvSpPr/>
          <p:nvPr/>
        </p:nvSpPr>
        <p:spPr>
          <a:xfrm>
            <a:off x="832179" y="2562776"/>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48" name="Google Shape;148;p26"/>
          <p:cNvSpPr txBox="1"/>
          <p:nvPr/>
        </p:nvSpPr>
        <p:spPr>
          <a:xfrm>
            <a:off x="751500" y="2542097"/>
            <a:ext cx="35808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Defining the Hidden-Eye Close-up Shot</a:t>
            </a:r>
            <a:endParaRPr sz="1200">
              <a:solidFill>
                <a:schemeClr val="dk1"/>
              </a:solidFill>
              <a:latin typeface="Lato"/>
              <a:ea typeface="Lato"/>
              <a:cs typeface="Lato"/>
              <a:sym typeface="Lato"/>
            </a:endParaRPr>
          </a:p>
        </p:txBody>
      </p:sp>
      <p:sp>
        <p:nvSpPr>
          <p:cNvPr id="149" name="Google Shape;149;p26"/>
          <p:cNvSpPr txBox="1"/>
          <p:nvPr/>
        </p:nvSpPr>
        <p:spPr>
          <a:xfrm>
            <a:off x="967572" y="2667497"/>
            <a:ext cx="195600" cy="203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323">
                <a:solidFill>
                  <a:schemeClr val="dk2"/>
                </a:solidFill>
                <a:latin typeface="Lexend Medium"/>
                <a:ea typeface="Lexend Medium"/>
                <a:cs typeface="Lexend Medium"/>
                <a:sym typeface="Lexend Medium"/>
              </a:rPr>
              <a:t>3</a:t>
            </a:r>
            <a:endParaRPr sz="1323">
              <a:solidFill>
                <a:schemeClr val="dk2"/>
              </a:solidFill>
              <a:latin typeface="Lexend Medium"/>
              <a:ea typeface="Lexend Medium"/>
              <a:cs typeface="Lexend Medium"/>
              <a:sym typeface="Lexend Medium"/>
            </a:endParaRPr>
          </a:p>
        </p:txBody>
      </p:sp>
      <p:sp>
        <p:nvSpPr>
          <p:cNvPr id="150" name="Google Shape;150;p26"/>
          <p:cNvSpPr/>
          <p:nvPr/>
        </p:nvSpPr>
        <p:spPr>
          <a:xfrm>
            <a:off x="831979" y="3074998"/>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51" name="Google Shape;151;p26"/>
          <p:cNvSpPr txBox="1"/>
          <p:nvPr/>
        </p:nvSpPr>
        <p:spPr>
          <a:xfrm>
            <a:off x="751301" y="3054330"/>
            <a:ext cx="35808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Theoretical Framework of Omission</a:t>
            </a:r>
            <a:endParaRPr sz="1200">
              <a:solidFill>
                <a:schemeClr val="dk1"/>
              </a:solidFill>
              <a:latin typeface="Lato"/>
              <a:ea typeface="Lato"/>
              <a:cs typeface="Lato"/>
              <a:sym typeface="Lato"/>
            </a:endParaRPr>
          </a:p>
        </p:txBody>
      </p:sp>
      <p:sp>
        <p:nvSpPr>
          <p:cNvPr id="152" name="Google Shape;152;p26"/>
          <p:cNvSpPr txBox="1"/>
          <p:nvPr/>
        </p:nvSpPr>
        <p:spPr>
          <a:xfrm>
            <a:off x="967372" y="3179730"/>
            <a:ext cx="195600" cy="203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323">
                <a:solidFill>
                  <a:schemeClr val="dk2"/>
                </a:solidFill>
                <a:latin typeface="Lexend Medium"/>
                <a:ea typeface="Lexend Medium"/>
                <a:cs typeface="Lexend Medium"/>
                <a:sym typeface="Lexend Medium"/>
              </a:rPr>
              <a:t>4</a:t>
            </a:r>
            <a:endParaRPr sz="1323">
              <a:solidFill>
                <a:schemeClr val="dk2"/>
              </a:solidFill>
              <a:latin typeface="Lexend Medium"/>
              <a:ea typeface="Lexend Medium"/>
              <a:cs typeface="Lexend Medium"/>
              <a:sym typeface="Lexend Medium"/>
            </a:endParaRPr>
          </a:p>
        </p:txBody>
      </p:sp>
      <p:sp>
        <p:nvSpPr>
          <p:cNvPr id="153" name="Google Shape;153;p26"/>
          <p:cNvSpPr/>
          <p:nvPr/>
        </p:nvSpPr>
        <p:spPr>
          <a:xfrm>
            <a:off x="831979" y="3583658"/>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54" name="Google Shape;154;p26"/>
          <p:cNvSpPr txBox="1"/>
          <p:nvPr/>
        </p:nvSpPr>
        <p:spPr>
          <a:xfrm>
            <a:off x="751299" y="3562975"/>
            <a:ext cx="29610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Coding of Eye Omission</a:t>
            </a:r>
            <a:endParaRPr sz="1200">
              <a:solidFill>
                <a:schemeClr val="dk1"/>
              </a:solidFill>
              <a:latin typeface="Lato"/>
              <a:ea typeface="Lato"/>
              <a:cs typeface="Lato"/>
              <a:sym typeface="Lato"/>
            </a:endParaRPr>
          </a:p>
        </p:txBody>
      </p:sp>
      <p:sp>
        <p:nvSpPr>
          <p:cNvPr id="155" name="Google Shape;155;p26"/>
          <p:cNvSpPr txBox="1"/>
          <p:nvPr/>
        </p:nvSpPr>
        <p:spPr>
          <a:xfrm>
            <a:off x="967372" y="3688375"/>
            <a:ext cx="195600" cy="203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323">
                <a:solidFill>
                  <a:schemeClr val="dk2"/>
                </a:solidFill>
                <a:latin typeface="Lexend Medium"/>
                <a:ea typeface="Lexend Medium"/>
                <a:cs typeface="Lexend Medium"/>
                <a:sym typeface="Lexend Medium"/>
              </a:rPr>
              <a:t>5</a:t>
            </a:r>
            <a:endParaRPr sz="1323">
              <a:solidFill>
                <a:schemeClr val="dk2"/>
              </a:solidFill>
              <a:latin typeface="Lexend Medium"/>
              <a:ea typeface="Lexend Medium"/>
              <a:cs typeface="Lexend Medium"/>
              <a:sym typeface="Lexend Medium"/>
            </a:endParaRPr>
          </a:p>
        </p:txBody>
      </p:sp>
      <p:sp>
        <p:nvSpPr>
          <p:cNvPr id="156" name="Google Shape;156;p26"/>
          <p:cNvSpPr/>
          <p:nvPr/>
        </p:nvSpPr>
        <p:spPr>
          <a:xfrm>
            <a:off x="4722079" y="1498025"/>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57" name="Google Shape;157;p26"/>
          <p:cNvSpPr txBox="1"/>
          <p:nvPr/>
        </p:nvSpPr>
        <p:spPr>
          <a:xfrm>
            <a:off x="4641398" y="1477350"/>
            <a:ext cx="26955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Research Methodology</a:t>
            </a:r>
            <a:endParaRPr sz="1200">
              <a:solidFill>
                <a:schemeClr val="dk1"/>
              </a:solidFill>
              <a:latin typeface="Lato"/>
              <a:ea typeface="Lato"/>
              <a:cs typeface="Lato"/>
              <a:sym typeface="Lato"/>
            </a:endParaRPr>
          </a:p>
        </p:txBody>
      </p:sp>
      <p:sp>
        <p:nvSpPr>
          <p:cNvPr id="158" name="Google Shape;158;p26"/>
          <p:cNvSpPr txBox="1"/>
          <p:nvPr/>
        </p:nvSpPr>
        <p:spPr>
          <a:xfrm>
            <a:off x="4857472" y="1602750"/>
            <a:ext cx="195600" cy="1848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200">
                <a:solidFill>
                  <a:schemeClr val="dk2"/>
                </a:solidFill>
                <a:latin typeface="Lexend"/>
                <a:ea typeface="Lexend"/>
                <a:cs typeface="Lexend"/>
                <a:sym typeface="Lexend"/>
              </a:rPr>
              <a:t>6</a:t>
            </a:r>
            <a:endParaRPr sz="1200">
              <a:solidFill>
                <a:schemeClr val="dk2"/>
              </a:solidFill>
              <a:latin typeface="Lexend"/>
              <a:ea typeface="Lexend"/>
              <a:cs typeface="Lexend"/>
              <a:sym typeface="Lexend"/>
            </a:endParaRPr>
          </a:p>
        </p:txBody>
      </p:sp>
      <p:sp>
        <p:nvSpPr>
          <p:cNvPr id="159" name="Google Shape;159;p26"/>
          <p:cNvSpPr/>
          <p:nvPr/>
        </p:nvSpPr>
        <p:spPr>
          <a:xfrm>
            <a:off x="4722079" y="1999594"/>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60" name="Google Shape;160;p26"/>
          <p:cNvSpPr txBox="1"/>
          <p:nvPr/>
        </p:nvSpPr>
        <p:spPr>
          <a:xfrm>
            <a:off x="4641400" y="1978909"/>
            <a:ext cx="36762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b="1">
                <a:solidFill>
                  <a:schemeClr val="dk1"/>
                </a:solidFill>
                <a:latin typeface="Lato"/>
                <a:ea typeface="Lato"/>
                <a:cs typeface="Lato"/>
                <a:sym typeface="Lato"/>
              </a:rPr>
              <a:t>Case Studies: </a:t>
            </a:r>
            <a:r>
              <a:rPr lang="en" sz="1200">
                <a:solidFill>
                  <a:schemeClr val="dk1"/>
                </a:solidFill>
                <a:latin typeface="Lato"/>
                <a:ea typeface="Lato"/>
                <a:cs typeface="Lato"/>
                <a:sym typeface="Lato"/>
              </a:rPr>
              <a:t>Sound! Euphonium &amp; Re:Zero</a:t>
            </a:r>
            <a:endParaRPr sz="1200">
              <a:solidFill>
                <a:schemeClr val="dk1"/>
              </a:solidFill>
              <a:latin typeface="Lato"/>
              <a:ea typeface="Lato"/>
              <a:cs typeface="Lato"/>
              <a:sym typeface="Lato"/>
            </a:endParaRPr>
          </a:p>
        </p:txBody>
      </p:sp>
      <p:sp>
        <p:nvSpPr>
          <p:cNvPr id="161" name="Google Shape;161;p26"/>
          <p:cNvSpPr txBox="1"/>
          <p:nvPr/>
        </p:nvSpPr>
        <p:spPr>
          <a:xfrm>
            <a:off x="4857472" y="2104309"/>
            <a:ext cx="195600" cy="1848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200">
                <a:solidFill>
                  <a:schemeClr val="dk2"/>
                </a:solidFill>
                <a:latin typeface="Lexend"/>
                <a:ea typeface="Lexend"/>
                <a:cs typeface="Lexend"/>
                <a:sym typeface="Lexend"/>
              </a:rPr>
              <a:t>7</a:t>
            </a:r>
            <a:endParaRPr sz="1200">
              <a:solidFill>
                <a:schemeClr val="dk2"/>
              </a:solidFill>
              <a:latin typeface="Lexend"/>
              <a:ea typeface="Lexend"/>
              <a:cs typeface="Lexend"/>
              <a:sym typeface="Lexend"/>
            </a:endParaRPr>
          </a:p>
        </p:txBody>
      </p:sp>
      <p:sp>
        <p:nvSpPr>
          <p:cNvPr id="162" name="Google Shape;162;p26"/>
          <p:cNvSpPr/>
          <p:nvPr/>
        </p:nvSpPr>
        <p:spPr>
          <a:xfrm>
            <a:off x="4722079" y="2531242"/>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63" name="Google Shape;163;p26"/>
          <p:cNvSpPr txBox="1"/>
          <p:nvPr/>
        </p:nvSpPr>
        <p:spPr>
          <a:xfrm>
            <a:off x="4641398" y="2510572"/>
            <a:ext cx="25713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Comparative Analysis</a:t>
            </a:r>
            <a:endParaRPr sz="1200">
              <a:solidFill>
                <a:schemeClr val="dk1"/>
              </a:solidFill>
              <a:latin typeface="Lato"/>
              <a:ea typeface="Lato"/>
              <a:cs typeface="Lato"/>
              <a:sym typeface="Lato"/>
            </a:endParaRPr>
          </a:p>
        </p:txBody>
      </p:sp>
      <p:sp>
        <p:nvSpPr>
          <p:cNvPr id="164" name="Google Shape;164;p26"/>
          <p:cNvSpPr txBox="1"/>
          <p:nvPr/>
        </p:nvSpPr>
        <p:spPr>
          <a:xfrm>
            <a:off x="4857472" y="2635972"/>
            <a:ext cx="195600" cy="1848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200">
                <a:solidFill>
                  <a:schemeClr val="dk2"/>
                </a:solidFill>
                <a:latin typeface="Lexend"/>
                <a:ea typeface="Lexend"/>
                <a:cs typeface="Lexend"/>
                <a:sym typeface="Lexend"/>
              </a:rPr>
              <a:t>8</a:t>
            </a:r>
            <a:endParaRPr sz="1200">
              <a:solidFill>
                <a:schemeClr val="dk2"/>
              </a:solidFill>
              <a:latin typeface="Lexend"/>
              <a:ea typeface="Lexend"/>
              <a:cs typeface="Lexend"/>
              <a:sym typeface="Lexend"/>
            </a:endParaRPr>
          </a:p>
        </p:txBody>
      </p:sp>
      <p:sp>
        <p:nvSpPr>
          <p:cNvPr id="165" name="Google Shape;165;p26"/>
          <p:cNvSpPr/>
          <p:nvPr/>
        </p:nvSpPr>
        <p:spPr>
          <a:xfrm>
            <a:off x="4721830" y="3075198"/>
            <a:ext cx="3531300" cy="413100"/>
          </a:xfrm>
          <a:prstGeom prst="roundRect">
            <a:avLst>
              <a:gd name="adj" fmla="val 16667"/>
            </a:avLst>
          </a:prstGeom>
          <a:solidFill>
            <a:schemeClr val="lt1"/>
          </a:solidFill>
          <a:ln>
            <a:noFill/>
          </a:ln>
          <a:effectLst>
            <a:outerShdw blurRad="57150" dist="19050" dir="5400000" algn="bl" rotWithShape="0">
              <a:srgbClr val="000000">
                <a:alpha val="15000"/>
              </a:srgbClr>
            </a:outerShdw>
          </a:effectLst>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endParaRPr sz="1200">
              <a:solidFill>
                <a:schemeClr val="dk1"/>
              </a:solidFill>
              <a:latin typeface="Lato"/>
              <a:ea typeface="Lato"/>
              <a:cs typeface="Lato"/>
              <a:sym typeface="Lato"/>
            </a:endParaRPr>
          </a:p>
        </p:txBody>
      </p:sp>
      <p:sp>
        <p:nvSpPr>
          <p:cNvPr id="166" name="Google Shape;166;p26"/>
          <p:cNvSpPr txBox="1"/>
          <p:nvPr/>
        </p:nvSpPr>
        <p:spPr>
          <a:xfrm>
            <a:off x="4641148" y="3054530"/>
            <a:ext cx="2379900" cy="454500"/>
          </a:xfrm>
          <a:prstGeom prst="rect">
            <a:avLst/>
          </a:prstGeom>
          <a:noFill/>
          <a:ln>
            <a:noFill/>
          </a:ln>
        </p:spPr>
        <p:txBody>
          <a:bodyPr spcFirstLastPara="1" wrap="square" lIns="112550" tIns="112550" rIns="112550" bIns="112550" anchor="ctr" anchorCtr="0">
            <a:noAutofit/>
          </a:bodyPr>
          <a:lstStyle/>
          <a:p>
            <a:pPr marL="422090" lvl="0" indent="0" algn="l" rtl="0">
              <a:lnSpc>
                <a:spcPct val="150000"/>
              </a:lnSpc>
              <a:spcBef>
                <a:spcPts val="0"/>
              </a:spcBef>
              <a:spcAft>
                <a:spcPts val="0"/>
              </a:spcAft>
              <a:buNone/>
            </a:pPr>
            <a:r>
              <a:rPr lang="en" sz="1200">
                <a:solidFill>
                  <a:schemeClr val="dk1"/>
                </a:solidFill>
                <a:latin typeface="Lato"/>
                <a:ea typeface="Lato"/>
                <a:cs typeface="Lato"/>
                <a:sym typeface="Lato"/>
              </a:rPr>
              <a:t>Conclusion</a:t>
            </a:r>
            <a:endParaRPr sz="1200">
              <a:solidFill>
                <a:schemeClr val="dk1"/>
              </a:solidFill>
              <a:latin typeface="Lato"/>
              <a:ea typeface="Lato"/>
              <a:cs typeface="Lato"/>
              <a:sym typeface="Lato"/>
            </a:endParaRPr>
          </a:p>
        </p:txBody>
      </p:sp>
      <p:sp>
        <p:nvSpPr>
          <p:cNvPr id="167" name="Google Shape;167;p26"/>
          <p:cNvSpPr txBox="1"/>
          <p:nvPr/>
        </p:nvSpPr>
        <p:spPr>
          <a:xfrm>
            <a:off x="4857223" y="3179930"/>
            <a:ext cx="195600" cy="1848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200">
                <a:solidFill>
                  <a:schemeClr val="dk2"/>
                </a:solidFill>
                <a:latin typeface="Lexend"/>
                <a:ea typeface="Lexend"/>
                <a:cs typeface="Lexend"/>
                <a:sym typeface="Lexend"/>
              </a:rPr>
              <a:t>9</a:t>
            </a:r>
            <a:endParaRPr sz="1200">
              <a:solidFill>
                <a:schemeClr val="dk2"/>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7"/>
          <p:cNvSpPr/>
          <p:nvPr/>
        </p:nvSpPr>
        <p:spPr>
          <a:xfrm>
            <a:off x="490200" y="1449950"/>
            <a:ext cx="3714300" cy="2512200"/>
          </a:xfrm>
          <a:prstGeom prst="roundRect">
            <a:avLst>
              <a:gd name="adj" fmla="val 10908"/>
            </a:avLst>
          </a:prstGeom>
          <a:solidFill>
            <a:srgbClr val="0A192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3" name="Google Shape;173;p27"/>
          <p:cNvSpPr/>
          <p:nvPr/>
        </p:nvSpPr>
        <p:spPr>
          <a:xfrm>
            <a:off x="536107" y="1408275"/>
            <a:ext cx="3714300" cy="2592600"/>
          </a:xfrm>
          <a:prstGeom prst="roundRect">
            <a:avLst>
              <a:gd name="adj" fmla="val 10908"/>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4" name="Google Shape;174;p27"/>
          <p:cNvSpPr/>
          <p:nvPr/>
        </p:nvSpPr>
        <p:spPr>
          <a:xfrm>
            <a:off x="4914550" y="1449950"/>
            <a:ext cx="3714300" cy="2512200"/>
          </a:xfrm>
          <a:prstGeom prst="roundRect">
            <a:avLst>
              <a:gd name="adj" fmla="val 10908"/>
            </a:avLst>
          </a:prstGeom>
          <a:solidFill>
            <a:srgbClr val="0A192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5" name="Google Shape;175;p27"/>
          <p:cNvSpPr txBox="1"/>
          <p:nvPr/>
        </p:nvSpPr>
        <p:spPr>
          <a:xfrm>
            <a:off x="685800" y="2412538"/>
            <a:ext cx="3585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Traditional Expectation</a:t>
            </a:r>
            <a:endParaRPr sz="1100" b="0" i="0" u="none" strike="noStrike" cap="none" spc="0">
              <a:solidFill>
                <a:srgbClr val="000000"/>
              </a:solidFill>
              <a:latin typeface="Arial"/>
              <a:ea typeface="Arial"/>
              <a:cs typeface="Arial"/>
              <a:sym typeface="Arial"/>
            </a:endParaRPr>
          </a:p>
        </p:txBody>
      </p:sp>
      <p:sp>
        <p:nvSpPr>
          <p:cNvPr id="176" name="Google Shape;176;p27"/>
          <p:cNvSpPr txBox="1"/>
          <p:nvPr/>
        </p:nvSpPr>
        <p:spPr>
          <a:xfrm>
            <a:off x="685800" y="2776869"/>
            <a:ext cx="3414900" cy="677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"The eyes are the windows to the soul" (anonymous) – </a:t>
            </a:r>
            <a:r>
              <a:rPr lang="en" sz="1100">
                <a:solidFill>
                  <a:srgbClr val="334155"/>
                </a:solidFill>
                <a:latin typeface="Lato"/>
                <a:ea typeface="Lato"/>
                <a:cs typeface="Lato"/>
                <a:sym typeface="Lato"/>
              </a:rPr>
              <a:t>Close-ups deepen empathy and grant immediate access to internal emotions.</a:t>
            </a:r>
            <a:endParaRPr sz="1100">
              <a:solidFill>
                <a:srgbClr val="334155"/>
              </a:solidFill>
              <a:latin typeface="Lato"/>
              <a:ea typeface="Lato"/>
              <a:cs typeface="Lato"/>
              <a:sym typeface="Lato"/>
            </a:endParaRPr>
          </a:p>
        </p:txBody>
      </p:sp>
      <p:sp>
        <p:nvSpPr>
          <p:cNvPr id="177" name="Google Shape;177;p27"/>
          <p:cNvSpPr txBox="1"/>
          <p:nvPr/>
        </p:nvSpPr>
        <p:spPr>
          <a:xfrm>
            <a:off x="685800" y="3197851"/>
            <a:ext cx="3414900" cy="169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100"/>
              <a:buFont typeface="Arial"/>
              <a:buNone/>
            </a:pPr>
            <a:endParaRPr sz="1100" b="0" i="0" u="none" strike="noStrike" cap="none" spc="0">
              <a:solidFill>
                <a:srgbClr val="000000"/>
              </a:solidFill>
              <a:latin typeface="Arial"/>
              <a:ea typeface="Arial"/>
              <a:cs typeface="Arial"/>
              <a:sym typeface="Arial"/>
            </a:endParaRPr>
          </a:p>
        </p:txBody>
      </p:sp>
      <p:sp>
        <p:nvSpPr>
          <p:cNvPr id="178" name="Google Shape;178;p27"/>
          <p:cNvSpPr txBox="1"/>
          <p:nvPr/>
        </p:nvSpPr>
        <p:spPr>
          <a:xfrm>
            <a:off x="5043488" y="2412550"/>
            <a:ext cx="3585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Anime Subversion</a:t>
            </a:r>
            <a:endParaRPr sz="1100" b="0" i="0" u="none" strike="noStrike" cap="none" spc="0">
              <a:solidFill>
                <a:srgbClr val="000000"/>
              </a:solidFill>
              <a:latin typeface="Arial"/>
              <a:ea typeface="Arial"/>
              <a:cs typeface="Arial"/>
              <a:sym typeface="Arial"/>
            </a:endParaRPr>
          </a:p>
        </p:txBody>
      </p:sp>
      <p:sp>
        <p:nvSpPr>
          <p:cNvPr id="179" name="Google Shape;179;p27"/>
          <p:cNvSpPr txBox="1"/>
          <p:nvPr/>
        </p:nvSpPr>
        <p:spPr>
          <a:xfrm>
            <a:off x="5064388" y="2776881"/>
            <a:ext cx="3414600" cy="677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100"/>
              <a:buFont typeface="Arial"/>
              <a:buNone/>
            </a:pPr>
            <a:r>
              <a:rPr lang="en" sz="1100" b="0" i="0" u="none" strike="noStrike" cap="none" spc="0">
                <a:solidFill>
                  <a:schemeClr val="lt1"/>
                </a:solidFill>
                <a:latin typeface="Lato"/>
                <a:ea typeface="Lato"/>
                <a:cs typeface="Lato"/>
                <a:sym typeface="Lato"/>
              </a:rPr>
              <a:t>Japanese animation frequently reverses this by obscuring eyes, turning a revealing device into one of </a:t>
            </a:r>
            <a:r>
              <a:rPr lang="en" sz="1100" b="1" i="0" u="none" strike="noStrike" cap="none" spc="0">
                <a:solidFill>
                  <a:schemeClr val="lt1"/>
                </a:solidFill>
                <a:latin typeface="Lato"/>
                <a:ea typeface="Lato"/>
                <a:cs typeface="Lato"/>
                <a:sym typeface="Lato"/>
              </a:rPr>
              <a:t>withholding and ambiguity</a:t>
            </a:r>
            <a:r>
              <a:rPr lang="en" sz="1100" b="0" i="0" u="none" strike="noStrike" cap="none" spc="0">
                <a:solidFill>
                  <a:schemeClr val="lt1"/>
                </a:solidFill>
                <a:latin typeface="Lato"/>
                <a:ea typeface="Lato"/>
                <a:cs typeface="Lato"/>
                <a:sym typeface="Lato"/>
              </a:rPr>
              <a:t>.</a:t>
            </a:r>
            <a:endParaRPr sz="1100" b="0" i="0" u="none" strike="noStrike" cap="none" spc="0">
              <a:solidFill>
                <a:schemeClr val="lt1"/>
              </a:solidFill>
              <a:latin typeface="Arial"/>
              <a:ea typeface="Arial"/>
              <a:cs typeface="Arial"/>
              <a:sym typeface="Arial"/>
            </a:endParaRPr>
          </a:p>
        </p:txBody>
      </p:sp>
      <p:sp>
        <p:nvSpPr>
          <p:cNvPr id="180" name="Google Shape;180;p27"/>
          <p:cNvSpPr txBox="1"/>
          <p:nvPr/>
        </p:nvSpPr>
        <p:spPr>
          <a:xfrm>
            <a:off x="571500" y="428625"/>
            <a:ext cx="8551125" cy="32893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INTRODUCTION:  </a:t>
            </a:r>
            <a:r>
              <a:rPr lang="en" sz="2100" b="1" i="1" u="none" strike="noStrike" cap="none" spc="0">
                <a:solidFill>
                  <a:srgbClr val="0A192F"/>
                </a:solidFill>
                <a:latin typeface="Merriweather"/>
                <a:ea typeface="Merriweather"/>
                <a:cs typeface="Merriweather"/>
                <a:sym typeface="Merriweather"/>
              </a:rPr>
              <a:t>Eyes - The Window to the Soul</a:t>
            </a:r>
            <a:endParaRPr sz="1100" b="0" i="1" u="none" strike="noStrike" cap="none" spc="0">
              <a:solidFill>
                <a:srgbClr val="000000"/>
              </a:solidFill>
              <a:latin typeface="Arial"/>
              <a:ea typeface="Arial"/>
              <a:cs typeface="Arial"/>
              <a:sym typeface="Arial"/>
            </a:endParaRPr>
          </a:p>
        </p:txBody>
      </p:sp>
      <p:sp>
        <p:nvSpPr>
          <p:cNvPr id="181" name="Google Shape;181;p27"/>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182" name="Google Shape;182;p27"/>
          <p:cNvSpPr txBox="1"/>
          <p:nvPr/>
        </p:nvSpPr>
        <p:spPr>
          <a:xfrm>
            <a:off x="428625" y="4427213"/>
            <a:ext cx="8208450" cy="168615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[1] A. Brown, “Narrative technique: Point of view,” vol. 1, 2024. Unpublished. </a:t>
            </a:r>
            <a:endParaRPr sz="1100" b="0" i="0" u="none" strike="noStrike" cap="none" spc="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[2] I. Ribó, Prose Fiction: An Introduction to the Semiotics of Narrative. Cambridge, UK: Open Book Publishers, 2019, pp. 2–3. </a:t>
            </a:r>
            <a:endParaRPr sz="1100" b="0" i="0" u="none" strike="noStrike" cap="none" spc="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[3] J. E. Cutting, “Narrative theory and the dynamics of popular movies,” Psychon. Bull. Rev., vol. 23, p. 1713, 2016. </a:t>
            </a:r>
            <a:endParaRPr sz="1100" b="0" i="0" u="none" strike="noStrike" cap="none" spc="0">
              <a:solidFill>
                <a:schemeClr val="dk1"/>
              </a:solidFill>
              <a:latin typeface="Lato"/>
              <a:ea typeface="Lato"/>
              <a:cs typeface="Lato"/>
              <a:sym typeface="Lato"/>
            </a:endParaRPr>
          </a:p>
        </p:txBody>
      </p:sp>
      <p:sp>
        <p:nvSpPr>
          <p:cNvPr id="183" name="Google Shape;183;p27"/>
          <p:cNvSpPr/>
          <p:nvPr/>
        </p:nvSpPr>
        <p:spPr>
          <a:xfrm>
            <a:off x="485775" y="4427213"/>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8"/>
          <p:cNvSpPr txBox="1"/>
          <p:nvPr/>
        </p:nvSpPr>
        <p:spPr>
          <a:xfrm>
            <a:off x="571500" y="428625"/>
            <a:ext cx="8551125" cy="32893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RESEARCH QUESTION</a:t>
            </a:r>
            <a:endParaRPr sz="1100" b="0" i="1" u="none" strike="noStrike" cap="none" spc="0">
              <a:solidFill>
                <a:srgbClr val="000000"/>
              </a:solidFill>
              <a:latin typeface="Arial"/>
              <a:ea typeface="Arial"/>
              <a:cs typeface="Arial"/>
              <a:sym typeface="Arial"/>
            </a:endParaRPr>
          </a:p>
        </p:txBody>
      </p:sp>
      <p:sp>
        <p:nvSpPr>
          <p:cNvPr id="189" name="Google Shape;189;p28"/>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190" name="Google Shape;190;p28"/>
          <p:cNvSpPr/>
          <p:nvPr/>
        </p:nvSpPr>
        <p:spPr>
          <a:xfrm>
            <a:off x="428625" y="1669425"/>
            <a:ext cx="8157600" cy="902400"/>
          </a:xfrm>
          <a:prstGeom prst="roundRect">
            <a:avLst>
              <a:gd name="adj" fmla="val 16667"/>
            </a:avLst>
          </a:prstGeom>
          <a:solidFill>
            <a:srgbClr val="FFF2CC"/>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342900" lvl="0" indent="-317500" algn="l" rtl="0">
              <a:spcBef>
                <a:spcPts val="500"/>
              </a:spcBef>
              <a:spcAft>
                <a:spcPts val="0"/>
              </a:spcAft>
              <a:buClr>
                <a:srgbClr val="888888"/>
              </a:buClr>
              <a:buSzPts val="2400"/>
              <a:buFont typeface="Arial"/>
              <a:buNone/>
            </a:pPr>
            <a:endParaRPr sz="1900">
              <a:solidFill>
                <a:srgbClr val="0A192F"/>
              </a:solidFill>
              <a:latin typeface="Calibri"/>
              <a:ea typeface="Calibri"/>
              <a:cs typeface="Calibri"/>
              <a:sym typeface="Calibri"/>
            </a:endParaRPr>
          </a:p>
        </p:txBody>
      </p:sp>
      <p:sp>
        <p:nvSpPr>
          <p:cNvPr id="191" name="Google Shape;191;p28"/>
          <p:cNvSpPr/>
          <p:nvPr/>
        </p:nvSpPr>
        <p:spPr>
          <a:xfrm>
            <a:off x="428625" y="2942225"/>
            <a:ext cx="3925800" cy="1173900"/>
          </a:xfrm>
          <a:prstGeom prst="roundRect">
            <a:avLst>
              <a:gd name="adj" fmla="val 16667"/>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192" name="Google Shape;192;p28"/>
          <p:cNvSpPr txBox="1"/>
          <p:nvPr/>
        </p:nvSpPr>
        <p:spPr>
          <a:xfrm>
            <a:off x="694349" y="1786321"/>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spc="300">
                <a:solidFill>
                  <a:srgbClr val="0A192F"/>
                </a:solidFill>
                <a:latin typeface="Calibri"/>
                <a:ea typeface="Calibri"/>
                <a:cs typeface="Calibri"/>
                <a:sym typeface="Calibri"/>
              </a:rPr>
              <a:t>PRIMARY QUESTION</a:t>
            </a:r>
            <a:endParaRPr sz="1000" b="1" spc="300">
              <a:solidFill>
                <a:srgbClr val="0A192F"/>
              </a:solidFill>
              <a:latin typeface="Calibri"/>
              <a:ea typeface="Calibri"/>
              <a:cs typeface="Calibri"/>
              <a:sym typeface="Calibri"/>
            </a:endParaRPr>
          </a:p>
        </p:txBody>
      </p:sp>
      <p:sp>
        <p:nvSpPr>
          <p:cNvPr id="193" name="Google Shape;193;p28"/>
          <p:cNvSpPr txBox="1"/>
          <p:nvPr/>
        </p:nvSpPr>
        <p:spPr>
          <a:xfrm>
            <a:off x="649299" y="2005725"/>
            <a:ext cx="8731200" cy="461700"/>
          </a:xfrm>
          <a:prstGeom prst="rect">
            <a:avLst/>
          </a:prstGeom>
          <a:noFill/>
          <a:ln>
            <a:noFill/>
          </a:ln>
        </p:spPr>
        <p:txBody>
          <a:bodyPr spcFirstLastPara="1" wrap="square" lIns="91425" tIns="91425" rIns="91425" bIns="91425" anchor="t" anchorCtr="0">
            <a:spAutoFit/>
          </a:bodyPr>
          <a:lstStyle/>
          <a:p>
            <a:pPr marL="342900" lvl="0" indent="-317500" algn="l" rtl="0">
              <a:spcBef>
                <a:spcPts val="500"/>
              </a:spcBef>
              <a:spcAft>
                <a:spcPts val="0"/>
              </a:spcAft>
              <a:buNone/>
            </a:pPr>
            <a:r>
              <a:rPr lang="en" sz="1800">
                <a:solidFill>
                  <a:srgbClr val="0A192F"/>
                </a:solidFill>
                <a:latin typeface="Merriweather SemiBold"/>
                <a:ea typeface="Merriweather SemiBold"/>
                <a:cs typeface="Merriweather SemiBold"/>
                <a:sym typeface="Merriweather SemiBold"/>
              </a:rPr>
              <a:t>How are </a:t>
            </a:r>
            <a:r>
              <a:rPr lang="en" sz="1800" i="1">
                <a:solidFill>
                  <a:srgbClr val="0A192F"/>
                </a:solidFill>
                <a:latin typeface="Merriweather SemiBold"/>
                <a:ea typeface="Merriweather SemiBold"/>
                <a:cs typeface="Merriweather SemiBold"/>
                <a:sym typeface="Merriweather SemiBold"/>
              </a:rPr>
              <a:t>Hidden-Eye Close-Ups </a:t>
            </a:r>
            <a:r>
              <a:rPr lang="en" sz="1800">
                <a:solidFill>
                  <a:srgbClr val="0A192F"/>
                </a:solidFill>
                <a:latin typeface="Merriweather SemiBold"/>
                <a:ea typeface="Merriweather SemiBold"/>
                <a:cs typeface="Merriweather SemiBold"/>
                <a:sym typeface="Merriweather SemiBold"/>
              </a:rPr>
              <a:t>used as narrative devices in anime?</a:t>
            </a:r>
            <a:endParaRPr sz="1800">
              <a:solidFill>
                <a:srgbClr val="0A192F"/>
              </a:solidFill>
              <a:latin typeface="Calibri"/>
              <a:ea typeface="Calibri"/>
              <a:cs typeface="Calibri"/>
              <a:sym typeface="Calibri"/>
            </a:endParaRPr>
          </a:p>
        </p:txBody>
      </p:sp>
      <p:sp>
        <p:nvSpPr>
          <p:cNvPr id="194" name="Google Shape;194;p28"/>
          <p:cNvSpPr txBox="1"/>
          <p:nvPr/>
        </p:nvSpPr>
        <p:spPr>
          <a:xfrm>
            <a:off x="668608" y="3143896"/>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B89E6E"/>
                </a:solidFill>
                <a:latin typeface="Calibri"/>
                <a:ea typeface="Calibri"/>
                <a:cs typeface="Calibri"/>
                <a:sym typeface="Calibri"/>
              </a:rPr>
              <a:t>ANALYTICAL SCOPE</a:t>
            </a:r>
            <a:endParaRPr sz="1000" b="1">
              <a:solidFill>
                <a:srgbClr val="B89E6E"/>
              </a:solidFill>
              <a:latin typeface="Calibri"/>
              <a:ea typeface="Calibri"/>
              <a:cs typeface="Calibri"/>
              <a:sym typeface="Calibri"/>
            </a:endParaRPr>
          </a:p>
        </p:txBody>
      </p:sp>
      <p:sp>
        <p:nvSpPr>
          <p:cNvPr id="195" name="Google Shape;195;p28"/>
          <p:cNvSpPr txBox="1"/>
          <p:nvPr/>
        </p:nvSpPr>
        <p:spPr>
          <a:xfrm>
            <a:off x="649300" y="3374475"/>
            <a:ext cx="3585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0A192F"/>
                </a:solidFill>
                <a:latin typeface="Lato"/>
                <a:ea typeface="Lato"/>
                <a:cs typeface="Lato"/>
                <a:sym typeface="Lato"/>
              </a:rPr>
              <a:t>Investigating specific narrative contexts in selected anime episodes</a:t>
            </a:r>
            <a:endParaRPr>
              <a:solidFill>
                <a:srgbClr val="0A192F"/>
              </a:solidFill>
              <a:latin typeface="Lato"/>
              <a:ea typeface="Lato"/>
              <a:cs typeface="Lato"/>
              <a:sym typeface="Lato"/>
            </a:endParaRPr>
          </a:p>
        </p:txBody>
      </p:sp>
      <p:sp>
        <p:nvSpPr>
          <p:cNvPr id="196" name="Google Shape;196;p28"/>
          <p:cNvSpPr/>
          <p:nvPr/>
        </p:nvSpPr>
        <p:spPr>
          <a:xfrm>
            <a:off x="4725700" y="2942225"/>
            <a:ext cx="3860400" cy="1173900"/>
          </a:xfrm>
          <a:prstGeom prst="roundRect">
            <a:avLst>
              <a:gd name="adj" fmla="val 16667"/>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197" name="Google Shape;197;p28"/>
          <p:cNvSpPr txBox="1"/>
          <p:nvPr/>
        </p:nvSpPr>
        <p:spPr>
          <a:xfrm>
            <a:off x="4965683" y="3143896"/>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B89E6E"/>
                </a:solidFill>
                <a:latin typeface="Calibri"/>
                <a:ea typeface="Calibri"/>
                <a:cs typeface="Calibri"/>
                <a:sym typeface="Calibri"/>
              </a:rPr>
              <a:t>SELECTED CORPUS</a:t>
            </a:r>
            <a:endParaRPr sz="1000" b="1">
              <a:solidFill>
                <a:srgbClr val="B89E6E"/>
              </a:solidFill>
              <a:latin typeface="Calibri"/>
              <a:ea typeface="Calibri"/>
              <a:cs typeface="Calibri"/>
              <a:sym typeface="Calibri"/>
            </a:endParaRPr>
          </a:p>
        </p:txBody>
      </p:sp>
      <p:sp>
        <p:nvSpPr>
          <p:cNvPr id="198" name="Google Shape;198;p28"/>
          <p:cNvSpPr txBox="1"/>
          <p:nvPr/>
        </p:nvSpPr>
        <p:spPr>
          <a:xfrm>
            <a:off x="4946375" y="3374475"/>
            <a:ext cx="3585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0A192F"/>
                </a:solidFill>
                <a:latin typeface="Lato"/>
                <a:ea typeface="Lato"/>
                <a:cs typeface="Lato"/>
                <a:sym typeface="Lato"/>
              </a:rPr>
              <a:t>Key scenes from </a:t>
            </a:r>
            <a:r>
              <a:rPr lang="en" i="1">
                <a:solidFill>
                  <a:srgbClr val="0A192F"/>
                </a:solidFill>
                <a:latin typeface="Lato"/>
                <a:ea typeface="Lato"/>
                <a:cs typeface="Lato"/>
                <a:sym typeface="Lato"/>
              </a:rPr>
              <a:t>Sound! Euphonium </a:t>
            </a:r>
            <a:r>
              <a:rPr lang="en">
                <a:solidFill>
                  <a:srgbClr val="0A192F"/>
                </a:solidFill>
                <a:latin typeface="Lato"/>
                <a:ea typeface="Lato"/>
                <a:cs typeface="Lato"/>
                <a:sym typeface="Lato"/>
              </a:rPr>
              <a:t>(S2E10) and </a:t>
            </a:r>
            <a:r>
              <a:rPr lang="en" i="1">
                <a:solidFill>
                  <a:srgbClr val="0A192F"/>
                </a:solidFill>
                <a:latin typeface="Lato"/>
                <a:ea typeface="Lato"/>
                <a:cs typeface="Lato"/>
                <a:sym typeface="Lato"/>
              </a:rPr>
              <a:t>Re:Zero</a:t>
            </a:r>
            <a:r>
              <a:rPr lang="en">
                <a:solidFill>
                  <a:srgbClr val="0A192F"/>
                </a:solidFill>
                <a:latin typeface="Lato"/>
                <a:ea typeface="Lato"/>
                <a:cs typeface="Lato"/>
                <a:sym typeface="Lato"/>
              </a:rPr>
              <a:t> (S3E1).</a:t>
            </a:r>
            <a:endParaRPr>
              <a:solidFill>
                <a:srgbClr val="0A192F"/>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9"/>
          <p:cNvSpPr txBox="1">
            <a:spLocks noGrp="1"/>
          </p:cNvSpPr>
          <p:nvPr>
            <p:ph type="subTitle" idx="1"/>
          </p:nvPr>
        </p:nvSpPr>
        <p:spPr>
          <a:xfrm>
            <a:off x="2153493" y="1985918"/>
            <a:ext cx="4800600" cy="1314450"/>
          </a:xfrm>
          <a:prstGeom prst="rect">
            <a:avLst/>
          </a:prstGeom>
          <a:noFill/>
          <a:ln>
            <a:noFill/>
          </a:ln>
        </p:spPr>
        <p:txBody>
          <a:bodyPr spcFirstLastPara="1" wrap="square" lIns="68575" tIns="34275" rIns="68575" bIns="34275" anchor="t" anchorCtr="0">
            <a:normAutofit fontScale="62500" lnSpcReduction="20000"/>
          </a:bodyPr>
          <a:lstStyle/>
          <a:p>
            <a:pPr marL="0" lvl="0" indent="0" algn="ctr" rtl="0">
              <a:lnSpc>
                <a:spcPct val="150000"/>
              </a:lnSpc>
              <a:spcBef>
                <a:spcPts val="500"/>
              </a:spcBef>
              <a:spcAft>
                <a:spcPts val="0"/>
              </a:spcAft>
              <a:buSzPct val="133333"/>
              <a:buNone/>
            </a:pPr>
            <a:r>
              <a:rPr lang="en" sz="2100">
                <a:solidFill>
                  <a:schemeClr val="dk1"/>
                </a:solidFill>
                <a:latin typeface="Lato"/>
                <a:ea typeface="Lato"/>
                <a:cs typeface="Lato"/>
                <a:sym typeface="Lato"/>
              </a:rPr>
              <a:t>To investigate the narrative function of hidden-eye close-up shots in </a:t>
            </a:r>
            <a:r>
              <a:rPr lang="en" sz="2100" i="1">
                <a:solidFill>
                  <a:schemeClr val="dk1"/>
                </a:solidFill>
                <a:latin typeface="Lato"/>
                <a:ea typeface="Lato"/>
                <a:cs typeface="Lato"/>
                <a:sym typeface="Lato"/>
              </a:rPr>
              <a:t>Sound! Euphonium, Season 2 Episode 10 </a:t>
            </a:r>
            <a:r>
              <a:rPr lang="en" sz="2100">
                <a:solidFill>
                  <a:schemeClr val="dk1"/>
                </a:solidFill>
                <a:latin typeface="Lato"/>
                <a:ea typeface="Lato"/>
                <a:cs typeface="Lato"/>
                <a:sym typeface="Lato"/>
              </a:rPr>
              <a:t>and </a:t>
            </a:r>
            <a:r>
              <a:rPr lang="en" sz="2100" i="1">
                <a:solidFill>
                  <a:schemeClr val="dk1"/>
                </a:solidFill>
                <a:latin typeface="Lato"/>
                <a:ea typeface="Lato"/>
                <a:cs typeface="Lato"/>
                <a:sym typeface="Lato"/>
              </a:rPr>
              <a:t>Re:Zero - Starting Life in Another World, Season 3 Episode 1.</a:t>
            </a:r>
            <a:endParaRPr sz="2100">
              <a:solidFill>
                <a:schemeClr val="dk1"/>
              </a:solidFill>
              <a:latin typeface="Lato"/>
              <a:ea typeface="Lato"/>
              <a:cs typeface="Lato"/>
              <a:sym typeface="Lato"/>
            </a:endParaRPr>
          </a:p>
        </p:txBody>
      </p:sp>
      <p:sp>
        <p:nvSpPr>
          <p:cNvPr id="204" name="Google Shape;204;p29"/>
          <p:cNvSpPr txBox="1"/>
          <p:nvPr/>
        </p:nvSpPr>
        <p:spPr>
          <a:xfrm>
            <a:off x="592875" y="435319"/>
            <a:ext cx="8551125" cy="32893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REASON FOR THE STUDY</a:t>
            </a:r>
            <a:endParaRPr sz="1100" b="0" i="0" u="none" strike="noStrike" cap="none" spc="0">
              <a:solidFill>
                <a:srgbClr val="000000"/>
              </a:solidFill>
              <a:latin typeface="Arial"/>
              <a:ea typeface="Arial"/>
              <a:cs typeface="Arial"/>
              <a:sym typeface="Arial"/>
            </a:endParaRPr>
          </a:p>
        </p:txBody>
      </p:sp>
      <p:sp>
        <p:nvSpPr>
          <p:cNvPr id="205" name="Google Shape;205;p29"/>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206" name="Google Shape;206;p29"/>
          <p:cNvSpPr/>
          <p:nvPr/>
        </p:nvSpPr>
        <p:spPr>
          <a:xfrm>
            <a:off x="4018012" y="3402482"/>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207" name="Google Shape;207;p29"/>
          <p:cNvSpPr/>
          <p:nvPr/>
        </p:nvSpPr>
        <p:spPr>
          <a:xfrm>
            <a:off x="4018012" y="1862296"/>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ctrTitle"/>
          </p:nvPr>
        </p:nvSpPr>
        <p:spPr>
          <a:xfrm>
            <a:off x="1657350" y="1367025"/>
            <a:ext cx="5829300" cy="1102500"/>
          </a:xfrm>
          <a:prstGeom prst="rect">
            <a:avLst/>
          </a:prstGeom>
          <a:noFill/>
          <a:ln>
            <a:noFill/>
          </a:ln>
        </p:spPr>
        <p:txBody>
          <a:bodyPr spcFirstLastPara="1" wrap="square" lIns="68575" tIns="34275" rIns="68575" bIns="34275" anchor="ctr" anchorCtr="0">
            <a:normAutofit/>
          </a:bodyPr>
          <a:lstStyle/>
          <a:p>
            <a:pPr marL="0" lvl="0" indent="0" algn="ctr" rtl="0">
              <a:lnSpc>
                <a:spcPct val="100000"/>
              </a:lnSpc>
              <a:spcBef>
                <a:spcPts val="0"/>
              </a:spcBef>
              <a:spcAft>
                <a:spcPts val="0"/>
              </a:spcAft>
              <a:buSzPts val="1400"/>
              <a:buNone/>
            </a:pPr>
            <a:r>
              <a:rPr lang="en">
                <a:latin typeface="Merriweather SemiBold"/>
                <a:ea typeface="Merriweather SemiBold"/>
                <a:cs typeface="Merriweather SemiBold"/>
                <a:sym typeface="Merriweather SemiBold"/>
              </a:rPr>
              <a:t>Hidden-Eye Close-Up</a:t>
            </a:r>
            <a:endParaRPr>
              <a:latin typeface="Merriweather SemiBold"/>
              <a:ea typeface="Merriweather SemiBold"/>
              <a:cs typeface="Merriweather SemiBold"/>
              <a:sym typeface="Merriweather SemiBold"/>
            </a:endParaRPr>
          </a:p>
        </p:txBody>
      </p:sp>
      <p:sp>
        <p:nvSpPr>
          <p:cNvPr id="213" name="Google Shape;213;p30"/>
          <p:cNvSpPr txBox="1">
            <a:spLocks noGrp="1"/>
          </p:cNvSpPr>
          <p:nvPr>
            <p:ph type="subTitle" idx="1"/>
          </p:nvPr>
        </p:nvSpPr>
        <p:spPr>
          <a:xfrm>
            <a:off x="2171700" y="2683856"/>
            <a:ext cx="4800600" cy="1314450"/>
          </a:xfrm>
          <a:prstGeom prst="rect">
            <a:avLst/>
          </a:prstGeom>
          <a:noFill/>
          <a:ln>
            <a:noFill/>
          </a:ln>
        </p:spPr>
        <p:txBody>
          <a:bodyPr spcFirstLastPara="1" wrap="square" lIns="68575" tIns="34275" rIns="68575" bIns="34275" anchor="t" anchorCtr="0">
            <a:normAutofit fontScale="70000" lnSpcReduction="20000"/>
          </a:bodyPr>
          <a:lstStyle/>
          <a:p>
            <a:pPr marL="0" lvl="0" indent="0" algn="ctr" rtl="0">
              <a:lnSpc>
                <a:spcPct val="150000"/>
              </a:lnSpc>
              <a:spcBef>
                <a:spcPts val="500"/>
              </a:spcBef>
              <a:spcAft>
                <a:spcPts val="0"/>
              </a:spcAft>
              <a:buSzPct val="161905"/>
              <a:buNone/>
            </a:pPr>
            <a:r>
              <a:rPr lang="en" sz="2100" i="1">
                <a:solidFill>
                  <a:schemeClr val="dk1"/>
                </a:solidFill>
                <a:latin typeface="Lato"/>
                <a:ea typeface="Lato"/>
                <a:cs typeface="Lato"/>
                <a:sym typeface="Lato"/>
              </a:rPr>
              <a:t>Definition</a:t>
            </a:r>
            <a:r>
              <a:rPr lang="en" sz="2100">
                <a:solidFill>
                  <a:schemeClr val="dk1"/>
                </a:solidFill>
                <a:latin typeface="Lato"/>
                <a:ea typeface="Lato"/>
                <a:cs typeface="Lato"/>
                <a:sym typeface="Lato"/>
              </a:rPr>
              <a:t>: A close-up of a character’s face that intentionally and obviously omits the character’s eyes, leaving the final emotional state open to interpretation.</a:t>
            </a:r>
            <a:endParaRPr sz="2100">
              <a:solidFill>
                <a:schemeClr val="dk1"/>
              </a:solidFill>
              <a:latin typeface="Lato"/>
              <a:ea typeface="Lato"/>
              <a:cs typeface="Lato"/>
              <a:sym typeface="Lato"/>
            </a:endParaRPr>
          </a:p>
        </p:txBody>
      </p:sp>
      <p:sp>
        <p:nvSpPr>
          <p:cNvPr id="214" name="Google Shape;214;p30"/>
          <p:cNvSpPr/>
          <p:nvPr/>
        </p:nvSpPr>
        <p:spPr>
          <a:xfrm>
            <a:off x="2114550" y="1702594"/>
            <a:ext cx="57150" cy="413100"/>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1"/>
          <p:cNvSpPr txBox="1"/>
          <p:nvPr/>
        </p:nvSpPr>
        <p:spPr>
          <a:xfrm>
            <a:off x="571500" y="428625"/>
            <a:ext cx="4603050" cy="3289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FRAMEWORK: OMISSION</a:t>
            </a:r>
            <a:endParaRPr sz="1100" b="0" i="0" u="none" strike="noStrike" cap="none" spc="0">
              <a:solidFill>
                <a:srgbClr val="000000"/>
              </a:solidFill>
              <a:latin typeface="Arial"/>
              <a:ea typeface="Arial"/>
              <a:cs typeface="Arial"/>
              <a:sym typeface="Arial"/>
            </a:endParaRPr>
          </a:p>
        </p:txBody>
      </p:sp>
      <p:sp>
        <p:nvSpPr>
          <p:cNvPr id="220" name="Google Shape;220;p31"/>
          <p:cNvSpPr/>
          <p:nvPr/>
        </p:nvSpPr>
        <p:spPr>
          <a:xfrm>
            <a:off x="428625" y="428625"/>
            <a:ext cx="57150" cy="335700"/>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221" name="Google Shape;221;p31"/>
          <p:cNvSpPr txBox="1"/>
          <p:nvPr/>
        </p:nvSpPr>
        <p:spPr>
          <a:xfrm>
            <a:off x="428625" y="4646513"/>
            <a:ext cx="8208450" cy="4239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[6] J. Hanich, “Omission, suggestion, completion: Film and the imagination of the spectator,” Screening the Past, no. 43, 2018. </a:t>
            </a:r>
            <a:endParaRPr sz="1100" b="0" i="1" u="none" strike="noStrike" cap="none" spc="0">
              <a:solidFill>
                <a:schemeClr val="dk1"/>
              </a:solidFill>
              <a:latin typeface="Lato"/>
              <a:ea typeface="Lato"/>
              <a:cs typeface="Lato"/>
              <a:sym typeface="Lato"/>
            </a:endParaRPr>
          </a:p>
        </p:txBody>
      </p:sp>
      <p:sp>
        <p:nvSpPr>
          <p:cNvPr id="222" name="Google Shape;222;p31"/>
          <p:cNvSpPr/>
          <p:nvPr/>
        </p:nvSpPr>
        <p:spPr>
          <a:xfrm>
            <a:off x="485775" y="4625081"/>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223" name="Google Shape;223;p31"/>
          <p:cNvSpPr/>
          <p:nvPr/>
        </p:nvSpPr>
        <p:spPr>
          <a:xfrm>
            <a:off x="1233413" y="1864547"/>
            <a:ext cx="1843200" cy="475800"/>
          </a:xfrm>
          <a:prstGeom prst="rect">
            <a:avLst/>
          </a:prstGeom>
          <a:solidFill>
            <a:srgbClr val="10385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spc="0">
              <a:solidFill>
                <a:schemeClr val="lt1"/>
              </a:solidFill>
              <a:latin typeface="Arial"/>
              <a:ea typeface="Arial"/>
              <a:cs typeface="Arial"/>
              <a:sym typeface="Arial"/>
            </a:endParaRPr>
          </a:p>
        </p:txBody>
      </p:sp>
      <p:sp>
        <p:nvSpPr>
          <p:cNvPr id="224" name="Google Shape;224;p31"/>
          <p:cNvSpPr/>
          <p:nvPr/>
        </p:nvSpPr>
        <p:spPr>
          <a:xfrm>
            <a:off x="3646350" y="1864547"/>
            <a:ext cx="1843200" cy="475800"/>
          </a:xfrm>
          <a:prstGeom prst="rect">
            <a:avLst/>
          </a:prstGeom>
          <a:solidFill>
            <a:srgbClr val="7B2C3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spc="0">
              <a:solidFill>
                <a:schemeClr val="lt1"/>
              </a:solidFill>
              <a:latin typeface="Arial"/>
              <a:ea typeface="Arial"/>
              <a:cs typeface="Arial"/>
              <a:sym typeface="Arial"/>
            </a:endParaRPr>
          </a:p>
        </p:txBody>
      </p:sp>
      <p:sp>
        <p:nvSpPr>
          <p:cNvPr id="225" name="Google Shape;225;p31"/>
          <p:cNvSpPr/>
          <p:nvPr/>
        </p:nvSpPr>
        <p:spPr>
          <a:xfrm>
            <a:off x="6065380" y="1871143"/>
            <a:ext cx="1843200" cy="475800"/>
          </a:xfrm>
          <a:prstGeom prst="rect">
            <a:avLst/>
          </a:prstGeom>
          <a:solidFill>
            <a:srgbClr val="0A3D4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spc="0">
              <a:solidFill>
                <a:schemeClr val="lt1"/>
              </a:solidFill>
              <a:latin typeface="Arial"/>
              <a:ea typeface="Arial"/>
              <a:cs typeface="Arial"/>
              <a:sym typeface="Arial"/>
            </a:endParaRPr>
          </a:p>
        </p:txBody>
      </p:sp>
      <p:pic>
        <p:nvPicPr>
          <p:cNvPr id="226" name="Google Shape;226;p31"/>
          <p:cNvPicPr preferRelativeResize="0"/>
          <p:nvPr/>
        </p:nvPicPr>
        <p:blipFill rotWithShape="1">
          <a:blip r:embed="rId3">
            <a:alphaModFix/>
          </a:blip>
          <a:srcRect/>
          <a:stretch/>
        </p:blipFill>
        <p:spPr>
          <a:xfrm>
            <a:off x="3646351" y="2336503"/>
            <a:ext cx="1837135" cy="1045369"/>
          </a:xfrm>
          <a:prstGeom prst="rect">
            <a:avLst/>
          </a:prstGeom>
          <a:noFill/>
          <a:ln>
            <a:noFill/>
          </a:ln>
        </p:spPr>
      </p:pic>
      <p:pic>
        <p:nvPicPr>
          <p:cNvPr id="227" name="Google Shape;227;p31"/>
          <p:cNvPicPr preferRelativeResize="0"/>
          <p:nvPr/>
        </p:nvPicPr>
        <p:blipFill rotWithShape="1">
          <a:blip r:embed="rId4">
            <a:alphaModFix/>
          </a:blip>
          <a:srcRect/>
          <a:stretch/>
        </p:blipFill>
        <p:spPr>
          <a:xfrm>
            <a:off x="1233413" y="2336503"/>
            <a:ext cx="1843236" cy="1045369"/>
          </a:xfrm>
          <a:prstGeom prst="rect">
            <a:avLst/>
          </a:prstGeom>
          <a:noFill/>
          <a:ln>
            <a:noFill/>
          </a:ln>
        </p:spPr>
      </p:pic>
      <p:pic>
        <p:nvPicPr>
          <p:cNvPr id="228" name="Google Shape;228;p31"/>
          <p:cNvPicPr preferRelativeResize="0"/>
          <p:nvPr/>
        </p:nvPicPr>
        <p:blipFill rotWithShape="1">
          <a:blip r:embed="rId5">
            <a:alphaModFix/>
          </a:blip>
          <a:srcRect/>
          <a:stretch/>
        </p:blipFill>
        <p:spPr>
          <a:xfrm>
            <a:off x="6065380" y="2341940"/>
            <a:ext cx="1845206" cy="1034493"/>
          </a:xfrm>
          <a:prstGeom prst="rect">
            <a:avLst/>
          </a:prstGeom>
          <a:noFill/>
          <a:ln>
            <a:noFill/>
          </a:ln>
        </p:spPr>
      </p:pic>
      <p:sp>
        <p:nvSpPr>
          <p:cNvPr id="229" name="Google Shape;229;p31"/>
          <p:cNvSpPr txBox="1"/>
          <p:nvPr/>
        </p:nvSpPr>
        <p:spPr>
          <a:xfrm>
            <a:off x="1233413" y="1929310"/>
            <a:ext cx="18432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800" b="1" i="0" u="none" strike="noStrike" cap="none" spc="0">
                <a:solidFill>
                  <a:schemeClr val="lt1"/>
                </a:solidFill>
                <a:latin typeface="Arial"/>
                <a:ea typeface="Arial"/>
                <a:cs typeface="Arial"/>
                <a:sym typeface="Arial"/>
              </a:rPr>
              <a:t>Omission</a:t>
            </a:r>
            <a:endParaRPr sz="1800" b="1" i="0" u="none" strike="noStrike" cap="none" spc="0">
              <a:solidFill>
                <a:schemeClr val="lt1"/>
              </a:solidFill>
              <a:latin typeface="Arial"/>
              <a:ea typeface="Arial"/>
              <a:cs typeface="Arial"/>
              <a:sym typeface="Arial"/>
            </a:endParaRPr>
          </a:p>
        </p:txBody>
      </p:sp>
      <p:sp>
        <p:nvSpPr>
          <p:cNvPr id="230" name="Google Shape;230;p31"/>
          <p:cNvSpPr txBox="1"/>
          <p:nvPr/>
        </p:nvSpPr>
        <p:spPr>
          <a:xfrm>
            <a:off x="3640249" y="1929310"/>
            <a:ext cx="18432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800" b="1" i="0" u="none" strike="noStrike" cap="none" spc="0">
                <a:solidFill>
                  <a:schemeClr val="lt1"/>
                </a:solidFill>
                <a:latin typeface="Arial"/>
                <a:ea typeface="Arial"/>
                <a:cs typeface="Arial"/>
                <a:sym typeface="Arial"/>
              </a:rPr>
              <a:t>Suggestion</a:t>
            </a:r>
            <a:endParaRPr sz="1800" b="1" i="0" u="none" strike="noStrike" cap="none" spc="0">
              <a:solidFill>
                <a:schemeClr val="lt1"/>
              </a:solidFill>
              <a:latin typeface="Arial"/>
              <a:ea typeface="Arial"/>
              <a:cs typeface="Arial"/>
              <a:sym typeface="Arial"/>
            </a:endParaRPr>
          </a:p>
        </p:txBody>
      </p:sp>
      <p:sp>
        <p:nvSpPr>
          <p:cNvPr id="231" name="Google Shape;231;p31"/>
          <p:cNvSpPr txBox="1"/>
          <p:nvPr/>
        </p:nvSpPr>
        <p:spPr>
          <a:xfrm>
            <a:off x="6065380" y="1935905"/>
            <a:ext cx="18432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800" b="1" i="0" u="none" strike="noStrike" cap="none" spc="0">
                <a:solidFill>
                  <a:schemeClr val="lt1"/>
                </a:solidFill>
                <a:latin typeface="Arial"/>
                <a:ea typeface="Arial"/>
                <a:cs typeface="Arial"/>
                <a:sym typeface="Arial"/>
              </a:rPr>
              <a:t>Completion</a:t>
            </a:r>
            <a:endParaRPr sz="1800" b="1" i="0" u="none" strike="noStrike" cap="none" spc="0">
              <a:solidFill>
                <a:schemeClr val="lt1"/>
              </a:solidFill>
              <a:latin typeface="Arial"/>
              <a:ea typeface="Arial"/>
              <a:cs typeface="Arial"/>
              <a:sym typeface="Arial"/>
            </a:endParaRPr>
          </a:p>
        </p:txBody>
      </p:sp>
      <p:sp>
        <p:nvSpPr>
          <p:cNvPr id="232" name="Google Shape;232;p31"/>
          <p:cNvSpPr txBox="1"/>
          <p:nvPr/>
        </p:nvSpPr>
        <p:spPr>
          <a:xfrm>
            <a:off x="1233413" y="3372626"/>
            <a:ext cx="1843200" cy="623400"/>
          </a:xfrm>
          <a:prstGeom prst="rect">
            <a:avLst/>
          </a:prstGeom>
          <a:solidFill>
            <a:schemeClr val="lt1"/>
          </a:solidFill>
          <a:ln>
            <a:noFill/>
          </a:ln>
          <a:effectLst>
            <a:outerShdw blurRad="57150" dist="19050" dir="5400000" algn="bl" rotWithShape="0">
              <a:srgbClr val="000000">
                <a:alpha val="20000"/>
              </a:srgbClr>
            </a:outerShdw>
          </a:effectLst>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900" b="0" i="0" u="none" strike="noStrike" cap="none" spc="0">
                <a:solidFill>
                  <a:srgbClr val="000000"/>
                </a:solidFill>
                <a:latin typeface="Arial"/>
                <a:ea typeface="Arial"/>
                <a:cs typeface="Arial"/>
                <a:sym typeface="Arial"/>
              </a:rPr>
              <a:t>Something is </a:t>
            </a:r>
            <a:r>
              <a:rPr lang="en" sz="900" b="1" i="0" u="none" strike="noStrike" cap="none" spc="0">
                <a:solidFill>
                  <a:srgbClr val="000000"/>
                </a:solidFill>
                <a:latin typeface="Arial"/>
                <a:ea typeface="Arial"/>
                <a:cs typeface="Arial"/>
                <a:sym typeface="Arial"/>
              </a:rPr>
              <a:t>intentionally</a:t>
            </a:r>
            <a:r>
              <a:rPr lang="en" sz="900" b="0" i="0" u="none" strike="noStrike" cap="none" spc="0">
                <a:solidFill>
                  <a:srgbClr val="000000"/>
                </a:solidFill>
                <a:latin typeface="Arial"/>
                <a:ea typeface="Arial"/>
                <a:cs typeface="Arial"/>
                <a:sym typeface="Arial"/>
              </a:rPr>
              <a:t> left out of the frame. This intentionality is communicated to the audience</a:t>
            </a:r>
            <a:r>
              <a:rPr lang="en" sz="900"/>
              <a:t>.</a:t>
            </a:r>
            <a:endParaRPr sz="900" b="0" i="0" u="none" strike="noStrike" cap="none" spc="0">
              <a:solidFill>
                <a:srgbClr val="000000"/>
              </a:solidFill>
              <a:latin typeface="Arial"/>
              <a:ea typeface="Arial"/>
              <a:cs typeface="Arial"/>
              <a:sym typeface="Arial"/>
            </a:endParaRPr>
          </a:p>
        </p:txBody>
      </p:sp>
      <p:sp>
        <p:nvSpPr>
          <p:cNvPr id="233" name="Google Shape;233;p31"/>
          <p:cNvSpPr txBox="1"/>
          <p:nvPr/>
        </p:nvSpPr>
        <p:spPr>
          <a:xfrm>
            <a:off x="3640253" y="3372626"/>
            <a:ext cx="1843200" cy="623400"/>
          </a:xfrm>
          <a:prstGeom prst="rect">
            <a:avLst/>
          </a:prstGeom>
          <a:solidFill>
            <a:schemeClr val="lt1"/>
          </a:solidFill>
          <a:ln>
            <a:noFill/>
          </a:ln>
          <a:effectLst>
            <a:outerShdw blurRad="57150" dist="19050" dir="5400000" algn="bl" rotWithShape="0">
              <a:srgbClr val="000000">
                <a:alpha val="20000"/>
              </a:srgbClr>
            </a:outerShdw>
          </a:effectLst>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900" b="0" i="0" u="none" strike="noStrike" cap="none" spc="0">
                <a:solidFill>
                  <a:srgbClr val="000000"/>
                </a:solidFill>
                <a:latin typeface="Arial"/>
                <a:ea typeface="Arial"/>
                <a:cs typeface="Arial"/>
                <a:sym typeface="Arial"/>
              </a:rPr>
              <a:t>Visual or oral cues (lighting, music, posture, set-up, etc) encourage </a:t>
            </a:r>
            <a:r>
              <a:rPr lang="en" sz="900"/>
              <a:t>audience</a:t>
            </a:r>
            <a:r>
              <a:rPr lang="en" sz="900" b="0" i="0" u="none" strike="noStrike" cap="none" spc="0">
                <a:solidFill>
                  <a:srgbClr val="000000"/>
                </a:solidFill>
                <a:latin typeface="Arial"/>
                <a:ea typeface="Arial"/>
                <a:cs typeface="Arial"/>
                <a:sym typeface="Arial"/>
              </a:rPr>
              <a:t> participation to complete the image.</a:t>
            </a:r>
            <a:endParaRPr sz="900" b="0" i="0" u="none" strike="noStrike" cap="none" spc="0">
              <a:solidFill>
                <a:srgbClr val="000000"/>
              </a:solidFill>
              <a:latin typeface="Arial"/>
              <a:ea typeface="Arial"/>
              <a:cs typeface="Arial"/>
              <a:sym typeface="Arial"/>
            </a:endParaRPr>
          </a:p>
        </p:txBody>
      </p:sp>
      <p:sp>
        <p:nvSpPr>
          <p:cNvPr id="234" name="Google Shape;234;p31"/>
          <p:cNvSpPr txBox="1"/>
          <p:nvPr/>
        </p:nvSpPr>
        <p:spPr>
          <a:xfrm>
            <a:off x="6059287" y="3372625"/>
            <a:ext cx="1843200" cy="623400"/>
          </a:xfrm>
          <a:prstGeom prst="rect">
            <a:avLst/>
          </a:prstGeom>
          <a:solidFill>
            <a:schemeClr val="lt1"/>
          </a:solidFill>
          <a:ln>
            <a:noFill/>
          </a:ln>
          <a:effectLst>
            <a:outerShdw blurRad="57150" dist="19050" dir="5400000" algn="bl" rotWithShape="0">
              <a:srgbClr val="000000">
                <a:alpha val="10000"/>
              </a:srgbClr>
            </a:outerShdw>
          </a:effectLst>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900" b="0" i="0" u="none" strike="noStrike" cap="none" spc="0">
                <a:solidFill>
                  <a:srgbClr val="000000"/>
                </a:solidFill>
                <a:latin typeface="Arial"/>
                <a:ea typeface="Arial"/>
                <a:cs typeface="Arial"/>
                <a:sym typeface="Arial"/>
              </a:rPr>
              <a:t>Audience completes the process by filling in the film’s gaps through their own imaginative process.</a:t>
            </a:r>
            <a:endParaRPr sz="900" b="0" i="0" u="none" strike="noStrike" cap="none" spc="0">
              <a:solidFill>
                <a:srgbClr val="000000"/>
              </a:solidFill>
              <a:latin typeface="Arial"/>
              <a:ea typeface="Arial"/>
              <a:cs typeface="Arial"/>
              <a:sym typeface="Arial"/>
            </a:endParaRPr>
          </a:p>
        </p:txBody>
      </p:sp>
      <p:sp>
        <p:nvSpPr>
          <p:cNvPr id="235" name="Google Shape;235;p31"/>
          <p:cNvSpPr/>
          <p:nvPr/>
        </p:nvSpPr>
        <p:spPr>
          <a:xfrm>
            <a:off x="3287703" y="2622124"/>
            <a:ext cx="147600" cy="249600"/>
          </a:xfrm>
          <a:prstGeom prst="chevron">
            <a:avLst>
              <a:gd name="adj" fmla="val 50000"/>
            </a:avLst>
          </a:prstGeom>
          <a:solidFill>
            <a:srgbClr val="64748B"/>
          </a:solidFill>
          <a:ln>
            <a:noFill/>
          </a:ln>
        </p:spPr>
        <p:txBody>
          <a:bodyPr spcFirstLastPara="1" wrap="square" lIns="33300" tIns="16650" rIns="33300" bIns="16650" anchor="ctr" anchorCtr="0">
            <a:noAutofit/>
          </a:bodyPr>
          <a:lstStyle/>
          <a:p>
            <a:pPr marL="0" marR="0" lvl="0" indent="0" algn="ctr" rtl="0">
              <a:lnSpc>
                <a:spcPct val="100000"/>
              </a:lnSpc>
              <a:spcBef>
                <a:spcPts val="0"/>
              </a:spcBef>
              <a:spcAft>
                <a:spcPts val="0"/>
              </a:spcAft>
              <a:buNone/>
            </a:pPr>
            <a:endParaRPr sz="534" b="0" i="0" u="none" strike="noStrike" cap="none" spc="0">
              <a:solidFill>
                <a:srgbClr val="64748B"/>
              </a:solidFill>
              <a:latin typeface="Arial"/>
              <a:ea typeface="Arial"/>
              <a:cs typeface="Arial"/>
              <a:sym typeface="Arial"/>
            </a:endParaRPr>
          </a:p>
        </p:txBody>
      </p:sp>
      <p:sp>
        <p:nvSpPr>
          <p:cNvPr id="236" name="Google Shape;236;p31"/>
          <p:cNvSpPr/>
          <p:nvPr/>
        </p:nvSpPr>
        <p:spPr>
          <a:xfrm>
            <a:off x="5700639" y="2622124"/>
            <a:ext cx="147600" cy="249600"/>
          </a:xfrm>
          <a:prstGeom prst="chevron">
            <a:avLst>
              <a:gd name="adj" fmla="val 50000"/>
            </a:avLst>
          </a:prstGeom>
          <a:solidFill>
            <a:srgbClr val="64748B"/>
          </a:solidFill>
          <a:ln>
            <a:noFill/>
          </a:ln>
        </p:spPr>
        <p:txBody>
          <a:bodyPr spcFirstLastPara="1" wrap="square" lIns="33300" tIns="16650" rIns="33300" bIns="16650" anchor="ctr" anchorCtr="0">
            <a:noAutofit/>
          </a:bodyPr>
          <a:lstStyle/>
          <a:p>
            <a:pPr marL="0" marR="0" lvl="0" indent="0" algn="ctr" rtl="0">
              <a:lnSpc>
                <a:spcPct val="100000"/>
              </a:lnSpc>
              <a:spcBef>
                <a:spcPts val="0"/>
              </a:spcBef>
              <a:spcAft>
                <a:spcPts val="0"/>
              </a:spcAft>
              <a:buNone/>
            </a:pPr>
            <a:endParaRPr sz="534" b="0" i="0" u="none" strike="noStrike" cap="none" spc="0">
              <a:solidFill>
                <a:srgbClr val="64748B"/>
              </a:solidFill>
              <a:latin typeface="Arial"/>
              <a:ea typeface="Arial"/>
              <a:cs typeface="Arial"/>
              <a:sym typeface="Arial"/>
            </a:endParaRPr>
          </a:p>
        </p:txBody>
      </p:sp>
      <p:sp>
        <p:nvSpPr>
          <p:cNvPr id="237" name="Google Shape;237;p31"/>
          <p:cNvSpPr/>
          <p:nvPr/>
        </p:nvSpPr>
        <p:spPr>
          <a:xfrm>
            <a:off x="428625" y="979766"/>
            <a:ext cx="3848100" cy="707918"/>
          </a:xfrm>
          <a:prstGeom prst="wedgeRoundRectCallout">
            <a:avLst>
              <a:gd name="adj1" fmla="val -21823"/>
              <a:gd name="adj2" fmla="val 79722"/>
              <a:gd name="adj3" fmla="val 16667"/>
            </a:avLst>
          </a:prstGeom>
          <a:solidFill>
            <a:srgbClr val="FFF2CC"/>
          </a:solidFill>
          <a:ln w="38100" cap="flat" cmpd="sng">
            <a:solidFill>
              <a:schemeClr val="lt1"/>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68575" tIns="34275" rIns="68575" bIns="34275" anchor="ctr" anchorCtr="0">
            <a:noAutofit/>
          </a:bodyPr>
          <a:lstStyle/>
          <a:p>
            <a:pPr marL="0" marR="0" lvl="0" indent="0" algn="l" rtl="0">
              <a:lnSpc>
                <a:spcPct val="150000"/>
              </a:lnSpc>
              <a:spcBef>
                <a:spcPts val="0"/>
              </a:spcBef>
              <a:spcAft>
                <a:spcPts val="0"/>
              </a:spcAft>
              <a:buNone/>
            </a:pPr>
            <a:r>
              <a:rPr lang="en" sz="1100" b="0" i="0" u="none" strike="noStrike" cap="none" spc="0">
                <a:solidFill>
                  <a:srgbClr val="334155"/>
                </a:solidFill>
                <a:latin typeface="Lato"/>
                <a:ea typeface="Lato"/>
                <a:cs typeface="Lato"/>
                <a:sym typeface="Lato"/>
              </a:rPr>
              <a:t>Hanich: “</a:t>
            </a:r>
            <a:r>
              <a:rPr lang="en" sz="1100" b="0" i="1" u="none" strike="noStrike" cap="none" spc="0">
                <a:solidFill>
                  <a:srgbClr val="334155"/>
                </a:solidFill>
                <a:latin typeface="Lato"/>
                <a:ea typeface="Lato"/>
                <a:cs typeface="Lato"/>
                <a:sym typeface="Lato"/>
              </a:rPr>
              <a:t>What is left out is not a mere lack here – it results from the conscious artistic act of leaving things open”</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2"/>
          <p:cNvSpPr txBox="1"/>
          <p:nvPr/>
        </p:nvSpPr>
        <p:spPr>
          <a:xfrm>
            <a:off x="428625" y="1110759"/>
            <a:ext cx="8286900" cy="2310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 sz="1500" b="1" i="0" u="sng" strike="noStrike" cap="none" spc="0">
                <a:solidFill>
                  <a:srgbClr val="334155"/>
                </a:solidFill>
                <a:latin typeface="Lato"/>
                <a:ea typeface="Lato"/>
                <a:cs typeface="Lato"/>
                <a:sym typeface="Lato"/>
              </a:rPr>
              <a:t>Qualitative Research Method:</a:t>
            </a:r>
            <a:endParaRPr sz="1800" b="1" i="0" u="sng" strike="noStrike" cap="none" spc="0">
              <a:solidFill>
                <a:srgbClr val="000000"/>
              </a:solidFill>
              <a:latin typeface="Arial"/>
              <a:ea typeface="Arial"/>
              <a:cs typeface="Arial"/>
              <a:sym typeface="Arial"/>
            </a:endParaRPr>
          </a:p>
        </p:txBody>
      </p:sp>
      <p:grpSp>
        <p:nvGrpSpPr>
          <p:cNvPr id="243" name="Google Shape;243;p32"/>
          <p:cNvGrpSpPr/>
          <p:nvPr/>
        </p:nvGrpSpPr>
        <p:grpSpPr>
          <a:xfrm>
            <a:off x="113088" y="1582800"/>
            <a:ext cx="2003700" cy="1448700"/>
            <a:chOff x="91625" y="1582800"/>
            <a:chExt cx="2003700" cy="1448700"/>
          </a:xfrm>
        </p:grpSpPr>
        <p:sp>
          <p:nvSpPr>
            <p:cNvPr id="244" name="Google Shape;244;p32"/>
            <p:cNvSpPr/>
            <p:nvPr/>
          </p:nvSpPr>
          <p:spPr>
            <a:xfrm>
              <a:off x="91625" y="1582800"/>
              <a:ext cx="2003700" cy="1448700"/>
            </a:xfrm>
            <a:prstGeom prst="roundRect">
              <a:avLst>
                <a:gd name="adj" fmla="val 10939"/>
              </a:avLst>
            </a:prstGeom>
            <a:solidFill>
              <a:schemeClr val="lt1"/>
            </a:solidFill>
            <a:ln w="8850" cap="flat" cmpd="sng">
              <a:solidFill>
                <a:srgbClr val="B89E6E"/>
              </a:solidFill>
              <a:prstDash val="solid"/>
              <a:round/>
              <a:headEnd type="none" w="sm" len="sm"/>
              <a:tailEnd type="none" w="sm" len="sm"/>
            </a:ln>
            <a:effectLst>
              <a:outerShdw blurRad="53126" dist="35418" dir="5400000" algn="bl" rotWithShape="0">
                <a:srgbClr val="000000">
                  <a:alpha val="12000"/>
                </a:srgbClr>
              </a:outerShdw>
            </a:effectLst>
          </p:spPr>
          <p:txBody>
            <a:bodyPr spcFirstLastPara="1" wrap="square" lIns="84975" tIns="84975" rIns="84975" bIns="84975" anchor="ctr" anchorCtr="0">
              <a:noAutofit/>
            </a:bodyPr>
            <a:lstStyle/>
            <a:p>
              <a:pPr marL="0" lvl="0" indent="0" algn="ctr" rtl="0">
                <a:spcBef>
                  <a:spcPts val="0"/>
                </a:spcBef>
                <a:spcAft>
                  <a:spcPts val="0"/>
                </a:spcAft>
                <a:buNone/>
              </a:pPr>
              <a:endParaRPr sz="1301">
                <a:latin typeface="Calibri"/>
                <a:ea typeface="Calibri"/>
                <a:cs typeface="Calibri"/>
                <a:sym typeface="Calibri"/>
              </a:endParaRPr>
            </a:p>
          </p:txBody>
        </p:sp>
        <p:sp>
          <p:nvSpPr>
            <p:cNvPr id="245" name="Google Shape;245;p32"/>
            <p:cNvSpPr txBox="1"/>
            <p:nvPr/>
          </p:nvSpPr>
          <p:spPr>
            <a:xfrm>
              <a:off x="254675" y="1662506"/>
              <a:ext cx="1677600" cy="1101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023"/>
                <a:buFont typeface="Arial"/>
                <a:buNone/>
              </a:pPr>
              <a:r>
                <a:rPr lang="en" sz="1023" b="1" i="0" u="none" strike="noStrike" cap="none" spc="0">
                  <a:solidFill>
                    <a:srgbClr val="334155"/>
                  </a:solidFill>
                  <a:latin typeface="Lato"/>
                  <a:ea typeface="Lato"/>
                  <a:cs typeface="Lato"/>
                  <a:sym typeface="Lato"/>
                </a:rPr>
                <a:t>Deliberate Omission:</a:t>
              </a:r>
              <a:r>
                <a:rPr lang="en" sz="1023" b="0" i="0" u="none" strike="noStrike" cap="none" spc="0">
                  <a:solidFill>
                    <a:srgbClr val="334155"/>
                  </a:solidFill>
                  <a:latin typeface="Lato"/>
                  <a:ea typeface="Lato"/>
                  <a:cs typeface="Lato"/>
                  <a:sym typeface="Lato"/>
                </a:rPr>
                <a:t> Compared the Hidden-Eye Close-Up </a:t>
              </a:r>
              <a:r>
                <a:rPr lang="en" sz="1023" b="0" i="1" u="none" strike="noStrike" cap="none" spc="0">
                  <a:solidFill>
                    <a:srgbClr val="334155"/>
                  </a:solidFill>
                  <a:latin typeface="Lato"/>
                  <a:ea typeface="Lato"/>
                  <a:cs typeface="Lato"/>
                  <a:sym typeface="Lato"/>
                </a:rPr>
                <a:t> </a:t>
              </a:r>
              <a:r>
                <a:rPr lang="en" sz="1023" b="0" i="0" u="none" strike="noStrike" cap="none" spc="0">
                  <a:solidFill>
                    <a:srgbClr val="334155"/>
                  </a:solidFill>
                  <a:latin typeface="Lato"/>
                  <a:ea typeface="Lato"/>
                  <a:cs typeface="Lato"/>
                  <a:sym typeface="Lato"/>
                </a:rPr>
                <a:t>to other shots in the same scene where eyes ARE visible.</a:t>
              </a:r>
              <a:endParaRPr sz="1023" b="0" i="0" u="none" strike="noStrike" cap="none" spc="0">
                <a:solidFill>
                  <a:srgbClr val="000000"/>
                </a:solidFill>
                <a:latin typeface="Arial"/>
                <a:ea typeface="Arial"/>
                <a:cs typeface="Arial"/>
                <a:sym typeface="Arial"/>
              </a:endParaRPr>
            </a:p>
          </p:txBody>
        </p:sp>
      </p:grpSp>
      <p:grpSp>
        <p:nvGrpSpPr>
          <p:cNvPr id="246" name="Google Shape;246;p32"/>
          <p:cNvGrpSpPr/>
          <p:nvPr/>
        </p:nvGrpSpPr>
        <p:grpSpPr>
          <a:xfrm>
            <a:off x="2434994" y="1582800"/>
            <a:ext cx="2003700" cy="1448700"/>
            <a:chOff x="2332724" y="1582800"/>
            <a:chExt cx="2003700" cy="1448700"/>
          </a:xfrm>
        </p:grpSpPr>
        <p:sp>
          <p:nvSpPr>
            <p:cNvPr id="247" name="Google Shape;247;p32"/>
            <p:cNvSpPr/>
            <p:nvPr/>
          </p:nvSpPr>
          <p:spPr>
            <a:xfrm>
              <a:off x="2332724" y="1582800"/>
              <a:ext cx="2003700" cy="1448700"/>
            </a:xfrm>
            <a:prstGeom prst="roundRect">
              <a:avLst>
                <a:gd name="adj" fmla="val 10939"/>
              </a:avLst>
            </a:prstGeom>
            <a:solidFill>
              <a:schemeClr val="lt1"/>
            </a:solidFill>
            <a:ln w="8850" cap="flat" cmpd="sng">
              <a:solidFill>
                <a:srgbClr val="B89E6E"/>
              </a:solidFill>
              <a:prstDash val="solid"/>
              <a:round/>
              <a:headEnd type="none" w="sm" len="sm"/>
              <a:tailEnd type="none" w="sm" len="sm"/>
            </a:ln>
            <a:effectLst>
              <a:outerShdw blurRad="53126" dist="35418" dir="5400000" algn="bl" rotWithShape="0">
                <a:srgbClr val="000000">
                  <a:alpha val="12000"/>
                </a:srgbClr>
              </a:outerShdw>
            </a:effectLst>
          </p:spPr>
          <p:txBody>
            <a:bodyPr spcFirstLastPara="1" wrap="square" lIns="84975" tIns="84975" rIns="84975" bIns="84975" anchor="ctr" anchorCtr="0">
              <a:noAutofit/>
            </a:bodyPr>
            <a:lstStyle/>
            <a:p>
              <a:pPr marL="0" lvl="0" indent="0" algn="ctr" rtl="0">
                <a:spcBef>
                  <a:spcPts val="0"/>
                </a:spcBef>
                <a:spcAft>
                  <a:spcPts val="0"/>
                </a:spcAft>
                <a:buNone/>
              </a:pPr>
              <a:endParaRPr sz="1301">
                <a:latin typeface="Calibri"/>
                <a:ea typeface="Calibri"/>
                <a:cs typeface="Calibri"/>
                <a:sym typeface="Calibri"/>
              </a:endParaRPr>
            </a:p>
          </p:txBody>
        </p:sp>
        <p:sp>
          <p:nvSpPr>
            <p:cNvPr id="248" name="Google Shape;248;p32"/>
            <p:cNvSpPr txBox="1"/>
            <p:nvPr/>
          </p:nvSpPr>
          <p:spPr>
            <a:xfrm>
              <a:off x="2467274" y="1662506"/>
              <a:ext cx="1734600" cy="8658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023"/>
                <a:buFont typeface="Arial"/>
                <a:buNone/>
              </a:pPr>
              <a:r>
                <a:rPr lang="en" sz="1023" b="1" i="0" u="none" strike="noStrike" cap="none" spc="0">
                  <a:solidFill>
                    <a:srgbClr val="334155"/>
                  </a:solidFill>
                  <a:latin typeface="Lato"/>
                  <a:ea typeface="Lato"/>
                  <a:cs typeface="Lato"/>
                  <a:sym typeface="Lato"/>
                </a:rPr>
                <a:t>Visual Mechanism:</a:t>
              </a:r>
              <a:r>
                <a:rPr lang="en" sz="1023" b="0" i="0" u="none" strike="noStrike" cap="none" spc="0">
                  <a:solidFill>
                    <a:srgbClr val="334155"/>
                  </a:solidFill>
                  <a:latin typeface="Lato"/>
                  <a:ea typeface="Lato"/>
                  <a:cs typeface="Lato"/>
                  <a:sym typeface="Lato"/>
                </a:rPr>
                <a:t> Identifying </a:t>
              </a:r>
              <a:r>
                <a:rPr lang="en" sz="1023" b="0" i="1" u="none" strike="noStrike" cap="none" spc="0">
                  <a:solidFill>
                    <a:srgbClr val="334155"/>
                  </a:solidFill>
                  <a:latin typeface="Lato"/>
                  <a:ea typeface="Lato"/>
                  <a:cs typeface="Lato"/>
                  <a:sym typeface="Lato"/>
                </a:rPr>
                <a:t>how </a:t>
              </a:r>
              <a:r>
                <a:rPr lang="en" sz="1023" b="0" i="0" u="none" strike="noStrike" cap="none" spc="0">
                  <a:solidFill>
                    <a:srgbClr val="334155"/>
                  </a:solidFill>
                  <a:latin typeface="Lato"/>
                  <a:ea typeface="Lato"/>
                  <a:cs typeface="Lato"/>
                  <a:sym typeface="Lato"/>
                </a:rPr>
                <a:t> the eyes were omitted</a:t>
              </a:r>
              <a:endParaRPr sz="1023"/>
            </a:p>
            <a:p>
              <a:pPr marL="0" marR="0" lvl="0" indent="0" algn="l" rtl="0">
                <a:lnSpc>
                  <a:spcPct val="150000"/>
                </a:lnSpc>
                <a:spcBef>
                  <a:spcPts val="0"/>
                </a:spcBef>
                <a:spcAft>
                  <a:spcPts val="0"/>
                </a:spcAft>
                <a:buClr>
                  <a:srgbClr val="000000"/>
                </a:buClr>
                <a:buSzPts val="1023"/>
                <a:buFont typeface="Arial"/>
                <a:buNone/>
              </a:pPr>
              <a:r>
                <a:rPr lang="en" sz="1023" b="0" i="0" u="none" strike="noStrike" cap="none" spc="0">
                  <a:solidFill>
                    <a:srgbClr val="334155"/>
                  </a:solidFill>
                  <a:latin typeface="Lato"/>
                  <a:ea typeface="Lato"/>
                  <a:cs typeface="Lato"/>
                  <a:sym typeface="Lato"/>
                </a:rPr>
                <a:t>(cropping, shadows, or hair obstruction)</a:t>
              </a:r>
              <a:endParaRPr sz="1023" b="0" i="0" u="none" strike="noStrike" cap="none" spc="0">
                <a:solidFill>
                  <a:srgbClr val="000000"/>
                </a:solidFill>
                <a:latin typeface="Arial"/>
                <a:ea typeface="Arial"/>
                <a:cs typeface="Arial"/>
                <a:sym typeface="Arial"/>
              </a:endParaRPr>
            </a:p>
          </p:txBody>
        </p:sp>
      </p:grpSp>
      <p:grpSp>
        <p:nvGrpSpPr>
          <p:cNvPr id="249" name="Google Shape;249;p32"/>
          <p:cNvGrpSpPr/>
          <p:nvPr/>
        </p:nvGrpSpPr>
        <p:grpSpPr>
          <a:xfrm>
            <a:off x="4756900" y="1582800"/>
            <a:ext cx="2129400" cy="1448700"/>
            <a:chOff x="4713490" y="1582800"/>
            <a:chExt cx="2129400" cy="1448700"/>
          </a:xfrm>
        </p:grpSpPr>
        <p:sp>
          <p:nvSpPr>
            <p:cNvPr id="250" name="Google Shape;250;p32"/>
            <p:cNvSpPr/>
            <p:nvPr/>
          </p:nvSpPr>
          <p:spPr>
            <a:xfrm>
              <a:off x="4713490" y="1582800"/>
              <a:ext cx="2129400" cy="1448700"/>
            </a:xfrm>
            <a:prstGeom prst="roundRect">
              <a:avLst>
                <a:gd name="adj" fmla="val 10939"/>
              </a:avLst>
            </a:prstGeom>
            <a:solidFill>
              <a:schemeClr val="lt1"/>
            </a:solidFill>
            <a:ln w="8850" cap="flat" cmpd="sng">
              <a:solidFill>
                <a:srgbClr val="B89E6E"/>
              </a:solidFill>
              <a:prstDash val="solid"/>
              <a:round/>
              <a:headEnd type="none" w="sm" len="sm"/>
              <a:tailEnd type="none" w="sm" len="sm"/>
            </a:ln>
            <a:effectLst>
              <a:outerShdw blurRad="53126" dist="35418" dir="5400000" algn="bl" rotWithShape="0">
                <a:srgbClr val="000000">
                  <a:alpha val="12000"/>
                </a:srgbClr>
              </a:outerShdw>
            </a:effectLst>
          </p:spPr>
          <p:txBody>
            <a:bodyPr spcFirstLastPara="1" wrap="square" lIns="84975" tIns="84975" rIns="84975" bIns="84975" anchor="ctr" anchorCtr="0">
              <a:noAutofit/>
            </a:bodyPr>
            <a:lstStyle/>
            <a:p>
              <a:pPr marL="0" lvl="0" indent="0" algn="ctr" rtl="0">
                <a:spcBef>
                  <a:spcPts val="0"/>
                </a:spcBef>
                <a:spcAft>
                  <a:spcPts val="0"/>
                </a:spcAft>
                <a:buNone/>
              </a:pPr>
              <a:endParaRPr sz="1301">
                <a:latin typeface="Calibri"/>
                <a:ea typeface="Calibri"/>
                <a:cs typeface="Calibri"/>
                <a:sym typeface="Calibri"/>
              </a:endParaRPr>
            </a:p>
          </p:txBody>
        </p:sp>
        <p:sp>
          <p:nvSpPr>
            <p:cNvPr id="251" name="Google Shape;251;p32"/>
            <p:cNvSpPr txBox="1"/>
            <p:nvPr/>
          </p:nvSpPr>
          <p:spPr>
            <a:xfrm>
              <a:off x="4840255" y="1662506"/>
              <a:ext cx="1875900" cy="13380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023"/>
                <a:buFont typeface="Arial"/>
                <a:buNone/>
              </a:pPr>
              <a:r>
                <a:rPr lang="en" sz="1023" b="1" i="0" u="none" strike="noStrike" cap="none" spc="0">
                  <a:solidFill>
                    <a:srgbClr val="334155"/>
                  </a:solidFill>
                  <a:latin typeface="Lato"/>
                  <a:ea typeface="Lato"/>
                  <a:cs typeface="Lato"/>
                  <a:sym typeface="Lato"/>
                </a:rPr>
                <a:t>Narrative Context:</a:t>
              </a:r>
              <a:r>
                <a:rPr lang="en" sz="1023" b="0" i="0" u="none" strike="noStrike" cap="none" spc="0">
                  <a:solidFill>
                    <a:srgbClr val="334155"/>
                  </a:solidFill>
                  <a:latin typeface="Lato"/>
                  <a:ea typeface="Lato"/>
                  <a:cs typeface="Lato"/>
                  <a:sym typeface="Lato"/>
                </a:rPr>
                <a:t> </a:t>
              </a:r>
              <a:r>
                <a:rPr lang="en" sz="1023">
                  <a:solidFill>
                    <a:srgbClr val="334155"/>
                  </a:solidFill>
                  <a:latin typeface="Lato"/>
                  <a:ea typeface="Lato"/>
                  <a:cs typeface="Lato"/>
                  <a:sym typeface="Lato"/>
                </a:rPr>
                <a:t>Analyzed </a:t>
              </a:r>
              <a:r>
                <a:rPr lang="en" sz="1023" b="0" i="0" u="none" strike="noStrike" cap="none" spc="0">
                  <a:solidFill>
                    <a:srgbClr val="334155"/>
                  </a:solidFill>
                  <a:latin typeface="Lato"/>
                  <a:ea typeface="Lato"/>
                  <a:cs typeface="Lato"/>
                  <a:sym typeface="Lato"/>
                </a:rPr>
                <a:t>dialogue interactions </a:t>
              </a:r>
              <a:endParaRPr sz="1023" b="0" i="0" u="none" strike="noStrike" cap="none" spc="0">
                <a:solidFill>
                  <a:srgbClr val="334155"/>
                </a:solidFill>
                <a:latin typeface="Lato"/>
                <a:ea typeface="Lato"/>
                <a:cs typeface="Lato"/>
                <a:sym typeface="Lato"/>
              </a:endParaRPr>
            </a:p>
            <a:p>
              <a:pPr marL="0" marR="0" lvl="0" indent="0" algn="l" rtl="0">
                <a:lnSpc>
                  <a:spcPct val="150000"/>
                </a:lnSpc>
                <a:spcBef>
                  <a:spcPts val="0"/>
                </a:spcBef>
                <a:spcAft>
                  <a:spcPts val="0"/>
                </a:spcAft>
                <a:buClr>
                  <a:srgbClr val="000000"/>
                </a:buClr>
                <a:buSzPts val="1023"/>
                <a:buFont typeface="Arial"/>
                <a:buNone/>
              </a:pPr>
              <a:r>
                <a:rPr lang="en" sz="1023" b="0" i="0" u="none" strike="noStrike" cap="none" spc="0">
                  <a:solidFill>
                    <a:srgbClr val="334155"/>
                  </a:solidFill>
                  <a:latin typeface="Lato"/>
                  <a:ea typeface="Lato"/>
                  <a:cs typeface="Lato"/>
                  <a:sym typeface="Lato"/>
                </a:rPr>
                <a:t>(cross-referenced via OpenAi Whisper/Whisper-4o), music, lighting, framing, and other scene elements</a:t>
              </a:r>
              <a:endParaRPr sz="1023" b="0" i="0" u="none" strike="noStrike" cap="none" spc="0">
                <a:solidFill>
                  <a:srgbClr val="334155"/>
                </a:solidFill>
                <a:latin typeface="Lato"/>
                <a:ea typeface="Lato"/>
                <a:cs typeface="Lato"/>
                <a:sym typeface="Lato"/>
              </a:endParaRPr>
            </a:p>
          </p:txBody>
        </p:sp>
      </p:grpSp>
      <p:grpSp>
        <p:nvGrpSpPr>
          <p:cNvPr id="252" name="Google Shape;252;p32"/>
          <p:cNvGrpSpPr/>
          <p:nvPr/>
        </p:nvGrpSpPr>
        <p:grpSpPr>
          <a:xfrm>
            <a:off x="7204507" y="1598400"/>
            <a:ext cx="1826400" cy="1417500"/>
            <a:chOff x="7183044" y="1598400"/>
            <a:chExt cx="1826400" cy="1417500"/>
          </a:xfrm>
        </p:grpSpPr>
        <p:sp>
          <p:nvSpPr>
            <p:cNvPr id="253" name="Google Shape;253;p32"/>
            <p:cNvSpPr/>
            <p:nvPr/>
          </p:nvSpPr>
          <p:spPr>
            <a:xfrm>
              <a:off x="7183044" y="1598400"/>
              <a:ext cx="1826400" cy="1417500"/>
            </a:xfrm>
            <a:prstGeom prst="roundRect">
              <a:avLst>
                <a:gd name="adj" fmla="val 10939"/>
              </a:avLst>
            </a:prstGeom>
            <a:solidFill>
              <a:schemeClr val="lt1"/>
            </a:solidFill>
            <a:ln w="8850" cap="flat" cmpd="sng">
              <a:solidFill>
                <a:srgbClr val="B89E6E"/>
              </a:solidFill>
              <a:prstDash val="solid"/>
              <a:round/>
              <a:headEnd type="none" w="sm" len="sm"/>
              <a:tailEnd type="none" w="sm" len="sm"/>
            </a:ln>
            <a:effectLst>
              <a:outerShdw blurRad="53126" dist="35418" dir="5400000" algn="bl" rotWithShape="0">
                <a:srgbClr val="000000">
                  <a:alpha val="12000"/>
                </a:srgbClr>
              </a:outerShdw>
            </a:effectLst>
          </p:spPr>
          <p:txBody>
            <a:bodyPr spcFirstLastPara="1" wrap="square" lIns="84975" tIns="84975" rIns="84975" bIns="84975" anchor="ctr" anchorCtr="0">
              <a:noAutofit/>
            </a:bodyPr>
            <a:lstStyle/>
            <a:p>
              <a:pPr marL="0" lvl="0" indent="0" algn="ctr" rtl="0">
                <a:spcBef>
                  <a:spcPts val="0"/>
                </a:spcBef>
                <a:spcAft>
                  <a:spcPts val="0"/>
                </a:spcAft>
                <a:buNone/>
              </a:pPr>
              <a:endParaRPr sz="1301">
                <a:latin typeface="Calibri"/>
                <a:ea typeface="Calibri"/>
                <a:cs typeface="Calibri"/>
                <a:sym typeface="Calibri"/>
              </a:endParaRPr>
            </a:p>
          </p:txBody>
        </p:sp>
        <p:sp>
          <p:nvSpPr>
            <p:cNvPr id="254" name="Google Shape;254;p32"/>
            <p:cNvSpPr txBox="1"/>
            <p:nvPr/>
          </p:nvSpPr>
          <p:spPr>
            <a:xfrm>
              <a:off x="7303055" y="1678113"/>
              <a:ext cx="1541100" cy="8658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023"/>
                <a:buFont typeface="Arial"/>
                <a:buNone/>
              </a:pPr>
              <a:r>
                <a:rPr lang="en" sz="1023" b="1" i="0" u="none" strike="noStrike" cap="none" spc="0">
                  <a:solidFill>
                    <a:srgbClr val="334155"/>
                  </a:solidFill>
                  <a:latin typeface="Lato"/>
                  <a:ea typeface="Lato"/>
                  <a:cs typeface="Lato"/>
                  <a:sym typeface="Lato"/>
                </a:rPr>
                <a:t>Exclusion:</a:t>
              </a:r>
              <a:r>
                <a:rPr lang="en" sz="1023" b="0" i="0" u="none" strike="noStrike" cap="none" spc="0">
                  <a:solidFill>
                    <a:srgbClr val="334155"/>
                  </a:solidFill>
                  <a:latin typeface="Lato"/>
                  <a:ea typeface="Lato"/>
                  <a:cs typeface="Lato"/>
                  <a:sym typeface="Lato"/>
                </a:rPr>
                <a:t> </a:t>
              </a:r>
              <a:r>
                <a:rPr lang="en" sz="1023">
                  <a:solidFill>
                    <a:srgbClr val="334155"/>
                  </a:solidFill>
                  <a:latin typeface="Lato"/>
                  <a:ea typeface="Lato"/>
                  <a:cs typeface="Lato"/>
                  <a:sym typeface="Lato"/>
                </a:rPr>
                <a:t>Excluded characters who wore </a:t>
              </a:r>
              <a:r>
                <a:rPr lang="en" sz="1023" b="0" i="0" u="none" strike="noStrike" cap="none" spc="0">
                  <a:solidFill>
                    <a:srgbClr val="334155"/>
                  </a:solidFill>
                  <a:latin typeface="Lato"/>
                  <a:ea typeface="Lato"/>
                  <a:cs typeface="Lato"/>
                  <a:sym typeface="Lato"/>
                </a:rPr>
                <a:t>masks or veils </a:t>
              </a:r>
              <a:r>
                <a:rPr lang="en" sz="1023">
                  <a:solidFill>
                    <a:srgbClr val="334155"/>
                  </a:solidFill>
                  <a:latin typeface="Lato"/>
                  <a:ea typeface="Lato"/>
                  <a:cs typeface="Lato"/>
                  <a:sym typeface="Lato"/>
                </a:rPr>
                <a:t>as a part of the character design.</a:t>
              </a:r>
              <a:endParaRPr sz="1023" b="0" i="0" u="none" strike="noStrike" cap="none" spc="0">
                <a:solidFill>
                  <a:srgbClr val="000000"/>
                </a:solidFill>
                <a:latin typeface="Arial"/>
                <a:ea typeface="Arial"/>
                <a:cs typeface="Arial"/>
                <a:sym typeface="Arial"/>
              </a:endParaRPr>
            </a:p>
          </p:txBody>
        </p:sp>
      </p:grpSp>
      <p:sp>
        <p:nvSpPr>
          <p:cNvPr id="255" name="Google Shape;255;p32"/>
          <p:cNvSpPr txBox="1"/>
          <p:nvPr/>
        </p:nvSpPr>
        <p:spPr>
          <a:xfrm>
            <a:off x="571500" y="428625"/>
            <a:ext cx="8551200" cy="335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RESEARCH METHODOLOGY</a:t>
            </a:r>
            <a:endParaRPr sz="1100" b="0" i="0" u="none" strike="noStrike" cap="none" spc="0">
              <a:solidFill>
                <a:srgbClr val="000000"/>
              </a:solidFill>
              <a:latin typeface="Arial"/>
              <a:ea typeface="Arial"/>
              <a:cs typeface="Arial"/>
              <a:sym typeface="Arial"/>
            </a:endParaRPr>
          </a:p>
        </p:txBody>
      </p:sp>
      <p:sp>
        <p:nvSpPr>
          <p:cNvPr id="256" name="Google Shape;256;p32"/>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pic>
        <p:nvPicPr>
          <p:cNvPr id="257" name="Google Shape;257;p32"/>
          <p:cNvPicPr preferRelativeResize="0"/>
          <p:nvPr/>
        </p:nvPicPr>
        <p:blipFill rotWithShape="1">
          <a:blip r:embed="rId3">
            <a:alphaModFix/>
          </a:blip>
          <a:srcRect/>
          <a:stretch/>
        </p:blipFill>
        <p:spPr>
          <a:xfrm>
            <a:off x="4875310" y="3263049"/>
            <a:ext cx="1892590" cy="1141199"/>
          </a:xfrm>
          <a:prstGeom prst="rect">
            <a:avLst/>
          </a:prstGeom>
          <a:noFill/>
          <a:ln>
            <a:noFill/>
          </a:ln>
          <a:effectLst>
            <a:outerShdw blurRad="57150" dist="19050" dir="5400000" algn="bl" rotWithShape="0">
              <a:srgbClr val="000000">
                <a:alpha val="25000"/>
              </a:srgbClr>
            </a:outerShdw>
          </a:effectLst>
        </p:spPr>
      </p:pic>
      <p:pic>
        <p:nvPicPr>
          <p:cNvPr id="258" name="Google Shape;258;p32"/>
          <p:cNvPicPr preferRelativeResize="0"/>
          <p:nvPr/>
        </p:nvPicPr>
        <p:blipFill rotWithShape="1">
          <a:blip r:embed="rId4">
            <a:alphaModFix/>
          </a:blip>
          <a:srcRect l="56381"/>
          <a:stretch/>
        </p:blipFill>
        <p:spPr>
          <a:xfrm>
            <a:off x="467250" y="3265599"/>
            <a:ext cx="1295400" cy="1136097"/>
          </a:xfrm>
          <a:prstGeom prst="rect">
            <a:avLst/>
          </a:prstGeom>
          <a:noFill/>
          <a:ln>
            <a:noFill/>
          </a:ln>
          <a:effectLst>
            <a:outerShdw blurRad="57150" dist="19050" dir="5400000" algn="bl" rotWithShape="0">
              <a:srgbClr val="000000">
                <a:alpha val="25000"/>
              </a:srgbClr>
            </a:outerShdw>
          </a:effectLst>
        </p:spPr>
      </p:pic>
      <p:pic>
        <p:nvPicPr>
          <p:cNvPr id="259" name="Google Shape;259;p32"/>
          <p:cNvPicPr preferRelativeResize="0"/>
          <p:nvPr/>
        </p:nvPicPr>
        <p:blipFill rotWithShape="1">
          <a:blip r:embed="rId4">
            <a:alphaModFix/>
          </a:blip>
          <a:srcRect l="414" t="1258" r="43768" b="-1258"/>
          <a:stretch/>
        </p:blipFill>
        <p:spPr>
          <a:xfrm>
            <a:off x="2608009" y="3265599"/>
            <a:ext cx="1657680" cy="1136097"/>
          </a:xfrm>
          <a:prstGeom prst="rect">
            <a:avLst/>
          </a:prstGeom>
          <a:noFill/>
          <a:ln>
            <a:noFill/>
          </a:ln>
          <a:effectLst>
            <a:outerShdw blurRad="57150" dist="19050" dir="5400000" algn="bl" rotWithShape="0">
              <a:srgbClr val="000000">
                <a:alpha val="25000"/>
              </a:srgbClr>
            </a:outerShdw>
          </a:effectLst>
        </p:spPr>
      </p:pic>
      <p:pic>
        <p:nvPicPr>
          <p:cNvPr id="260" name="Google Shape;260;p32"/>
          <p:cNvPicPr preferRelativeResize="0"/>
          <p:nvPr/>
        </p:nvPicPr>
        <p:blipFill rotWithShape="1">
          <a:blip r:embed="rId5">
            <a:alphaModFix/>
          </a:blip>
          <a:srcRect/>
          <a:stretch/>
        </p:blipFill>
        <p:spPr>
          <a:xfrm>
            <a:off x="7180083" y="3265599"/>
            <a:ext cx="1875231" cy="1023302"/>
          </a:xfrm>
          <a:prstGeom prst="rect">
            <a:avLst/>
          </a:prstGeom>
          <a:noFill/>
          <a:ln>
            <a:noFill/>
          </a:ln>
          <a:effectLst>
            <a:outerShdw blurRad="57150" dist="19050" dir="5400000" algn="bl" rotWithShape="0">
              <a:srgbClr val="000000">
                <a:alpha val="2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fade">
                                      <p:cBhvr>
                                        <p:cTn id="7" dur="1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p:nvPr/>
        </p:nvSpPr>
        <p:spPr>
          <a:xfrm>
            <a:off x="627375" y="2776000"/>
            <a:ext cx="1964100" cy="1173900"/>
          </a:xfrm>
          <a:prstGeom prst="roundRect">
            <a:avLst>
              <a:gd name="adj" fmla="val 0"/>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266" name="Google Shape;266;p33"/>
          <p:cNvSpPr/>
          <p:nvPr/>
        </p:nvSpPr>
        <p:spPr>
          <a:xfrm>
            <a:off x="2756775" y="2751850"/>
            <a:ext cx="1878300" cy="1173900"/>
          </a:xfrm>
          <a:prstGeom prst="roundRect">
            <a:avLst>
              <a:gd name="adj" fmla="val 0"/>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267" name="Google Shape;267;p33"/>
          <p:cNvSpPr/>
          <p:nvPr/>
        </p:nvSpPr>
        <p:spPr>
          <a:xfrm>
            <a:off x="4800375" y="2751850"/>
            <a:ext cx="1878300" cy="1173900"/>
          </a:xfrm>
          <a:prstGeom prst="roundRect">
            <a:avLst>
              <a:gd name="adj" fmla="val 0"/>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268" name="Google Shape;268;p33"/>
          <p:cNvSpPr/>
          <p:nvPr/>
        </p:nvSpPr>
        <p:spPr>
          <a:xfrm>
            <a:off x="6843975" y="2751850"/>
            <a:ext cx="1878300" cy="1173900"/>
          </a:xfrm>
          <a:prstGeom prst="roundRect">
            <a:avLst>
              <a:gd name="adj" fmla="val 0"/>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269" name="Google Shape;269;p33"/>
          <p:cNvSpPr txBox="1"/>
          <p:nvPr/>
        </p:nvSpPr>
        <p:spPr>
          <a:xfrm>
            <a:off x="571500" y="428625"/>
            <a:ext cx="5510025" cy="3289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WHAT IS A CLOSE-UP SHOT?</a:t>
            </a:r>
            <a:endParaRPr sz="1100" b="0" i="0" u="none" strike="noStrike" cap="none" spc="0">
              <a:solidFill>
                <a:srgbClr val="000000"/>
              </a:solidFill>
              <a:latin typeface="Arial"/>
              <a:ea typeface="Arial"/>
              <a:cs typeface="Arial"/>
              <a:sym typeface="Arial"/>
            </a:endParaRPr>
          </a:p>
        </p:txBody>
      </p:sp>
      <p:graphicFrame>
        <p:nvGraphicFramePr>
          <p:cNvPr id="270" name="Google Shape;270;p33"/>
          <p:cNvGraphicFramePr/>
          <p:nvPr/>
        </p:nvGraphicFramePr>
        <p:xfrm>
          <a:off x="627366" y="1563281"/>
          <a:ext cx="3000000" cy="3000000"/>
        </p:xfrm>
        <a:graphic>
          <a:graphicData uri="http://schemas.openxmlformats.org/drawingml/2006/table">
            <a:tbl>
              <a:tblPr>
                <a:noFill/>
                <a:tableStyleId>{03AD4A57-6195-4396-98C6-C4756EE4220B}</a:tableStyleId>
              </a:tblPr>
              <a:tblGrid>
                <a:gridCol w="2057850">
                  <a:extLst>
                    <a:ext uri="{9D8B030D-6E8A-4147-A177-3AD203B41FA5}">
                      <a16:colId xmlns:a16="http://schemas.microsoft.com/office/drawing/2014/main" val="20000"/>
                    </a:ext>
                  </a:extLst>
                </a:gridCol>
                <a:gridCol w="2027150">
                  <a:extLst>
                    <a:ext uri="{9D8B030D-6E8A-4147-A177-3AD203B41FA5}">
                      <a16:colId xmlns:a16="http://schemas.microsoft.com/office/drawing/2014/main" val="20001"/>
                    </a:ext>
                  </a:extLst>
                </a:gridCol>
                <a:gridCol w="2052675">
                  <a:extLst>
                    <a:ext uri="{9D8B030D-6E8A-4147-A177-3AD203B41FA5}">
                      <a16:colId xmlns:a16="http://schemas.microsoft.com/office/drawing/2014/main" val="20002"/>
                    </a:ext>
                  </a:extLst>
                </a:gridCol>
                <a:gridCol w="1956975">
                  <a:extLst>
                    <a:ext uri="{9D8B030D-6E8A-4147-A177-3AD203B41FA5}">
                      <a16:colId xmlns:a16="http://schemas.microsoft.com/office/drawing/2014/main" val="20003"/>
                    </a:ext>
                  </a:extLst>
                </a:gridCol>
              </a:tblGrid>
              <a:tr h="1405775">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1347000">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spc="0"/>
                        <a:t>Medium Close-Up: </a:t>
                      </a:r>
                      <a:endParaRPr sz="1200" b="1" u="none" strike="noStrike" cap="none" spc="0"/>
                    </a:p>
                    <a:p>
                      <a:pPr marL="0" marR="0" lvl="0" indent="0" algn="ctr" rtl="0">
                        <a:lnSpc>
                          <a:spcPct val="100000"/>
                        </a:lnSpc>
                        <a:spcBef>
                          <a:spcPts val="800"/>
                        </a:spcBef>
                        <a:spcAft>
                          <a:spcPts val="0"/>
                        </a:spcAft>
                        <a:buClr>
                          <a:srgbClr val="000000"/>
                        </a:buClr>
                        <a:buSzPts val="1200"/>
                        <a:buFont typeface="Arial"/>
                        <a:buNone/>
                      </a:pPr>
                      <a:r>
                        <a:rPr lang="en" sz="1100" u="none" strike="noStrike" cap="none" spc="0"/>
                        <a:t>Shot from the chest or waist upward</a:t>
                      </a: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100" b="1" u="none" strike="noStrike" cap="none" spc="0"/>
                        <a:t>Close-up (CU): </a:t>
                      </a:r>
                      <a:endParaRPr sz="1100" b="1" u="none" strike="noStrike" cap="none" spc="0"/>
                    </a:p>
                    <a:p>
                      <a:pPr marL="0" marR="0" lvl="0" indent="0" algn="ctr" rtl="0">
                        <a:lnSpc>
                          <a:spcPct val="100000"/>
                        </a:lnSpc>
                        <a:spcBef>
                          <a:spcPts val="800"/>
                        </a:spcBef>
                        <a:spcAft>
                          <a:spcPts val="0"/>
                        </a:spcAft>
                        <a:buClr>
                          <a:srgbClr val="000000"/>
                        </a:buClr>
                        <a:buSzPts val="1200"/>
                        <a:buFont typeface="Arial"/>
                        <a:buNone/>
                      </a:pPr>
                      <a:r>
                        <a:rPr lang="en" sz="1100" u="none" strike="noStrike" cap="none" spc="0"/>
                        <a:t>Shot from upwards from the neck or shirt pockets</a:t>
                      </a: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spc="0"/>
                        <a:t>Choker: </a:t>
                      </a:r>
                      <a:endParaRPr sz="1200" b="1" u="none" strike="noStrike" cap="none" spc="0"/>
                    </a:p>
                    <a:p>
                      <a:pPr marL="0" marR="0" lvl="0" indent="0" algn="ctr" rtl="0">
                        <a:lnSpc>
                          <a:spcPct val="100000"/>
                        </a:lnSpc>
                        <a:spcBef>
                          <a:spcPts val="800"/>
                        </a:spcBef>
                        <a:spcAft>
                          <a:spcPts val="0"/>
                        </a:spcAft>
                        <a:buClr>
                          <a:srgbClr val="000000"/>
                        </a:buClr>
                        <a:buSzPts val="1200"/>
                        <a:buFont typeface="Arial"/>
                        <a:buNone/>
                      </a:pPr>
                      <a:r>
                        <a:rPr lang="en" sz="1200" u="none" strike="noStrike" cap="none" spc="0"/>
                        <a:t>Shot from the top of the head to the chin</a:t>
                      </a:r>
                      <a:endParaRPr sz="12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100" b="1" u="none" strike="noStrike" cap="none" spc="0"/>
                        <a:t>Extreme Close-up (ECU):</a:t>
                      </a:r>
                      <a:endParaRPr sz="1100" b="1" u="none" strike="noStrike" cap="none" spc="0"/>
                    </a:p>
                    <a:p>
                      <a:pPr marL="0" marR="0" lvl="0" indent="0" algn="ctr" rtl="0">
                        <a:lnSpc>
                          <a:spcPct val="100000"/>
                        </a:lnSpc>
                        <a:spcBef>
                          <a:spcPts val="800"/>
                        </a:spcBef>
                        <a:spcAft>
                          <a:spcPts val="0"/>
                        </a:spcAft>
                        <a:buClr>
                          <a:srgbClr val="000000"/>
                        </a:buClr>
                        <a:buSzPts val="1200"/>
                        <a:buFont typeface="Arial"/>
                        <a:buNone/>
                      </a:pPr>
                      <a:r>
                        <a:rPr lang="en" sz="1100" u="none" strike="noStrike" cap="none" spc="0"/>
                        <a:t>Focuses on one element or detail </a:t>
                      </a:r>
                      <a:endParaRPr sz="1100" u="none" strike="noStrike" cap="none" spc="0"/>
                    </a:p>
                  </a:txBody>
                  <a:tcPr marL="51425" marR="51425" marT="68575" marB="685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71" name="Google Shape;271;p33"/>
          <p:cNvSpPr/>
          <p:nvPr/>
        </p:nvSpPr>
        <p:spPr>
          <a:xfrm>
            <a:off x="428625" y="428625"/>
            <a:ext cx="57150" cy="335700"/>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pic>
        <p:nvPicPr>
          <p:cNvPr id="272" name="Google Shape;272;p33" title="Screenshot 2026-03-27 161732.png"/>
          <p:cNvPicPr preferRelativeResize="0"/>
          <p:nvPr/>
        </p:nvPicPr>
        <p:blipFill rotWithShape="1">
          <a:blip r:embed="rId3">
            <a:alphaModFix/>
          </a:blip>
          <a:srcRect/>
          <a:stretch/>
        </p:blipFill>
        <p:spPr>
          <a:xfrm>
            <a:off x="4800314" y="1695370"/>
            <a:ext cx="1878182" cy="1056478"/>
          </a:xfrm>
          <a:prstGeom prst="rect">
            <a:avLst/>
          </a:prstGeom>
          <a:noFill/>
          <a:ln>
            <a:noFill/>
          </a:ln>
          <a:effectLst>
            <a:outerShdw blurRad="57150" dist="19050" dir="5400000" algn="bl" rotWithShape="0">
              <a:srgbClr val="000000">
                <a:alpha val="50196"/>
              </a:srgbClr>
            </a:outerShdw>
          </a:effectLst>
        </p:spPr>
      </p:pic>
      <p:pic>
        <p:nvPicPr>
          <p:cNvPr id="273" name="Google Shape;273;p33" title="Screenshot 2026-03-27 162148.png"/>
          <p:cNvPicPr preferRelativeResize="0"/>
          <p:nvPr/>
        </p:nvPicPr>
        <p:blipFill rotWithShape="1">
          <a:blip r:embed="rId4">
            <a:alphaModFix/>
          </a:blip>
          <a:srcRect/>
          <a:stretch/>
        </p:blipFill>
        <p:spPr>
          <a:xfrm>
            <a:off x="6843859" y="1695370"/>
            <a:ext cx="1878171" cy="1056471"/>
          </a:xfrm>
          <a:prstGeom prst="rect">
            <a:avLst/>
          </a:prstGeom>
          <a:noFill/>
          <a:ln>
            <a:noFill/>
          </a:ln>
          <a:effectLst>
            <a:outerShdw blurRad="57150" dist="19050" dir="5400000" algn="bl" rotWithShape="0">
              <a:srgbClr val="000000">
                <a:alpha val="50196"/>
              </a:srgbClr>
            </a:outerShdw>
          </a:effectLst>
        </p:spPr>
      </p:pic>
      <p:pic>
        <p:nvPicPr>
          <p:cNvPr id="274" name="Google Shape;274;p33" title="Screenshot 2026-03-27 161709.png"/>
          <p:cNvPicPr preferRelativeResize="0"/>
          <p:nvPr/>
        </p:nvPicPr>
        <p:blipFill rotWithShape="1">
          <a:blip r:embed="rId5">
            <a:alphaModFix/>
          </a:blip>
          <a:srcRect/>
          <a:stretch/>
        </p:blipFill>
        <p:spPr>
          <a:xfrm>
            <a:off x="2756776" y="1695370"/>
            <a:ext cx="1878182" cy="1056478"/>
          </a:xfrm>
          <a:prstGeom prst="rect">
            <a:avLst/>
          </a:prstGeom>
          <a:noFill/>
          <a:ln>
            <a:noFill/>
          </a:ln>
          <a:effectLst>
            <a:outerShdw blurRad="57150" dist="19050" dir="5400000" algn="bl" rotWithShape="0">
              <a:srgbClr val="000000">
                <a:alpha val="50196"/>
              </a:srgbClr>
            </a:outerShdw>
          </a:effectLst>
        </p:spPr>
      </p:pic>
      <p:pic>
        <p:nvPicPr>
          <p:cNvPr id="275" name="Google Shape;275;p33" title="Screenshot 2026-03-27 161628.png"/>
          <p:cNvPicPr preferRelativeResize="0"/>
          <p:nvPr/>
        </p:nvPicPr>
        <p:blipFill rotWithShape="1">
          <a:blip r:embed="rId6">
            <a:alphaModFix/>
          </a:blip>
          <a:srcRect/>
          <a:stretch/>
        </p:blipFill>
        <p:spPr>
          <a:xfrm flipH="1">
            <a:off x="627379" y="1671216"/>
            <a:ext cx="1964057" cy="1104788"/>
          </a:xfrm>
          <a:prstGeom prst="rect">
            <a:avLst/>
          </a:prstGeom>
          <a:noFill/>
          <a:ln>
            <a:noFill/>
          </a:ln>
          <a:effectLst>
            <a:outerShdw blurRad="57150" dist="19050" dir="5400000" algn="bl" rotWithShape="0">
              <a:srgbClr val="000000">
                <a:alpha val="50196"/>
              </a:srgbClr>
            </a:outerShdw>
          </a:effectLst>
        </p:spPr>
      </p:pic>
      <p:sp>
        <p:nvSpPr>
          <p:cNvPr id="276" name="Google Shape;276;p33"/>
          <p:cNvSpPr txBox="1"/>
          <p:nvPr/>
        </p:nvSpPr>
        <p:spPr>
          <a:xfrm>
            <a:off x="627375" y="1152722"/>
            <a:ext cx="4125600" cy="246300"/>
          </a:xfrm>
          <a:prstGeom prst="rect">
            <a:avLst/>
          </a:prstGeom>
          <a:noFill/>
          <a:ln>
            <a:noFill/>
          </a:ln>
          <a:effectLst>
            <a:outerShdw blurRad="57150" dist="19050" dir="5400000" algn="bl" rotWithShape="0">
              <a:srgbClr val="000000">
                <a:alpha val="10000"/>
              </a:srgbClr>
            </a:outerShdw>
          </a:effectLst>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Examples of a “Close-Up” Shot</a:t>
            </a:r>
            <a:endParaRPr sz="1100" b="0" i="0" u="none" strike="noStrike" cap="none" spc="0">
              <a:solidFill>
                <a:srgbClr val="000000"/>
              </a:solidFill>
              <a:latin typeface="Arial"/>
              <a:ea typeface="Arial"/>
              <a:cs typeface="Arial"/>
              <a:sym typeface="Arial"/>
            </a:endParaRPr>
          </a:p>
        </p:txBody>
      </p:sp>
      <p:sp>
        <p:nvSpPr>
          <p:cNvPr id="277" name="Google Shape;277;p33"/>
          <p:cNvSpPr txBox="1"/>
          <p:nvPr/>
        </p:nvSpPr>
        <p:spPr>
          <a:xfrm>
            <a:off x="428625" y="4255521"/>
            <a:ext cx="8208600" cy="8880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spc="0">
                <a:solidFill>
                  <a:schemeClr val="dk1"/>
                </a:solidFill>
                <a:latin typeface="Lato"/>
                <a:ea typeface="Lato"/>
                <a:cs typeface="Lato"/>
                <a:sym typeface="Lato"/>
              </a:rPr>
              <a:t>Figures:</a:t>
            </a:r>
            <a:r>
              <a:rPr lang="en" sz="800" b="0" i="0" u="none" strike="noStrike" cap="none" spc="0">
                <a:solidFill>
                  <a:schemeClr val="dk1"/>
                </a:solidFill>
                <a:latin typeface="Lato"/>
                <a:ea typeface="Lato"/>
                <a:cs typeface="Lato"/>
                <a:sym typeface="Lato"/>
              </a:rPr>
              <a:t> Examples of types of close-up shots where the eyes are used to accentuate the character’s emotional state. Images from Sotozaki , </a:t>
            </a:r>
            <a:r>
              <a:rPr lang="en" sz="800" b="0" i="1" u="none" strike="noStrike" cap="none" spc="0">
                <a:solidFill>
                  <a:schemeClr val="dk1"/>
                </a:solidFill>
                <a:latin typeface="Lato"/>
                <a:ea typeface="Lato"/>
                <a:cs typeface="Lato"/>
                <a:sym typeface="Lato"/>
              </a:rPr>
              <a:t>Demon Slayer: Kimetsu no Yaiba – The Movie: Mugen Train, </a:t>
            </a:r>
            <a:r>
              <a:rPr lang="en" sz="800" b="0" i="0" u="none" strike="noStrike" cap="none" spc="0">
                <a:solidFill>
                  <a:schemeClr val="dk1"/>
                </a:solidFill>
                <a:latin typeface="Lato"/>
                <a:ea typeface="Lato"/>
                <a:cs typeface="Lato"/>
                <a:sym typeface="Lato"/>
              </a:rPr>
              <a:t>2020</a:t>
            </a:r>
            <a:endParaRPr sz="800" b="0" i="0" u="none" strike="noStrike" cap="none" spc="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800"/>
              <a:buFont typeface="Arial"/>
              <a:buNone/>
            </a:pPr>
            <a:r>
              <a:rPr lang="en" sz="800" b="0" i="1" u="none" strike="noStrike" cap="none" spc="0">
                <a:solidFill>
                  <a:schemeClr val="dk1"/>
                </a:solidFill>
                <a:latin typeface="Lato"/>
                <a:ea typeface="Lato"/>
                <a:cs typeface="Lato"/>
                <a:sym typeface="Lato"/>
              </a:rPr>
              <a:t/>
            </a:r>
            <a:br>
              <a:rPr lang="en" sz="800" b="0" i="1" u="none" strike="noStrike" cap="none" spc="0">
                <a:solidFill>
                  <a:schemeClr val="dk1"/>
                </a:solidFill>
                <a:latin typeface="Lato"/>
                <a:ea typeface="Lato"/>
                <a:cs typeface="Lato"/>
                <a:sym typeface="Lato"/>
              </a:rPr>
            </a:br>
            <a:r>
              <a:rPr lang="en" sz="800" b="0" i="0" u="none" strike="noStrike" cap="none" spc="0">
                <a:solidFill>
                  <a:schemeClr val="dk1"/>
                </a:solidFill>
                <a:latin typeface="Lato"/>
                <a:ea typeface="Lato"/>
                <a:cs typeface="Lato"/>
                <a:sym typeface="Lato"/>
              </a:rPr>
              <a:t>[4] F. E. Beaver, Dictionary of Film Terms: The Aesthetic Companion to Film Art, 2nd ed. New York, NY: Peter Lang Publishing, 2007, p. 45.</a:t>
            </a:r>
            <a:endParaRPr sz="800" b="0" i="0" u="none" strike="noStrike" cap="none" spc="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spc="0">
                <a:solidFill>
                  <a:schemeClr val="dk1"/>
                </a:solidFill>
                <a:latin typeface="Lato"/>
                <a:ea typeface="Lato"/>
                <a:cs typeface="Lato"/>
                <a:sym typeface="Lato"/>
              </a:rPr>
              <a:t>[5] A. Orsi, “The close-up,” in Early Film Theories in Italy 1896–1922: The Little Magic Machine, F. Casetti, S. Alovisio, and L. Mazzei, Eds. Amsterdam, Netherlands: Amsterdam University Press, 2021, p. 136. </a:t>
            </a:r>
            <a:endParaRPr sz="800" b="0" i="0" u="none" strike="noStrike" cap="none" spc="0">
              <a:solidFill>
                <a:schemeClr val="dk1"/>
              </a:solidFill>
              <a:latin typeface="Lato"/>
              <a:ea typeface="Lato"/>
              <a:cs typeface="Lato"/>
              <a:sym typeface="Lato"/>
            </a:endParaRPr>
          </a:p>
        </p:txBody>
      </p:sp>
      <p:sp>
        <p:nvSpPr>
          <p:cNvPr id="278" name="Google Shape;278;p33"/>
          <p:cNvSpPr/>
          <p:nvPr/>
        </p:nvSpPr>
        <p:spPr>
          <a:xfrm>
            <a:off x="485775" y="4241255"/>
            <a:ext cx="1071563" cy="28525"/>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4"/>
          <p:cNvSpPr txBox="1"/>
          <p:nvPr/>
        </p:nvSpPr>
        <p:spPr>
          <a:xfrm>
            <a:off x="571500" y="428625"/>
            <a:ext cx="8551200" cy="323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TYPES OF </a:t>
            </a:r>
            <a:r>
              <a:rPr lang="en" sz="2100" b="1" i="1">
                <a:solidFill>
                  <a:srgbClr val="0A192F"/>
                </a:solidFill>
                <a:latin typeface="Merriweather"/>
                <a:ea typeface="Merriweather"/>
                <a:cs typeface="Merriweather"/>
                <a:sym typeface="Merriweather"/>
              </a:rPr>
              <a:t>HIDDEN-EYE CLOSE-UPS </a:t>
            </a:r>
            <a:endParaRPr sz="1100" b="0" u="none" strike="noStrike" cap="none" spc="0">
              <a:solidFill>
                <a:srgbClr val="000000"/>
              </a:solidFill>
              <a:latin typeface="Arial"/>
              <a:ea typeface="Arial"/>
              <a:cs typeface="Arial"/>
              <a:sym typeface="Arial"/>
            </a:endParaRPr>
          </a:p>
        </p:txBody>
      </p:sp>
      <p:sp>
        <p:nvSpPr>
          <p:cNvPr id="284" name="Google Shape;284;p34"/>
          <p:cNvSpPr/>
          <p:nvPr/>
        </p:nvSpPr>
        <p:spPr>
          <a:xfrm>
            <a:off x="428625" y="428625"/>
            <a:ext cx="57150" cy="335700"/>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285" name="Google Shape;285;p34"/>
          <p:cNvSpPr txBox="1"/>
          <p:nvPr/>
        </p:nvSpPr>
        <p:spPr>
          <a:xfrm>
            <a:off x="428625" y="4639744"/>
            <a:ext cx="8208450" cy="5040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spc="0">
                <a:solidFill>
                  <a:schemeClr val="dk1"/>
                </a:solidFill>
                <a:latin typeface="Lato"/>
                <a:ea typeface="Lato"/>
                <a:cs typeface="Lato"/>
                <a:sym typeface="Lato"/>
              </a:rPr>
              <a:t>Images: </a:t>
            </a:r>
            <a:r>
              <a:rPr lang="en" sz="800" b="0" i="0" u="none" strike="noStrike" cap="none" spc="0">
                <a:solidFill>
                  <a:schemeClr val="dk1"/>
                </a:solidFill>
                <a:latin typeface="Lato"/>
                <a:ea typeface="Lato"/>
                <a:cs typeface="Lato"/>
                <a:sym typeface="Lato"/>
              </a:rPr>
              <a:t>Sound! Euphonium, Season 2, Ep. 10, “After school obligato,” Directed by T. Ishihara. Japan: Kyoto Animation, Nov. 30, 2016. [TV series episode]. </a:t>
            </a:r>
            <a:endParaRPr sz="800" b="0" i="0" u="none" strike="noStrike" cap="none" spc="0">
              <a:solidFill>
                <a:schemeClr val="dk1"/>
              </a:solidFill>
              <a:latin typeface="Lato"/>
              <a:ea typeface="Lato"/>
              <a:cs typeface="Lato"/>
              <a:sym typeface="Lato"/>
            </a:endParaRPr>
          </a:p>
          <a:p>
            <a:pPr marL="0" marR="0" lvl="0" indent="0" algn="l" rtl="0">
              <a:lnSpc>
                <a:spcPct val="100000"/>
              </a:lnSpc>
              <a:spcBef>
                <a:spcPts val="0"/>
              </a:spcBef>
              <a:spcAft>
                <a:spcPts val="0"/>
              </a:spcAft>
              <a:buNone/>
            </a:pPr>
            <a:r>
              <a:rPr lang="en" sz="800" b="0" i="0" u="none" strike="noStrike" cap="none" spc="0">
                <a:solidFill>
                  <a:schemeClr val="dk1"/>
                </a:solidFill>
                <a:latin typeface="Lato"/>
                <a:ea typeface="Lato"/>
                <a:cs typeface="Lato"/>
                <a:sym typeface="Lato"/>
              </a:rPr>
              <a:t> Re:Zero – Starting Life in Another World, Season 3, Ep. 1, “Theatrical malice,” Directed by M. Shinohara. Japan: White Fox, Oct. 2, 2024. [TV series episode]. </a:t>
            </a:r>
            <a:br>
              <a:rPr lang="en" sz="800" b="0" i="0" u="none" strike="noStrike" cap="none" spc="0">
                <a:solidFill>
                  <a:schemeClr val="dk1"/>
                </a:solidFill>
                <a:latin typeface="Lato"/>
                <a:ea typeface="Lato"/>
                <a:cs typeface="Lato"/>
                <a:sym typeface="Lato"/>
              </a:rPr>
            </a:br>
            <a:r>
              <a:rPr lang="en" sz="800" b="0" i="0" u="none" strike="noStrike" cap="none" spc="0">
                <a:solidFill>
                  <a:schemeClr val="dk1"/>
                </a:solidFill>
                <a:latin typeface="Arial"/>
                <a:ea typeface="Arial"/>
                <a:cs typeface="Arial"/>
                <a:sym typeface="Arial"/>
              </a:rPr>
              <a:t>My Hero Academia, Season 3, Ep. 22, “A talk about your quirk,” Directed by K. Nagasaki. Written by Y. Kuroda. Japan: Bones, Sep. 8, 2018. [TV series episode]. </a:t>
            </a:r>
            <a:endParaRPr sz="1100"/>
          </a:p>
        </p:txBody>
      </p:sp>
      <p:pic>
        <p:nvPicPr>
          <p:cNvPr id="286" name="Google Shape;286;p34"/>
          <p:cNvPicPr preferRelativeResize="0"/>
          <p:nvPr/>
        </p:nvPicPr>
        <p:blipFill rotWithShape="1">
          <a:blip r:embed="rId3">
            <a:alphaModFix/>
          </a:blip>
          <a:srcRect/>
          <a:stretch/>
        </p:blipFill>
        <p:spPr>
          <a:xfrm>
            <a:off x="914933" y="1119685"/>
            <a:ext cx="7314130" cy="3113231"/>
          </a:xfrm>
          <a:prstGeom prst="rect">
            <a:avLst/>
          </a:prstGeom>
          <a:noFill/>
          <a:ln>
            <a:noFill/>
          </a:ln>
        </p:spPr>
      </p:pic>
      <p:sp>
        <p:nvSpPr>
          <p:cNvPr id="287" name="Google Shape;287;p34"/>
          <p:cNvSpPr/>
          <p:nvPr/>
        </p:nvSpPr>
        <p:spPr>
          <a:xfrm>
            <a:off x="485775" y="4629028"/>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5"/>
          <p:cNvSpPr/>
          <p:nvPr/>
        </p:nvSpPr>
        <p:spPr>
          <a:xfrm>
            <a:off x="471525" y="1447901"/>
            <a:ext cx="3429600" cy="1929300"/>
          </a:xfrm>
          <a:prstGeom prst="roundRect">
            <a:avLst>
              <a:gd name="adj" fmla="val 10908"/>
            </a:avLst>
          </a:prstGeom>
          <a:solidFill>
            <a:srgbClr val="0A192F"/>
          </a:solidFill>
          <a:ln>
            <a:noFill/>
          </a:ln>
        </p:spPr>
        <p:txBody>
          <a:bodyPr spcFirstLastPara="1" wrap="square" lIns="84425" tIns="84425" rIns="84425" bIns="84425" anchor="ctr" anchorCtr="0">
            <a:noAutofit/>
          </a:bodyPr>
          <a:lstStyle/>
          <a:p>
            <a:pPr marL="0" lvl="0" indent="0" algn="ctr" rtl="0">
              <a:spcBef>
                <a:spcPts val="0"/>
              </a:spcBef>
              <a:spcAft>
                <a:spcPts val="0"/>
              </a:spcAft>
              <a:buNone/>
            </a:pPr>
            <a:endParaRPr sz="1293">
              <a:latin typeface="Calibri"/>
              <a:ea typeface="Calibri"/>
              <a:cs typeface="Calibri"/>
              <a:sym typeface="Calibri"/>
            </a:endParaRPr>
          </a:p>
        </p:txBody>
      </p:sp>
      <p:sp>
        <p:nvSpPr>
          <p:cNvPr id="293" name="Google Shape;293;p35"/>
          <p:cNvSpPr/>
          <p:nvPr/>
        </p:nvSpPr>
        <p:spPr>
          <a:xfrm>
            <a:off x="471000" y="1478075"/>
            <a:ext cx="3429600" cy="1968600"/>
          </a:xfrm>
          <a:prstGeom prst="roundRect">
            <a:avLst>
              <a:gd name="adj" fmla="val 10908"/>
            </a:avLst>
          </a:prstGeom>
          <a:solidFill>
            <a:schemeClr val="lt1"/>
          </a:solidFill>
          <a:ln>
            <a:noFill/>
          </a:ln>
        </p:spPr>
        <p:txBody>
          <a:bodyPr spcFirstLastPara="1" wrap="square" lIns="84425" tIns="84425" rIns="84425" bIns="84425" anchor="ctr" anchorCtr="0">
            <a:noAutofit/>
          </a:bodyPr>
          <a:lstStyle/>
          <a:p>
            <a:pPr marL="0" lvl="0" indent="0" algn="ctr" rtl="0">
              <a:spcBef>
                <a:spcPts val="0"/>
              </a:spcBef>
              <a:spcAft>
                <a:spcPts val="0"/>
              </a:spcAft>
              <a:buNone/>
            </a:pPr>
            <a:endParaRPr sz="1293">
              <a:latin typeface="Calibri"/>
              <a:ea typeface="Calibri"/>
              <a:cs typeface="Calibri"/>
              <a:sym typeface="Calibri"/>
            </a:endParaRPr>
          </a:p>
        </p:txBody>
      </p:sp>
      <p:grpSp>
        <p:nvGrpSpPr>
          <p:cNvPr id="294" name="Google Shape;294;p35"/>
          <p:cNvGrpSpPr/>
          <p:nvPr/>
        </p:nvGrpSpPr>
        <p:grpSpPr>
          <a:xfrm>
            <a:off x="4525331" y="935609"/>
            <a:ext cx="4276353" cy="3965290"/>
            <a:chOff x="5905500" y="886405"/>
            <a:chExt cx="5823714" cy="5400095"/>
          </a:xfrm>
        </p:grpSpPr>
        <p:pic>
          <p:nvPicPr>
            <p:cNvPr id="295" name="Google Shape;295;p35" title="Screenshot 2025-05-29 230035.png"/>
            <p:cNvPicPr preferRelativeResize="0"/>
            <p:nvPr/>
          </p:nvPicPr>
          <p:blipFill rotWithShape="1">
            <a:blip r:embed="rId3">
              <a:alphaModFix/>
            </a:blip>
            <a:srcRect l="209" r="199"/>
            <a:stretch/>
          </p:blipFill>
          <p:spPr>
            <a:xfrm>
              <a:off x="5905500" y="1333500"/>
              <a:ext cx="5715000" cy="3219600"/>
            </a:xfrm>
            <a:prstGeom prst="roundRect">
              <a:avLst>
                <a:gd name="adj" fmla="val 2366"/>
              </a:avLst>
            </a:prstGeom>
            <a:noFill/>
            <a:ln>
              <a:noFill/>
            </a:ln>
          </p:spPr>
        </p:pic>
        <p:pic>
          <p:nvPicPr>
            <p:cNvPr id="296" name="Google Shape;296;p35"/>
            <p:cNvPicPr preferRelativeResize="0"/>
            <p:nvPr/>
          </p:nvPicPr>
          <p:blipFill rotWithShape="1">
            <a:blip r:embed="rId4">
              <a:alphaModFix/>
            </a:blip>
            <a:srcRect t="120" b="130"/>
            <a:stretch/>
          </p:blipFill>
          <p:spPr>
            <a:xfrm>
              <a:off x="5905500" y="4762500"/>
              <a:ext cx="1714500" cy="962100"/>
            </a:xfrm>
            <a:prstGeom prst="roundRect">
              <a:avLst>
                <a:gd name="adj" fmla="val 3960"/>
              </a:avLst>
            </a:prstGeom>
            <a:noFill/>
            <a:ln>
              <a:noFill/>
            </a:ln>
          </p:spPr>
        </p:pic>
        <p:pic>
          <p:nvPicPr>
            <p:cNvPr id="297" name="Google Shape;297;p35"/>
            <p:cNvPicPr preferRelativeResize="0"/>
            <p:nvPr/>
          </p:nvPicPr>
          <p:blipFill rotWithShape="1">
            <a:blip r:embed="rId5">
              <a:alphaModFix/>
            </a:blip>
            <a:srcRect t="120" b="130"/>
            <a:stretch/>
          </p:blipFill>
          <p:spPr>
            <a:xfrm>
              <a:off x="7905750" y="4762500"/>
              <a:ext cx="1714500" cy="962100"/>
            </a:xfrm>
            <a:prstGeom prst="roundRect">
              <a:avLst>
                <a:gd name="adj" fmla="val 3960"/>
              </a:avLst>
            </a:prstGeom>
            <a:noFill/>
            <a:ln>
              <a:noFill/>
            </a:ln>
          </p:spPr>
        </p:pic>
        <p:pic>
          <p:nvPicPr>
            <p:cNvPr id="298" name="Google Shape;298;p35"/>
            <p:cNvPicPr preferRelativeResize="0"/>
            <p:nvPr/>
          </p:nvPicPr>
          <p:blipFill rotWithShape="1">
            <a:blip r:embed="rId6">
              <a:alphaModFix/>
            </a:blip>
            <a:srcRect t="120" b="130"/>
            <a:stretch/>
          </p:blipFill>
          <p:spPr>
            <a:xfrm>
              <a:off x="9906000" y="4762500"/>
              <a:ext cx="1714500" cy="962100"/>
            </a:xfrm>
            <a:prstGeom prst="roundRect">
              <a:avLst>
                <a:gd name="adj" fmla="val 3960"/>
              </a:avLst>
            </a:prstGeom>
            <a:noFill/>
            <a:ln>
              <a:noFill/>
            </a:ln>
          </p:spPr>
        </p:pic>
        <p:sp>
          <p:nvSpPr>
            <p:cNvPr id="299" name="Google Shape;299;p35"/>
            <p:cNvSpPr/>
            <p:nvPr/>
          </p:nvSpPr>
          <p:spPr>
            <a:xfrm>
              <a:off x="5905500" y="5905500"/>
              <a:ext cx="5715000" cy="381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26"/>
                <a:buFont typeface="Arial"/>
                <a:buNone/>
              </a:pPr>
              <a:endParaRPr sz="1026" b="0" i="0" u="none" strike="noStrike" cap="none" spc="0">
                <a:solidFill>
                  <a:srgbClr val="000000"/>
                </a:solidFill>
                <a:latin typeface="Arial"/>
                <a:ea typeface="Arial"/>
                <a:cs typeface="Arial"/>
                <a:sym typeface="Arial"/>
              </a:endParaRPr>
            </a:p>
          </p:txBody>
        </p:sp>
        <p:sp>
          <p:nvSpPr>
            <p:cNvPr id="300" name="Google Shape;300;p35"/>
            <p:cNvSpPr txBox="1"/>
            <p:nvPr/>
          </p:nvSpPr>
          <p:spPr>
            <a:xfrm>
              <a:off x="6014214" y="886405"/>
              <a:ext cx="5715000" cy="3810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839"/>
                <a:buFont typeface="Arial"/>
                <a:buNone/>
              </a:pPr>
              <a:r>
                <a:rPr lang="en" sz="839" b="0" i="1" u="none" strike="noStrike" cap="none" spc="0">
                  <a:solidFill>
                    <a:srgbClr val="64748B"/>
                  </a:solidFill>
                  <a:latin typeface="Lato"/>
                  <a:ea typeface="Lato"/>
                  <a:cs typeface="Lato"/>
                  <a:sym typeface="Lato"/>
                </a:rPr>
                <a:t>Fig 1. Additional occurrences of visual obstruction with Asuka during emotional moments</a:t>
              </a:r>
              <a:endParaRPr sz="839" b="0" i="1" u="none" strike="noStrike" cap="none" spc="0">
                <a:solidFill>
                  <a:srgbClr val="64748B"/>
                </a:solidFill>
                <a:latin typeface="Lato"/>
                <a:ea typeface="Lato"/>
                <a:cs typeface="Lato"/>
                <a:sym typeface="Lato"/>
              </a:endParaRPr>
            </a:p>
          </p:txBody>
        </p:sp>
      </p:grpSp>
      <p:sp>
        <p:nvSpPr>
          <p:cNvPr id="301" name="Google Shape;301;p35"/>
          <p:cNvSpPr txBox="1"/>
          <p:nvPr/>
        </p:nvSpPr>
        <p:spPr>
          <a:xfrm>
            <a:off x="626504" y="1652895"/>
            <a:ext cx="3297900" cy="2274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477"/>
              <a:buFont typeface="Arial"/>
              <a:buNone/>
            </a:pPr>
            <a:r>
              <a:rPr lang="en" sz="1477" b="1" i="0" u="none" strike="noStrike" cap="none" spc="0">
                <a:solidFill>
                  <a:srgbClr val="B89E6E"/>
                </a:solidFill>
                <a:latin typeface="Merriweather"/>
                <a:ea typeface="Merriweather"/>
                <a:cs typeface="Merriweather"/>
                <a:sym typeface="Merriweather"/>
              </a:rPr>
              <a:t>Tanaka Asuka</a:t>
            </a:r>
            <a:endParaRPr sz="1662" b="1" i="0" u="none" strike="noStrike" cap="none" spc="0">
              <a:solidFill>
                <a:srgbClr val="B89E6E"/>
              </a:solidFill>
              <a:latin typeface="Merriweather"/>
              <a:ea typeface="Merriweather"/>
              <a:cs typeface="Merriweather"/>
              <a:sym typeface="Merriweather"/>
            </a:endParaRPr>
          </a:p>
        </p:txBody>
      </p:sp>
      <p:sp>
        <p:nvSpPr>
          <p:cNvPr id="302" name="Google Shape;302;p35"/>
          <p:cNvSpPr txBox="1"/>
          <p:nvPr/>
        </p:nvSpPr>
        <p:spPr>
          <a:xfrm>
            <a:off x="624413" y="2474499"/>
            <a:ext cx="3302400" cy="9027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900"/>
              </a:spcBef>
              <a:spcAft>
                <a:spcPts val="900"/>
              </a:spcAft>
              <a:buClr>
                <a:srgbClr val="000000"/>
              </a:buClr>
              <a:buSzPts val="1100"/>
              <a:buFont typeface="Arial"/>
              <a:buNone/>
            </a:pPr>
            <a:r>
              <a:rPr lang="en" sz="1100">
                <a:solidFill>
                  <a:schemeClr val="dk1"/>
                </a:solidFill>
                <a:latin typeface="Lato"/>
                <a:ea typeface="Lato"/>
                <a:cs typeface="Lato"/>
                <a:sym typeface="Lato"/>
              </a:rPr>
              <a:t>Hidden-eye close-ups reflect Asuka’s persistent emotional distance during high-stakes interpersonal confrontations.</a:t>
            </a:r>
            <a:endParaRPr sz="1100" b="0" i="0" u="none" strike="noStrike" cap="none" spc="0">
              <a:solidFill>
                <a:schemeClr val="dk1"/>
              </a:solidFill>
              <a:latin typeface="Lato"/>
              <a:ea typeface="Lato"/>
              <a:cs typeface="Lato"/>
              <a:sym typeface="Lato"/>
            </a:endParaRPr>
          </a:p>
        </p:txBody>
      </p:sp>
      <p:sp>
        <p:nvSpPr>
          <p:cNvPr id="303" name="Google Shape;303;p35"/>
          <p:cNvSpPr txBox="1"/>
          <p:nvPr/>
        </p:nvSpPr>
        <p:spPr>
          <a:xfrm>
            <a:off x="571500" y="428625"/>
            <a:ext cx="3643425" cy="715725"/>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1" i="0" u="none" strike="noStrike" cap="none" spc="0">
                <a:solidFill>
                  <a:srgbClr val="0A192F"/>
                </a:solidFill>
                <a:latin typeface="Merriweather"/>
                <a:ea typeface="Merriweather"/>
                <a:cs typeface="Merriweather"/>
                <a:sym typeface="Merriweather"/>
              </a:rPr>
              <a:t>CASE STUDY: SOUND! EUPHONIUM</a:t>
            </a:r>
            <a:endParaRPr sz="2300" b="1" i="0" u="none" strike="noStrike" cap="none" spc="0">
              <a:solidFill>
                <a:srgbClr val="0A192F"/>
              </a:solidFill>
              <a:latin typeface="Merriweather"/>
              <a:ea typeface="Merriweather"/>
              <a:cs typeface="Merriweather"/>
              <a:sym typeface="Merriweather"/>
            </a:endParaRPr>
          </a:p>
        </p:txBody>
      </p:sp>
      <p:sp>
        <p:nvSpPr>
          <p:cNvPr id="304" name="Google Shape;304;p35"/>
          <p:cNvSpPr/>
          <p:nvPr/>
        </p:nvSpPr>
        <p:spPr>
          <a:xfrm>
            <a:off x="428625" y="428625"/>
            <a:ext cx="57150" cy="738900"/>
          </a:xfrm>
          <a:prstGeom prst="rect">
            <a:avLst/>
          </a:prstGeom>
          <a:solidFill>
            <a:srgbClr val="B89E6E"/>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spc="0">
              <a:solidFill>
                <a:srgbClr val="000000"/>
              </a:solidFill>
              <a:latin typeface="Arial"/>
              <a:ea typeface="Arial"/>
              <a:cs typeface="Arial"/>
              <a:sym typeface="Arial"/>
            </a:endParaRPr>
          </a:p>
        </p:txBody>
      </p:sp>
      <p:sp>
        <p:nvSpPr>
          <p:cNvPr id="305" name="Google Shape;305;p35"/>
          <p:cNvSpPr txBox="1"/>
          <p:nvPr/>
        </p:nvSpPr>
        <p:spPr>
          <a:xfrm>
            <a:off x="428625" y="4652963"/>
            <a:ext cx="8208450" cy="490725"/>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Sound! Euphonium, Directed by T. Ishihara. Japan: Kyoto Animation, Nov. 30, 2016. [TV series episode]. </a:t>
            </a:r>
            <a:endParaRPr sz="1100" b="0" i="1" u="none" strike="noStrike" cap="none" spc="0">
              <a:solidFill>
                <a:schemeClr val="dk1"/>
              </a:solidFill>
              <a:latin typeface="Lato"/>
              <a:ea typeface="Lato"/>
              <a:cs typeface="Lato"/>
              <a:sym typeface="Lato"/>
            </a:endParaRPr>
          </a:p>
        </p:txBody>
      </p:sp>
      <p:sp>
        <p:nvSpPr>
          <p:cNvPr id="306" name="Google Shape;306;p35"/>
          <p:cNvSpPr/>
          <p:nvPr/>
        </p:nvSpPr>
        <p:spPr>
          <a:xfrm>
            <a:off x="485775" y="4629028"/>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07" name="Google Shape;307;p35"/>
          <p:cNvSpPr txBox="1"/>
          <p:nvPr/>
        </p:nvSpPr>
        <p:spPr>
          <a:xfrm>
            <a:off x="624091" y="2171520"/>
            <a:ext cx="3297900" cy="1659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477"/>
              <a:buFont typeface="Arial"/>
              <a:buNone/>
            </a:pPr>
            <a:r>
              <a:rPr lang="en" sz="1077" b="1">
                <a:solidFill>
                  <a:srgbClr val="0A192F"/>
                </a:solidFill>
                <a:latin typeface="Lato"/>
                <a:ea typeface="Lato"/>
                <a:cs typeface="Lato"/>
                <a:sym typeface="Lato"/>
              </a:rPr>
              <a:t>EMOTIONAL ELUSIVITY</a:t>
            </a:r>
            <a:endParaRPr sz="1262" b="1">
              <a:solidFill>
                <a:srgbClr val="0A192F"/>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6"/>
          <p:cNvSpPr txBox="1"/>
          <p:nvPr/>
        </p:nvSpPr>
        <p:spPr>
          <a:xfrm>
            <a:off x="571500" y="428625"/>
            <a:ext cx="3643500" cy="7158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1" i="0" u="none" strike="noStrike" cap="none" spc="0">
                <a:solidFill>
                  <a:srgbClr val="0A192F"/>
                </a:solidFill>
                <a:latin typeface="Merriweather"/>
                <a:ea typeface="Merriweather"/>
                <a:cs typeface="Merriweather"/>
                <a:sym typeface="Merriweather"/>
              </a:rPr>
              <a:t>CASE STUDY: SOUND! EUPHONIUM</a:t>
            </a:r>
            <a:endParaRPr sz="2300" b="1" i="0" u="none" strike="noStrike" cap="none" spc="0">
              <a:solidFill>
                <a:srgbClr val="0A192F"/>
              </a:solidFill>
              <a:latin typeface="Merriweather"/>
              <a:ea typeface="Merriweather"/>
              <a:cs typeface="Merriweather"/>
              <a:sym typeface="Merriweather"/>
            </a:endParaRPr>
          </a:p>
        </p:txBody>
      </p:sp>
      <p:sp>
        <p:nvSpPr>
          <p:cNvPr id="313" name="Google Shape;313;p36"/>
          <p:cNvSpPr/>
          <p:nvPr/>
        </p:nvSpPr>
        <p:spPr>
          <a:xfrm>
            <a:off x="428625" y="428625"/>
            <a:ext cx="57150" cy="738900"/>
          </a:xfrm>
          <a:prstGeom prst="rect">
            <a:avLst/>
          </a:prstGeom>
          <a:solidFill>
            <a:srgbClr val="B89E6E"/>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spc="0">
              <a:solidFill>
                <a:srgbClr val="000000"/>
              </a:solidFill>
              <a:latin typeface="Arial"/>
              <a:ea typeface="Arial"/>
              <a:cs typeface="Arial"/>
              <a:sym typeface="Arial"/>
            </a:endParaRPr>
          </a:p>
        </p:txBody>
      </p:sp>
      <p:sp>
        <p:nvSpPr>
          <p:cNvPr id="314" name="Google Shape;314;p36"/>
          <p:cNvSpPr txBox="1"/>
          <p:nvPr/>
        </p:nvSpPr>
        <p:spPr>
          <a:xfrm>
            <a:off x="642938" y="1494863"/>
            <a:ext cx="3571800" cy="2463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Tanaka Asuka</a:t>
            </a:r>
            <a:endParaRPr sz="1800" b="1" i="0" u="none" strike="noStrike" cap="none" spc="0">
              <a:solidFill>
                <a:srgbClr val="B89E6E"/>
              </a:solidFill>
              <a:latin typeface="Merriweather"/>
              <a:ea typeface="Merriweather"/>
              <a:cs typeface="Merriweather"/>
              <a:sym typeface="Merriweather"/>
            </a:endParaRPr>
          </a:p>
        </p:txBody>
      </p:sp>
      <p:sp>
        <p:nvSpPr>
          <p:cNvPr id="315" name="Google Shape;315;p36"/>
          <p:cNvSpPr txBox="1"/>
          <p:nvPr/>
        </p:nvSpPr>
        <p:spPr>
          <a:xfrm>
            <a:off x="642938" y="1897406"/>
            <a:ext cx="3220500" cy="500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00"/>
              <a:buFont typeface="Arial"/>
              <a:buNone/>
            </a:pPr>
            <a:r>
              <a:rPr lang="en" sz="1300" b="0" i="0" u="none" strike="noStrike" cap="none" spc="0">
                <a:solidFill>
                  <a:srgbClr val="334155"/>
                </a:solidFill>
                <a:latin typeface="Lato"/>
                <a:ea typeface="Lato"/>
                <a:cs typeface="Lato"/>
                <a:sym typeface="Lato"/>
              </a:rPr>
              <a:t>Hidden-eye close up shots reflect the character’s emotional elusivity</a:t>
            </a:r>
            <a:endParaRPr sz="1200" b="0" i="0" u="none" strike="noStrike" cap="none" spc="0">
              <a:solidFill>
                <a:srgbClr val="000000"/>
              </a:solidFill>
              <a:latin typeface="Arial"/>
              <a:ea typeface="Arial"/>
              <a:cs typeface="Arial"/>
              <a:sym typeface="Arial"/>
            </a:endParaRPr>
          </a:p>
        </p:txBody>
      </p:sp>
      <p:sp>
        <p:nvSpPr>
          <p:cNvPr id="316" name="Google Shape;316;p36"/>
          <p:cNvSpPr txBox="1"/>
          <p:nvPr/>
        </p:nvSpPr>
        <p:spPr>
          <a:xfrm>
            <a:off x="857250" y="2631924"/>
            <a:ext cx="3302400" cy="14562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b="1">
                <a:solidFill>
                  <a:srgbClr val="0A192F"/>
                </a:solidFill>
                <a:latin typeface="Lato"/>
                <a:ea typeface="Lato"/>
                <a:cs typeface="Lato"/>
                <a:sym typeface="Lato"/>
              </a:rPr>
              <a:t>Narrative Context:</a:t>
            </a:r>
            <a:r>
              <a:rPr lang="en" sz="1100">
                <a:solidFill>
                  <a:srgbClr val="0A192F"/>
                </a:solidFill>
                <a:latin typeface="Lato"/>
                <a:ea typeface="Lato"/>
                <a:cs typeface="Lato"/>
                <a:sym typeface="Lato"/>
              </a:rPr>
              <a:t> Confrontation; protagonist Kumiko seeks to understand Asuka’s aloofness.</a:t>
            </a:r>
            <a:endParaRPr sz="1100">
              <a:solidFill>
                <a:srgbClr val="0A192F"/>
              </a:solidFill>
              <a:latin typeface="Lato"/>
              <a:ea typeface="Lato"/>
              <a:cs typeface="Lato"/>
              <a:sym typeface="Lato"/>
            </a:endParaRPr>
          </a:p>
          <a:p>
            <a:pPr marL="0" marR="0" lvl="0" indent="0" algn="l" rtl="0">
              <a:lnSpc>
                <a:spcPct val="115000"/>
              </a:lnSpc>
              <a:spcBef>
                <a:spcPts val="900"/>
              </a:spcBef>
              <a:spcAft>
                <a:spcPts val="0"/>
              </a:spcAft>
              <a:buClr>
                <a:schemeClr val="dk1"/>
              </a:buClr>
              <a:buSzPts val="800"/>
              <a:buFont typeface="Arial"/>
              <a:buNone/>
            </a:pPr>
            <a:r>
              <a:rPr lang="en" sz="1100" b="1" i="1">
                <a:solidFill>
                  <a:srgbClr val="0A192F"/>
                </a:solidFill>
                <a:latin typeface="Lato"/>
                <a:ea typeface="Lato"/>
                <a:cs typeface="Lato"/>
                <a:sym typeface="Lato"/>
              </a:rPr>
              <a:t>Hidden-Eye CU Shot</a:t>
            </a:r>
            <a:r>
              <a:rPr lang="en" sz="1100" b="1" i="0" u="none" strike="noStrike" cap="none" spc="0">
                <a:solidFill>
                  <a:srgbClr val="0A192F"/>
                </a:solidFill>
                <a:latin typeface="Lato"/>
                <a:ea typeface="Lato"/>
                <a:cs typeface="Lato"/>
                <a:sym typeface="Lato"/>
              </a:rPr>
              <a:t>:</a:t>
            </a:r>
            <a:r>
              <a:rPr lang="en" sz="1100" b="0" i="0" u="none" strike="noStrike" cap="none" spc="0">
                <a:solidFill>
                  <a:srgbClr val="0A192F"/>
                </a:solidFill>
                <a:latin typeface="Lato"/>
                <a:ea typeface="Lato"/>
                <a:cs typeface="Lato"/>
                <a:sym typeface="Lato"/>
              </a:rPr>
              <a:t> </a:t>
            </a:r>
            <a:r>
              <a:rPr lang="en" sz="1100" u="sng">
                <a:solidFill>
                  <a:srgbClr val="0A192F"/>
                </a:solidFill>
                <a:latin typeface="Lato"/>
                <a:ea typeface="Lato"/>
                <a:cs typeface="Lato"/>
                <a:sym typeface="Lato"/>
              </a:rPr>
              <a:t>B</a:t>
            </a:r>
            <a:r>
              <a:rPr lang="en" sz="1100" b="0" i="0" u="sng" strike="noStrike" cap="none" spc="0">
                <a:solidFill>
                  <a:srgbClr val="0A192F"/>
                </a:solidFill>
                <a:latin typeface="Lato"/>
                <a:ea typeface="Lato"/>
                <a:cs typeface="Lato"/>
                <a:sym typeface="Lato"/>
              </a:rPr>
              <a:t>rief, 1.22s shots</a:t>
            </a:r>
            <a:r>
              <a:rPr lang="en" sz="1100" b="0" i="0" u="none" strike="noStrike" cap="none" spc="0">
                <a:solidFill>
                  <a:srgbClr val="0A192F"/>
                </a:solidFill>
                <a:latin typeface="Lato"/>
                <a:ea typeface="Lato"/>
                <a:cs typeface="Lato"/>
                <a:sym typeface="Lato"/>
              </a:rPr>
              <a:t>; </a:t>
            </a:r>
            <a:r>
              <a:rPr lang="en" sz="1100">
                <a:solidFill>
                  <a:srgbClr val="0A192F"/>
                </a:solidFill>
                <a:latin typeface="Lato"/>
                <a:ea typeface="Lato"/>
                <a:cs typeface="Lato"/>
                <a:sym typeface="Lato"/>
              </a:rPr>
              <a:t>cropped pupil lines &amp; opaque glasses reflection.</a:t>
            </a:r>
            <a:endParaRPr sz="1100" b="0" i="0" u="none" strike="noStrike" cap="none" spc="0">
              <a:solidFill>
                <a:srgbClr val="0A192F"/>
              </a:solidFill>
              <a:latin typeface="Lato"/>
              <a:ea typeface="Lato"/>
              <a:cs typeface="Lato"/>
              <a:sym typeface="Lato"/>
            </a:endParaRPr>
          </a:p>
          <a:p>
            <a:pPr marL="0" marR="0" lvl="0" indent="0" algn="l" rtl="0">
              <a:lnSpc>
                <a:spcPct val="115000"/>
              </a:lnSpc>
              <a:spcBef>
                <a:spcPts val="900"/>
              </a:spcBef>
              <a:spcAft>
                <a:spcPts val="0"/>
              </a:spcAft>
              <a:buClr>
                <a:schemeClr val="dk1"/>
              </a:buClr>
              <a:buSzPts val="800"/>
              <a:buFont typeface="Arial"/>
              <a:buNone/>
            </a:pPr>
            <a:r>
              <a:rPr lang="en" sz="1100" b="1" i="0" u="none" strike="noStrike" cap="none" spc="0">
                <a:solidFill>
                  <a:srgbClr val="0A192F"/>
                </a:solidFill>
                <a:latin typeface="Lato"/>
                <a:ea typeface="Lato"/>
                <a:cs typeface="Lato"/>
                <a:sym typeface="Lato"/>
              </a:rPr>
              <a:t>Narrative Effect:</a:t>
            </a:r>
            <a:r>
              <a:rPr lang="en" sz="1100" b="0" i="0" u="none" strike="noStrike" cap="none" spc="0">
                <a:solidFill>
                  <a:srgbClr val="0A192F"/>
                </a:solidFill>
                <a:latin typeface="Lato"/>
                <a:ea typeface="Lato"/>
                <a:cs typeface="Lato"/>
                <a:sym typeface="Lato"/>
              </a:rPr>
              <a:t> </a:t>
            </a:r>
            <a:r>
              <a:rPr lang="en" sz="1100">
                <a:solidFill>
                  <a:srgbClr val="0A192F"/>
                </a:solidFill>
                <a:latin typeface="Lato"/>
                <a:ea typeface="Lato"/>
                <a:cs typeface="Lato"/>
                <a:sym typeface="Lato"/>
              </a:rPr>
              <a:t>Turns </a:t>
            </a:r>
            <a:r>
              <a:rPr lang="en" sz="1100" b="0" i="0" u="none" strike="noStrike" cap="none" spc="0">
                <a:solidFill>
                  <a:srgbClr val="0A192F"/>
                </a:solidFill>
                <a:latin typeface="Lato"/>
                <a:ea typeface="Lato"/>
                <a:cs typeface="Lato"/>
                <a:sym typeface="Lato"/>
              </a:rPr>
              <a:t>intimacy into dissonance and mirroring Kumiko’s lack of access</a:t>
            </a:r>
            <a:r>
              <a:rPr lang="en" sz="1100">
                <a:solidFill>
                  <a:srgbClr val="0A192F"/>
                </a:solidFill>
                <a:latin typeface="Lato"/>
                <a:ea typeface="Lato"/>
                <a:cs typeface="Lato"/>
                <a:sym typeface="Lato"/>
              </a:rPr>
              <a:t>.</a:t>
            </a:r>
            <a:endParaRPr sz="1100" b="1" i="0" u="none" strike="noStrike" cap="none" spc="0">
              <a:solidFill>
                <a:srgbClr val="0A192F"/>
              </a:solidFill>
              <a:latin typeface="Lato"/>
              <a:ea typeface="Lato"/>
              <a:cs typeface="Lato"/>
              <a:sym typeface="Lato"/>
            </a:endParaRPr>
          </a:p>
        </p:txBody>
      </p:sp>
      <p:sp>
        <p:nvSpPr>
          <p:cNvPr id="317" name="Google Shape;317;p36"/>
          <p:cNvSpPr txBox="1"/>
          <p:nvPr/>
        </p:nvSpPr>
        <p:spPr>
          <a:xfrm>
            <a:off x="642938" y="2615606"/>
            <a:ext cx="858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sp>
        <p:nvSpPr>
          <p:cNvPr id="318" name="Google Shape;318;p36"/>
          <p:cNvSpPr txBox="1"/>
          <p:nvPr/>
        </p:nvSpPr>
        <p:spPr>
          <a:xfrm>
            <a:off x="642938" y="3125024"/>
            <a:ext cx="858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sp>
        <p:nvSpPr>
          <p:cNvPr id="319" name="Google Shape;319;p36"/>
          <p:cNvSpPr txBox="1"/>
          <p:nvPr/>
        </p:nvSpPr>
        <p:spPr>
          <a:xfrm>
            <a:off x="642938" y="3625820"/>
            <a:ext cx="858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pic>
        <p:nvPicPr>
          <p:cNvPr id="320" name="Google Shape;320;p36"/>
          <p:cNvPicPr preferRelativeResize="0"/>
          <p:nvPr/>
        </p:nvPicPr>
        <p:blipFill rotWithShape="1">
          <a:blip r:embed="rId3">
            <a:alphaModFix/>
          </a:blip>
          <a:srcRect/>
          <a:stretch/>
        </p:blipFill>
        <p:spPr>
          <a:xfrm>
            <a:off x="4425619" y="246244"/>
            <a:ext cx="4458628" cy="3176156"/>
          </a:xfrm>
          <a:prstGeom prst="rect">
            <a:avLst/>
          </a:prstGeom>
          <a:noFill/>
          <a:ln>
            <a:noFill/>
          </a:ln>
        </p:spPr>
      </p:pic>
      <p:pic>
        <p:nvPicPr>
          <p:cNvPr id="321" name="Google Shape;321;p36" title="Screenshot 2025-06-16 004213.png"/>
          <p:cNvPicPr preferRelativeResize="0"/>
          <p:nvPr/>
        </p:nvPicPr>
        <p:blipFill rotWithShape="1">
          <a:blip r:embed="rId4">
            <a:alphaModFix/>
          </a:blip>
          <a:srcRect/>
          <a:stretch/>
        </p:blipFill>
        <p:spPr>
          <a:xfrm>
            <a:off x="6977003" y="1276628"/>
            <a:ext cx="1704868" cy="959818"/>
          </a:xfrm>
          <a:prstGeom prst="rect">
            <a:avLst/>
          </a:prstGeom>
          <a:noFill/>
          <a:ln>
            <a:noFill/>
          </a:ln>
        </p:spPr>
      </p:pic>
      <p:pic>
        <p:nvPicPr>
          <p:cNvPr id="322" name="Google Shape;322;p36" title="Screenshot_30-10-2026_2250_www.youtube.com.jpeg"/>
          <p:cNvPicPr preferRelativeResize="0"/>
          <p:nvPr/>
        </p:nvPicPr>
        <p:blipFill rotWithShape="1">
          <a:blip r:embed="rId5">
            <a:alphaModFix/>
          </a:blip>
          <a:srcRect l="19686" t="17973" r="15877" b="17973"/>
          <a:stretch/>
        </p:blipFill>
        <p:spPr>
          <a:xfrm>
            <a:off x="6977005" y="2347281"/>
            <a:ext cx="1706327" cy="959817"/>
          </a:xfrm>
          <a:prstGeom prst="rect">
            <a:avLst/>
          </a:prstGeom>
          <a:noFill/>
          <a:ln>
            <a:noFill/>
          </a:ln>
        </p:spPr>
      </p:pic>
      <p:sp>
        <p:nvSpPr>
          <p:cNvPr id="323" name="Google Shape;323;p36"/>
          <p:cNvSpPr txBox="1"/>
          <p:nvPr/>
        </p:nvSpPr>
        <p:spPr>
          <a:xfrm>
            <a:off x="428625" y="4652963"/>
            <a:ext cx="8208450" cy="490725"/>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Sound! Euphonium, Season 2, Ep. 10, “After school obligato,” Directed by T. Ishihara. Japan: Kyoto Animation, Nov. 30, 2016. [TV series episode]. </a:t>
            </a:r>
            <a:endParaRPr sz="1100" b="0" i="1" u="none" strike="noStrike" cap="none" spc="0">
              <a:solidFill>
                <a:schemeClr val="dk1"/>
              </a:solidFill>
              <a:latin typeface="Lato"/>
              <a:ea typeface="Lato"/>
              <a:cs typeface="Lato"/>
              <a:sym typeface="Lato"/>
            </a:endParaRPr>
          </a:p>
        </p:txBody>
      </p:sp>
      <p:sp>
        <p:nvSpPr>
          <p:cNvPr id="324" name="Google Shape;324;p36"/>
          <p:cNvSpPr/>
          <p:nvPr/>
        </p:nvSpPr>
        <p:spPr>
          <a:xfrm>
            <a:off x="485775" y="4629028"/>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pic>
        <p:nvPicPr>
          <p:cNvPr id="325" name="Google Shape;325;p36"/>
          <p:cNvPicPr preferRelativeResize="0"/>
          <p:nvPr/>
        </p:nvPicPr>
        <p:blipFill rotWithShape="1">
          <a:blip r:embed="rId3">
            <a:alphaModFix/>
          </a:blip>
          <a:srcRect t="63322"/>
          <a:stretch/>
        </p:blipFill>
        <p:spPr>
          <a:xfrm>
            <a:off x="4425625" y="3455200"/>
            <a:ext cx="4458625" cy="1164974"/>
          </a:xfrm>
          <a:prstGeom prst="rect">
            <a:avLst/>
          </a:prstGeom>
          <a:noFill/>
          <a:ln>
            <a:noFill/>
          </a:ln>
        </p:spPr>
      </p:pic>
      <p:sp>
        <p:nvSpPr>
          <p:cNvPr id="326" name="Google Shape;326;p36"/>
          <p:cNvSpPr/>
          <p:nvPr/>
        </p:nvSpPr>
        <p:spPr>
          <a:xfrm>
            <a:off x="4507925" y="2305450"/>
            <a:ext cx="2316900" cy="1055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27" name="Google Shape;327;p36"/>
          <p:cNvSpPr txBox="1"/>
          <p:nvPr/>
        </p:nvSpPr>
        <p:spPr>
          <a:xfrm>
            <a:off x="4507925" y="2652288"/>
            <a:ext cx="1845000" cy="34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1"/>
                </a:solidFill>
                <a:latin typeface="Times New Roman"/>
                <a:ea typeface="Times New Roman"/>
                <a:cs typeface="Times New Roman"/>
                <a:sym typeface="Times New Roman"/>
              </a:rPr>
              <a:t>Kumiko: …</a:t>
            </a:r>
            <a:endParaRPr sz="130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0"/>
                                        </p:tgtEl>
                                        <p:attrNameLst>
                                          <p:attrName>style.visibility</p:attrName>
                                        </p:attrNameLst>
                                      </p:cBhvr>
                                      <p:to>
                                        <p:strVal val="visible"/>
                                      </p:to>
                                    </p:set>
                                    <p:animEffect transition="in" filter="fade">
                                      <p:cBhvr>
                                        <p:cTn id="7" dur="1000"/>
                                        <p:tgtEl>
                                          <p:spTgt spid="320"/>
                                        </p:tgtEl>
                                      </p:cBhvr>
                                    </p:animEffect>
                                  </p:childTnLst>
                                </p:cTn>
                              </p:par>
                              <p:par>
                                <p:cTn id="8" presetID="10" presetClass="entr" presetSubtype="0" fill="hold" nodeType="withEffect">
                                  <p:stCondLst>
                                    <p:cond delay="0"/>
                                  </p:stCondLst>
                                  <p:childTnLst>
                                    <p:set>
                                      <p:cBhvr>
                                        <p:cTn id="9" dur="1" fill="hold">
                                          <p:stCondLst>
                                            <p:cond delay="0"/>
                                          </p:stCondLst>
                                        </p:cTn>
                                        <p:tgtEl>
                                          <p:spTgt spid="321"/>
                                        </p:tgtEl>
                                        <p:attrNameLst>
                                          <p:attrName>style.visibility</p:attrName>
                                        </p:attrNameLst>
                                      </p:cBhvr>
                                      <p:to>
                                        <p:strVal val="visible"/>
                                      </p:to>
                                    </p:set>
                                    <p:animEffect transition="in" filter="fade">
                                      <p:cBhvr>
                                        <p:cTn id="10" dur="1000"/>
                                        <p:tgtEl>
                                          <p:spTgt spid="321"/>
                                        </p:tgtEl>
                                      </p:cBhvr>
                                    </p:animEffect>
                                  </p:childTnLst>
                                </p:cTn>
                              </p:par>
                              <p:par>
                                <p:cTn id="11" presetID="10" presetClass="entr" presetSubtype="0" fill="hold" nodeType="withEffect">
                                  <p:stCondLst>
                                    <p:cond delay="0"/>
                                  </p:stCondLst>
                                  <p:childTnLst>
                                    <p:set>
                                      <p:cBhvr>
                                        <p:cTn id="12" dur="1" fill="hold">
                                          <p:stCondLst>
                                            <p:cond delay="0"/>
                                          </p:stCondLst>
                                        </p:cTn>
                                        <p:tgtEl>
                                          <p:spTgt spid="322"/>
                                        </p:tgtEl>
                                        <p:attrNameLst>
                                          <p:attrName>style.visibility</p:attrName>
                                        </p:attrNameLst>
                                      </p:cBhvr>
                                      <p:to>
                                        <p:strVal val="visible"/>
                                      </p:to>
                                    </p:set>
                                    <p:animEffect transition="in" filter="fade">
                                      <p:cBhvr>
                                        <p:cTn id="13"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7"/>
          <p:cNvSpPr/>
          <p:nvPr/>
        </p:nvSpPr>
        <p:spPr>
          <a:xfrm>
            <a:off x="572025" y="1095525"/>
            <a:ext cx="3429600" cy="2500500"/>
          </a:xfrm>
          <a:prstGeom prst="roundRect">
            <a:avLst>
              <a:gd name="adj" fmla="val 10908"/>
            </a:avLst>
          </a:prstGeom>
          <a:solidFill>
            <a:srgbClr val="980000"/>
          </a:solidFill>
          <a:ln>
            <a:noFill/>
          </a:ln>
        </p:spPr>
        <p:txBody>
          <a:bodyPr spcFirstLastPara="1" wrap="square" lIns="84425" tIns="84425" rIns="84425" bIns="84425" anchor="ctr" anchorCtr="0">
            <a:noAutofit/>
          </a:bodyPr>
          <a:lstStyle/>
          <a:p>
            <a:pPr marL="0" lvl="0" indent="0" algn="ctr" rtl="0">
              <a:spcBef>
                <a:spcPts val="0"/>
              </a:spcBef>
              <a:spcAft>
                <a:spcPts val="0"/>
              </a:spcAft>
              <a:buNone/>
            </a:pPr>
            <a:endParaRPr sz="1293">
              <a:latin typeface="Calibri"/>
              <a:ea typeface="Calibri"/>
              <a:cs typeface="Calibri"/>
              <a:sym typeface="Calibri"/>
            </a:endParaRPr>
          </a:p>
        </p:txBody>
      </p:sp>
      <p:sp>
        <p:nvSpPr>
          <p:cNvPr id="333" name="Google Shape;333;p37"/>
          <p:cNvSpPr/>
          <p:nvPr/>
        </p:nvSpPr>
        <p:spPr>
          <a:xfrm>
            <a:off x="571500" y="1134634"/>
            <a:ext cx="3429600" cy="2551500"/>
          </a:xfrm>
          <a:prstGeom prst="roundRect">
            <a:avLst>
              <a:gd name="adj" fmla="val 10908"/>
            </a:avLst>
          </a:prstGeom>
          <a:solidFill>
            <a:schemeClr val="lt1"/>
          </a:solidFill>
          <a:ln>
            <a:noFill/>
          </a:ln>
        </p:spPr>
        <p:txBody>
          <a:bodyPr spcFirstLastPara="1" wrap="square" lIns="84425" tIns="84425" rIns="84425" bIns="84425" anchor="ctr" anchorCtr="0">
            <a:noAutofit/>
          </a:bodyPr>
          <a:lstStyle/>
          <a:p>
            <a:pPr marL="0" lvl="0" indent="0" algn="ctr" rtl="0">
              <a:spcBef>
                <a:spcPts val="0"/>
              </a:spcBef>
              <a:spcAft>
                <a:spcPts val="0"/>
              </a:spcAft>
              <a:buNone/>
            </a:pPr>
            <a:endParaRPr sz="1293">
              <a:latin typeface="Calibri"/>
              <a:ea typeface="Calibri"/>
              <a:cs typeface="Calibri"/>
              <a:sym typeface="Calibri"/>
            </a:endParaRPr>
          </a:p>
        </p:txBody>
      </p:sp>
      <p:grpSp>
        <p:nvGrpSpPr>
          <p:cNvPr id="334" name="Google Shape;334;p37"/>
          <p:cNvGrpSpPr/>
          <p:nvPr/>
        </p:nvGrpSpPr>
        <p:grpSpPr>
          <a:xfrm>
            <a:off x="4215041" y="648064"/>
            <a:ext cx="4586175" cy="4252575"/>
            <a:chOff x="5905500" y="886405"/>
            <a:chExt cx="5823714" cy="5400095"/>
          </a:xfrm>
        </p:grpSpPr>
        <p:pic>
          <p:nvPicPr>
            <p:cNvPr id="335" name="Google Shape;335;p37" title="Screenshot_30-10-2026_23942_www.youtube.com.jpeg"/>
            <p:cNvPicPr preferRelativeResize="0"/>
            <p:nvPr/>
          </p:nvPicPr>
          <p:blipFill rotWithShape="1">
            <a:blip r:embed="rId3">
              <a:alphaModFix/>
            </a:blip>
            <a:srcRect t="4388" b="4388"/>
            <a:stretch/>
          </p:blipFill>
          <p:spPr>
            <a:xfrm>
              <a:off x="5905500" y="1394184"/>
              <a:ext cx="5715000" cy="3098100"/>
            </a:xfrm>
            <a:prstGeom prst="roundRect">
              <a:avLst>
                <a:gd name="adj" fmla="val 2366"/>
              </a:avLst>
            </a:prstGeom>
            <a:noFill/>
            <a:ln>
              <a:noFill/>
            </a:ln>
          </p:spPr>
        </p:pic>
        <p:pic>
          <p:nvPicPr>
            <p:cNvPr id="336" name="Google Shape;336;p37"/>
            <p:cNvPicPr preferRelativeResize="0"/>
            <p:nvPr/>
          </p:nvPicPr>
          <p:blipFill rotWithShape="1">
            <a:blip r:embed="rId4">
              <a:alphaModFix/>
            </a:blip>
            <a:srcRect/>
            <a:stretch/>
          </p:blipFill>
          <p:spPr>
            <a:xfrm>
              <a:off x="6017898" y="4762500"/>
              <a:ext cx="1489703" cy="962100"/>
            </a:xfrm>
            <a:prstGeom prst="roundRect">
              <a:avLst>
                <a:gd name="adj" fmla="val 3960"/>
              </a:avLst>
            </a:prstGeom>
            <a:noFill/>
            <a:ln>
              <a:noFill/>
            </a:ln>
          </p:spPr>
        </p:pic>
        <p:pic>
          <p:nvPicPr>
            <p:cNvPr id="337" name="Google Shape;337;p37"/>
            <p:cNvPicPr preferRelativeResize="0"/>
            <p:nvPr/>
          </p:nvPicPr>
          <p:blipFill rotWithShape="1">
            <a:blip r:embed="rId5">
              <a:alphaModFix/>
            </a:blip>
            <a:srcRect/>
            <a:stretch/>
          </p:blipFill>
          <p:spPr>
            <a:xfrm>
              <a:off x="7905750" y="4777742"/>
              <a:ext cx="1714500" cy="931615"/>
            </a:xfrm>
            <a:prstGeom prst="roundRect">
              <a:avLst>
                <a:gd name="adj" fmla="val 3960"/>
              </a:avLst>
            </a:prstGeom>
            <a:noFill/>
            <a:ln>
              <a:noFill/>
            </a:ln>
          </p:spPr>
        </p:pic>
        <p:pic>
          <p:nvPicPr>
            <p:cNvPr id="338" name="Google Shape;338;p37"/>
            <p:cNvPicPr preferRelativeResize="0"/>
            <p:nvPr/>
          </p:nvPicPr>
          <p:blipFill rotWithShape="1">
            <a:blip r:embed="rId6">
              <a:alphaModFix/>
            </a:blip>
            <a:srcRect l="962" t="20714" r="1923" b="25326"/>
            <a:stretch/>
          </p:blipFill>
          <p:spPr>
            <a:xfrm>
              <a:off x="9971226" y="4762500"/>
              <a:ext cx="1628824" cy="962100"/>
            </a:xfrm>
            <a:prstGeom prst="roundRect">
              <a:avLst>
                <a:gd name="adj" fmla="val 3960"/>
              </a:avLst>
            </a:prstGeom>
            <a:noFill/>
            <a:ln>
              <a:noFill/>
            </a:ln>
          </p:spPr>
        </p:pic>
        <p:sp>
          <p:nvSpPr>
            <p:cNvPr id="339" name="Google Shape;339;p37"/>
            <p:cNvSpPr/>
            <p:nvPr/>
          </p:nvSpPr>
          <p:spPr>
            <a:xfrm>
              <a:off x="5905500" y="5905500"/>
              <a:ext cx="5715000" cy="381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spc="0">
                <a:solidFill>
                  <a:srgbClr val="000000"/>
                </a:solidFill>
                <a:latin typeface="Arial"/>
                <a:ea typeface="Arial"/>
                <a:cs typeface="Arial"/>
                <a:sym typeface="Arial"/>
              </a:endParaRPr>
            </a:p>
          </p:txBody>
        </p:sp>
        <p:sp>
          <p:nvSpPr>
            <p:cNvPr id="340" name="Google Shape;340;p37"/>
            <p:cNvSpPr txBox="1"/>
            <p:nvPr/>
          </p:nvSpPr>
          <p:spPr>
            <a:xfrm>
              <a:off x="6014214" y="886405"/>
              <a:ext cx="5715000" cy="3810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0" i="1" u="none" strike="noStrike" cap="none" spc="0">
                  <a:solidFill>
                    <a:srgbClr val="64748B"/>
                  </a:solidFill>
                  <a:latin typeface="Lato"/>
                  <a:ea typeface="Lato"/>
                  <a:cs typeface="Lato"/>
                  <a:sym typeface="Lato"/>
                </a:rPr>
                <a:t>Fig 2. Control shots of Regulus in other scenes prove the character has eyes and his evil nature</a:t>
              </a:r>
              <a:endParaRPr sz="900" b="0" i="1" u="none" strike="noStrike" cap="none" spc="0">
                <a:solidFill>
                  <a:srgbClr val="64748B"/>
                </a:solidFill>
                <a:latin typeface="Lato"/>
                <a:ea typeface="Lato"/>
                <a:cs typeface="Lato"/>
                <a:sym typeface="Lato"/>
              </a:endParaRPr>
            </a:p>
          </p:txBody>
        </p:sp>
      </p:grpSp>
      <p:sp>
        <p:nvSpPr>
          <p:cNvPr id="341" name="Google Shape;341;p37"/>
          <p:cNvSpPr txBox="1"/>
          <p:nvPr/>
        </p:nvSpPr>
        <p:spPr>
          <a:xfrm>
            <a:off x="642938" y="2488614"/>
            <a:ext cx="3302400" cy="16950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100"/>
              <a:buFont typeface="Arial"/>
              <a:buNone/>
            </a:pPr>
            <a:r>
              <a:rPr lang="en" sz="1000" b="1" i="0" u="none" strike="noStrike" cap="none" spc="0">
                <a:solidFill>
                  <a:schemeClr val="dk1"/>
                </a:solidFill>
                <a:latin typeface="Lato"/>
                <a:ea typeface="Lato"/>
                <a:cs typeface="Lato"/>
                <a:sym typeface="Lato"/>
              </a:rPr>
              <a:t>Reintroducing a Character: </a:t>
            </a:r>
            <a:r>
              <a:rPr lang="en" sz="1000" b="0" i="0" u="none" strike="noStrike" cap="none" spc="0">
                <a:solidFill>
                  <a:schemeClr val="dk1"/>
                </a:solidFill>
                <a:latin typeface="Lato"/>
                <a:ea typeface="Lato"/>
                <a:cs typeface="Lato"/>
                <a:sym typeface="Lato"/>
              </a:rPr>
              <a:t>Shinohara introduces Regulus for the 3</a:t>
            </a:r>
            <a:r>
              <a:rPr lang="en" sz="1000" b="0" i="0" u="none" strike="noStrike" cap="none" spc="0" baseline="30000">
                <a:solidFill>
                  <a:schemeClr val="dk1"/>
                </a:solidFill>
                <a:latin typeface="Lato"/>
                <a:ea typeface="Lato"/>
                <a:cs typeface="Lato"/>
                <a:sym typeface="Lato"/>
              </a:rPr>
              <a:t>rd</a:t>
            </a:r>
            <a:r>
              <a:rPr lang="en" sz="1000" b="0" i="0" u="none" strike="noStrike" cap="none" spc="0">
                <a:solidFill>
                  <a:schemeClr val="dk1"/>
                </a:solidFill>
                <a:latin typeface="Lato"/>
                <a:ea typeface="Lato"/>
                <a:cs typeface="Lato"/>
                <a:sym typeface="Lato"/>
              </a:rPr>
              <a:t> time in the series, yet obscures his face. In episode 1 of the third season, Regulus’s face is concealed for the entire introduction. The question is </a:t>
            </a:r>
            <a:r>
              <a:rPr lang="en" sz="1000" b="1" i="0" u="none" strike="noStrike" cap="none" spc="0">
                <a:solidFill>
                  <a:schemeClr val="dk1"/>
                </a:solidFill>
                <a:latin typeface="Lato"/>
                <a:ea typeface="Lato"/>
                <a:cs typeface="Lato"/>
                <a:sym typeface="Lato"/>
              </a:rPr>
              <a:t>why?</a:t>
            </a:r>
            <a:endParaRPr sz="1000" b="0" i="0" u="none" strike="noStrike" cap="none" spc="0">
              <a:solidFill>
                <a:schemeClr val="dk1"/>
              </a:solidFill>
              <a:latin typeface="Lato"/>
              <a:ea typeface="Lato"/>
              <a:cs typeface="Lato"/>
              <a:sym typeface="Lato"/>
            </a:endParaRPr>
          </a:p>
        </p:txBody>
      </p:sp>
      <p:sp>
        <p:nvSpPr>
          <p:cNvPr id="342" name="Google Shape;342;p37"/>
          <p:cNvSpPr txBox="1"/>
          <p:nvPr/>
        </p:nvSpPr>
        <p:spPr>
          <a:xfrm>
            <a:off x="571500" y="571500"/>
            <a:ext cx="3750469" cy="33575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CASE STUDY: RE:ZERO</a:t>
            </a:r>
            <a:endParaRPr sz="1100" b="0" i="0" u="none" strike="noStrike" cap="none" spc="0">
              <a:solidFill>
                <a:srgbClr val="000000"/>
              </a:solidFill>
              <a:latin typeface="Arial"/>
              <a:ea typeface="Arial"/>
              <a:cs typeface="Arial"/>
              <a:sym typeface="Arial"/>
            </a:endParaRPr>
          </a:p>
        </p:txBody>
      </p:sp>
      <p:sp>
        <p:nvSpPr>
          <p:cNvPr id="343" name="Google Shape;343;p37"/>
          <p:cNvSpPr/>
          <p:nvPr/>
        </p:nvSpPr>
        <p:spPr>
          <a:xfrm>
            <a:off x="428625" y="571500"/>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44" name="Google Shape;344;p37"/>
          <p:cNvSpPr txBox="1"/>
          <p:nvPr/>
        </p:nvSpPr>
        <p:spPr>
          <a:xfrm>
            <a:off x="642938" y="1574775"/>
            <a:ext cx="3571800" cy="2463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Regulus Corneas</a:t>
            </a:r>
            <a:endParaRPr sz="1800" b="1" i="0" u="none" strike="noStrike" cap="none" spc="0">
              <a:solidFill>
                <a:srgbClr val="B89E6E"/>
              </a:solidFill>
              <a:latin typeface="Merriweather"/>
              <a:ea typeface="Merriweather"/>
              <a:cs typeface="Merriweather"/>
              <a:sym typeface="Merriweather"/>
            </a:endParaRPr>
          </a:p>
        </p:txBody>
      </p:sp>
      <p:sp>
        <p:nvSpPr>
          <p:cNvPr id="345" name="Google Shape;345;p37"/>
          <p:cNvSpPr txBox="1"/>
          <p:nvPr/>
        </p:nvSpPr>
        <p:spPr>
          <a:xfrm>
            <a:off x="428625" y="4646190"/>
            <a:ext cx="8441258" cy="615825"/>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 Re:Zero – Starting Life in Another World, Season 3, Directed by M. Shinohara. Japan: White Fox, Oct. 2, 2024. [TV series episodes]. </a:t>
            </a:r>
            <a:endParaRPr sz="1100" b="0" i="1" u="none" strike="noStrike" cap="none" spc="0">
              <a:solidFill>
                <a:schemeClr val="dk1"/>
              </a:solidFill>
              <a:latin typeface="Lato"/>
              <a:ea typeface="Lato"/>
              <a:cs typeface="Lato"/>
              <a:sym typeface="Lato"/>
            </a:endParaRPr>
          </a:p>
        </p:txBody>
      </p:sp>
      <p:sp>
        <p:nvSpPr>
          <p:cNvPr id="346" name="Google Shape;346;p37"/>
          <p:cNvSpPr/>
          <p:nvPr/>
        </p:nvSpPr>
        <p:spPr>
          <a:xfrm>
            <a:off x="485775" y="4629028"/>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47" name="Google Shape;347;p37"/>
          <p:cNvSpPr txBox="1"/>
          <p:nvPr/>
        </p:nvSpPr>
        <p:spPr>
          <a:xfrm>
            <a:off x="645191" y="2205795"/>
            <a:ext cx="3297900" cy="150300"/>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477"/>
              <a:buFont typeface="Arial"/>
              <a:buNone/>
            </a:pPr>
            <a:r>
              <a:rPr lang="en" sz="977" b="1">
                <a:solidFill>
                  <a:srgbClr val="0A192F"/>
                </a:solidFill>
                <a:latin typeface="Lato"/>
                <a:ea typeface="Lato"/>
                <a:cs typeface="Lato"/>
                <a:sym typeface="Lato"/>
              </a:rPr>
              <a:t>VISUAL WARNING</a:t>
            </a:r>
            <a:endParaRPr sz="1162" b="1">
              <a:solidFill>
                <a:srgbClr val="0A192F"/>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38"/>
          <p:cNvSpPr txBox="1"/>
          <p:nvPr/>
        </p:nvSpPr>
        <p:spPr>
          <a:xfrm>
            <a:off x="571500" y="571500"/>
            <a:ext cx="3750469" cy="33575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CASE STUDY: RE:ZERO</a:t>
            </a:r>
            <a:endParaRPr sz="1100" b="0" i="0" u="none" strike="noStrike" cap="none" spc="0">
              <a:solidFill>
                <a:srgbClr val="000000"/>
              </a:solidFill>
              <a:latin typeface="Arial"/>
              <a:ea typeface="Arial"/>
              <a:cs typeface="Arial"/>
              <a:sym typeface="Arial"/>
            </a:endParaRPr>
          </a:p>
        </p:txBody>
      </p:sp>
      <p:sp>
        <p:nvSpPr>
          <p:cNvPr id="353" name="Google Shape;353;p38"/>
          <p:cNvSpPr/>
          <p:nvPr/>
        </p:nvSpPr>
        <p:spPr>
          <a:xfrm>
            <a:off x="428625" y="571500"/>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54" name="Google Shape;354;p38"/>
          <p:cNvSpPr txBox="1"/>
          <p:nvPr/>
        </p:nvSpPr>
        <p:spPr>
          <a:xfrm>
            <a:off x="642938" y="1342463"/>
            <a:ext cx="3571875" cy="242325"/>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spc="0">
                <a:solidFill>
                  <a:srgbClr val="B89E6E"/>
                </a:solidFill>
                <a:latin typeface="Merriweather"/>
                <a:ea typeface="Merriweather"/>
                <a:cs typeface="Merriweather"/>
                <a:sym typeface="Merriweather"/>
              </a:rPr>
              <a:t>Regulus Corneas: Visual Warning</a:t>
            </a:r>
            <a:endParaRPr sz="1800" b="1" i="0" u="none" strike="noStrike" cap="none" spc="0">
              <a:solidFill>
                <a:srgbClr val="B89E6E"/>
              </a:solidFill>
              <a:latin typeface="Merriweather"/>
              <a:ea typeface="Merriweather"/>
              <a:cs typeface="Merriweather"/>
              <a:sym typeface="Merriweather"/>
            </a:endParaRPr>
          </a:p>
        </p:txBody>
      </p:sp>
      <p:sp>
        <p:nvSpPr>
          <p:cNvPr id="355" name="Google Shape;355;p38"/>
          <p:cNvSpPr txBox="1"/>
          <p:nvPr/>
        </p:nvSpPr>
        <p:spPr>
          <a:xfrm>
            <a:off x="857250" y="2479519"/>
            <a:ext cx="3302550" cy="169515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 sz="1100" b="1" i="0" u="none" strike="noStrike" cap="none" spc="0">
                <a:solidFill>
                  <a:srgbClr val="0A192F"/>
                </a:solidFill>
                <a:latin typeface="Lato"/>
                <a:ea typeface="Lato"/>
                <a:cs typeface="Lato"/>
                <a:sym typeface="Lato"/>
              </a:rPr>
              <a:t>Narrative Context:</a:t>
            </a:r>
            <a:r>
              <a:rPr lang="en" sz="1100" b="0" i="0" u="none" strike="noStrike" cap="none" spc="0">
                <a:solidFill>
                  <a:srgbClr val="0A192F"/>
                </a:solidFill>
                <a:latin typeface="Lato"/>
                <a:ea typeface="Lato"/>
                <a:cs typeface="Lato"/>
                <a:sym typeface="Lato"/>
              </a:rPr>
              <a:t> Character introduction</a:t>
            </a:r>
            <a:endParaRPr sz="1100" b="0" i="0" u="none" strike="noStrike" cap="none" spc="0">
              <a:solidFill>
                <a:srgbClr val="0A192F"/>
              </a:solidFill>
              <a:latin typeface="Lato"/>
              <a:ea typeface="Lato"/>
              <a:cs typeface="Lato"/>
              <a:sym typeface="Lato"/>
            </a:endParaRPr>
          </a:p>
          <a:p>
            <a:pPr marL="0" marR="0" lvl="0" indent="0" algn="l" rtl="0">
              <a:lnSpc>
                <a:spcPct val="115000"/>
              </a:lnSpc>
              <a:spcBef>
                <a:spcPts val="900"/>
              </a:spcBef>
              <a:spcAft>
                <a:spcPts val="0"/>
              </a:spcAft>
              <a:buClr>
                <a:srgbClr val="000000"/>
              </a:buClr>
              <a:buSzPts val="1100"/>
              <a:buFont typeface="Arial"/>
              <a:buNone/>
            </a:pPr>
            <a:r>
              <a:rPr lang="en" sz="1100" b="1" i="0" u="none" strike="noStrike" cap="none" spc="0">
                <a:solidFill>
                  <a:srgbClr val="0A192F"/>
                </a:solidFill>
                <a:latin typeface="Lato"/>
                <a:ea typeface="Lato"/>
                <a:cs typeface="Lato"/>
                <a:sym typeface="Lato"/>
              </a:rPr>
              <a:t>Visual Mechanism:</a:t>
            </a:r>
            <a:r>
              <a:rPr lang="en" sz="1100" b="0" i="0" u="none" strike="noStrike" cap="none" spc="0">
                <a:solidFill>
                  <a:srgbClr val="0A192F"/>
                </a:solidFill>
                <a:latin typeface="Lato"/>
                <a:ea typeface="Lato"/>
                <a:cs typeface="Lato"/>
                <a:sym typeface="Lato"/>
              </a:rPr>
              <a:t> </a:t>
            </a:r>
            <a:r>
              <a:rPr lang="en" sz="1100">
                <a:solidFill>
                  <a:srgbClr val="0A192F"/>
                </a:solidFill>
                <a:latin typeface="Lato"/>
                <a:ea typeface="Lato"/>
                <a:cs typeface="Lato"/>
                <a:sym typeface="Lato"/>
              </a:rPr>
              <a:t>Persistent unnatural heavy shadow independent of scene lighting.</a:t>
            </a:r>
            <a:endParaRPr sz="1100" b="0" i="0" u="none" strike="noStrike" cap="none" spc="0">
              <a:solidFill>
                <a:srgbClr val="0A192F"/>
              </a:solidFill>
              <a:latin typeface="Lato"/>
              <a:ea typeface="Lato"/>
              <a:cs typeface="Lato"/>
              <a:sym typeface="Lato"/>
            </a:endParaRPr>
          </a:p>
          <a:p>
            <a:pPr marL="0" marR="0" lvl="0" indent="0" algn="l" rtl="0">
              <a:lnSpc>
                <a:spcPct val="115000"/>
              </a:lnSpc>
              <a:spcBef>
                <a:spcPts val="900"/>
              </a:spcBef>
              <a:spcAft>
                <a:spcPts val="900"/>
              </a:spcAft>
              <a:buClr>
                <a:srgbClr val="000000"/>
              </a:buClr>
              <a:buSzPts val="1100"/>
              <a:buFont typeface="Arial"/>
              <a:buNone/>
            </a:pPr>
            <a:r>
              <a:rPr lang="en" sz="1100" b="1" i="0" u="none" strike="noStrike" cap="none" spc="0">
                <a:solidFill>
                  <a:srgbClr val="0A192F"/>
                </a:solidFill>
                <a:latin typeface="Lato"/>
                <a:ea typeface="Lato"/>
                <a:cs typeface="Lato"/>
                <a:sym typeface="Lato"/>
              </a:rPr>
              <a:t>Narrative Effect:</a:t>
            </a:r>
            <a:r>
              <a:rPr lang="en" sz="1100" b="0" i="0" u="none" strike="noStrike" cap="none" spc="0">
                <a:solidFill>
                  <a:srgbClr val="0A192F"/>
                </a:solidFill>
                <a:latin typeface="Lato"/>
                <a:ea typeface="Lato"/>
                <a:cs typeface="Lato"/>
                <a:sym typeface="Lato"/>
              </a:rPr>
              <a:t> Polite pleasantries vs. constant visual concealment creates unease.</a:t>
            </a:r>
            <a:endParaRPr sz="1200" b="1" i="0" u="none" strike="noStrike" cap="none" spc="0">
              <a:solidFill>
                <a:srgbClr val="0A192F"/>
              </a:solidFill>
              <a:latin typeface="Lato"/>
              <a:ea typeface="Lato"/>
              <a:cs typeface="Lato"/>
              <a:sym typeface="Lato"/>
            </a:endParaRPr>
          </a:p>
        </p:txBody>
      </p:sp>
      <p:sp>
        <p:nvSpPr>
          <p:cNvPr id="356" name="Google Shape;356;p38"/>
          <p:cNvSpPr txBox="1"/>
          <p:nvPr/>
        </p:nvSpPr>
        <p:spPr>
          <a:xfrm>
            <a:off x="642938" y="2463206"/>
            <a:ext cx="85725" cy="1732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sp>
        <p:nvSpPr>
          <p:cNvPr id="357" name="Google Shape;357;p38"/>
          <p:cNvSpPr txBox="1"/>
          <p:nvPr/>
        </p:nvSpPr>
        <p:spPr>
          <a:xfrm>
            <a:off x="642938" y="1745013"/>
            <a:ext cx="3714900" cy="4233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100"/>
              <a:buFont typeface="Arial"/>
              <a:buNone/>
            </a:pPr>
            <a:r>
              <a:rPr lang="en" sz="1100" b="1">
                <a:solidFill>
                  <a:srgbClr val="334155"/>
                </a:solidFill>
                <a:latin typeface="Lato"/>
                <a:ea typeface="Lato"/>
                <a:cs typeface="Lato"/>
                <a:sym typeface="Lato"/>
              </a:rPr>
              <a:t>Concealment signals psychological instability</a:t>
            </a:r>
            <a:r>
              <a:rPr lang="en" sz="1100">
                <a:solidFill>
                  <a:srgbClr val="334155"/>
                </a:solidFill>
                <a:latin typeface="Lato"/>
                <a:ea typeface="Lato"/>
                <a:cs typeface="Lato"/>
                <a:sym typeface="Lato"/>
              </a:rPr>
              <a:t> despite outward polite pleasantries.</a:t>
            </a:r>
            <a:endParaRPr sz="1100" b="0" i="0" u="none" strike="noStrike" cap="none" spc="0">
              <a:solidFill>
                <a:srgbClr val="000000"/>
              </a:solidFill>
              <a:latin typeface="Arial"/>
              <a:ea typeface="Arial"/>
              <a:cs typeface="Arial"/>
              <a:sym typeface="Arial"/>
            </a:endParaRPr>
          </a:p>
        </p:txBody>
      </p:sp>
      <p:sp>
        <p:nvSpPr>
          <p:cNvPr id="358" name="Google Shape;358;p38"/>
          <p:cNvSpPr txBox="1"/>
          <p:nvPr/>
        </p:nvSpPr>
        <p:spPr>
          <a:xfrm>
            <a:off x="642938" y="2792794"/>
            <a:ext cx="85725" cy="1732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sp>
        <p:nvSpPr>
          <p:cNvPr id="359" name="Google Shape;359;p38"/>
          <p:cNvSpPr txBox="1"/>
          <p:nvPr/>
        </p:nvSpPr>
        <p:spPr>
          <a:xfrm>
            <a:off x="642938" y="3273882"/>
            <a:ext cx="858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t>
            </a:r>
            <a:endParaRPr sz="1100" b="0" i="0" u="none" strike="noStrike" cap="none" spc="0">
              <a:solidFill>
                <a:srgbClr val="000000"/>
              </a:solidFill>
              <a:latin typeface="Arial"/>
              <a:ea typeface="Arial"/>
              <a:cs typeface="Arial"/>
              <a:sym typeface="Arial"/>
            </a:endParaRPr>
          </a:p>
        </p:txBody>
      </p:sp>
      <p:pic>
        <p:nvPicPr>
          <p:cNvPr id="360" name="Google Shape;360;p38"/>
          <p:cNvPicPr preferRelativeResize="0"/>
          <p:nvPr/>
        </p:nvPicPr>
        <p:blipFill rotWithShape="1">
          <a:blip r:embed="rId3">
            <a:alphaModFix/>
          </a:blip>
          <a:srcRect/>
          <a:stretch/>
        </p:blipFill>
        <p:spPr>
          <a:xfrm>
            <a:off x="4633876" y="252900"/>
            <a:ext cx="3473045" cy="4761880"/>
          </a:xfrm>
          <a:prstGeom prst="rect">
            <a:avLst/>
          </a:prstGeom>
          <a:noFill/>
          <a:ln>
            <a:noFill/>
          </a:ln>
        </p:spPr>
      </p:pic>
      <p:sp>
        <p:nvSpPr>
          <p:cNvPr id="361" name="Google Shape;361;p38"/>
          <p:cNvSpPr txBox="1"/>
          <p:nvPr/>
        </p:nvSpPr>
        <p:spPr>
          <a:xfrm>
            <a:off x="428625" y="4527844"/>
            <a:ext cx="3995775" cy="615825"/>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chemeClr val="dk1"/>
                </a:solidFill>
                <a:latin typeface="Lato"/>
                <a:ea typeface="Lato"/>
                <a:cs typeface="Lato"/>
                <a:sym typeface="Lato"/>
              </a:rPr>
              <a:t> Re:Zero – Starting Life in Another World, Season 3, Ep. 10, “Theatrical malice,” Directed by M. Shinohara. Japan: White Fox, Oct. 2, 2024. [TV series episode]. </a:t>
            </a:r>
            <a:endParaRPr sz="1100" b="0" i="1" u="none" strike="noStrike" cap="none" spc="0">
              <a:solidFill>
                <a:schemeClr val="dk1"/>
              </a:solidFill>
              <a:latin typeface="Lato"/>
              <a:ea typeface="Lato"/>
              <a:cs typeface="Lato"/>
              <a:sym typeface="Lato"/>
            </a:endParaRPr>
          </a:p>
        </p:txBody>
      </p:sp>
      <p:sp>
        <p:nvSpPr>
          <p:cNvPr id="362" name="Google Shape;362;p38"/>
          <p:cNvSpPr/>
          <p:nvPr/>
        </p:nvSpPr>
        <p:spPr>
          <a:xfrm>
            <a:off x="485775" y="4552706"/>
            <a:ext cx="1071563" cy="21431"/>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10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graphicFrame>
        <p:nvGraphicFramePr>
          <p:cNvPr id="367" name="Google Shape;367;p39"/>
          <p:cNvGraphicFramePr/>
          <p:nvPr/>
        </p:nvGraphicFramePr>
        <p:xfrm>
          <a:off x="428625" y="1218009"/>
          <a:ext cx="3000000" cy="3000000"/>
        </p:xfrm>
        <a:graphic>
          <a:graphicData uri="http://schemas.openxmlformats.org/drawingml/2006/table">
            <a:tbl>
              <a:tblPr firstRow="1" bandRow="1">
                <a:noFill/>
                <a:tableStyleId>{9F4688AE-79DA-4059-93FF-C586C345386E}</a:tableStyleId>
              </a:tblPr>
              <a:tblGrid>
                <a:gridCol w="1610025">
                  <a:extLst>
                    <a:ext uri="{9D8B030D-6E8A-4147-A177-3AD203B41FA5}">
                      <a16:colId xmlns:a16="http://schemas.microsoft.com/office/drawing/2014/main" val="20000"/>
                    </a:ext>
                  </a:extLst>
                </a:gridCol>
                <a:gridCol w="3524100">
                  <a:extLst>
                    <a:ext uri="{9D8B030D-6E8A-4147-A177-3AD203B41FA5}">
                      <a16:colId xmlns:a16="http://schemas.microsoft.com/office/drawing/2014/main" val="20001"/>
                    </a:ext>
                  </a:extLst>
                </a:gridCol>
                <a:gridCol w="3152625">
                  <a:extLst>
                    <a:ext uri="{9D8B030D-6E8A-4147-A177-3AD203B41FA5}">
                      <a16:colId xmlns:a16="http://schemas.microsoft.com/office/drawing/2014/main" val="20002"/>
                    </a:ext>
                  </a:extLst>
                </a:gridCol>
              </a:tblGrid>
              <a:tr h="50577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FFFFFF"/>
                          </a:solidFill>
                          <a:latin typeface="Lato"/>
                          <a:ea typeface="Lato"/>
                          <a:cs typeface="Lato"/>
                          <a:sym typeface="Lato"/>
                        </a:rPr>
                        <a:t>Metric</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A192F"/>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FFFFFF"/>
                          </a:solidFill>
                          <a:latin typeface="Lato"/>
                          <a:ea typeface="Lato"/>
                          <a:cs typeface="Lato"/>
                          <a:sym typeface="Lato"/>
                        </a:rPr>
                        <a:t>Sound! Euphonium (2.10)</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A192F"/>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FFFFFF"/>
                          </a:solidFill>
                          <a:latin typeface="Lato"/>
                          <a:ea typeface="Lato"/>
                          <a:cs typeface="Lato"/>
                          <a:sym typeface="Lato"/>
                        </a:rPr>
                        <a:t>Re:Zero (3.01)</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A192F"/>
                    </a:solidFill>
                  </a:tcPr>
                </a:tc>
                <a:extLst>
                  <a:ext uri="{0D108BD9-81ED-4DB2-BD59-A6C34878D82A}">
                    <a16:rowId xmlns:a16="http://schemas.microsoft.com/office/drawing/2014/main" val="10000"/>
                  </a:ext>
                </a:extLst>
              </a:tr>
              <a:tr h="50577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334155"/>
                          </a:solidFill>
                          <a:latin typeface="Lato"/>
                          <a:ea typeface="Lato"/>
                          <a:cs typeface="Lato"/>
                          <a:sym typeface="Lato"/>
                        </a:rPr>
                        <a:t>Character</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Tanaka Asuka</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Regulus Corneas</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50577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334155"/>
                          </a:solidFill>
                          <a:latin typeface="Lato"/>
                          <a:ea typeface="Lato"/>
                          <a:cs typeface="Lato"/>
                          <a:sym typeface="Lato"/>
                        </a:rPr>
                        <a:t>Mechanism</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Framing / Hair Obstruction</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Shadow / Framing Omission</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2"/>
                  </a:ext>
                </a:extLst>
              </a:tr>
              <a:tr h="50577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334155"/>
                          </a:solidFill>
                          <a:latin typeface="Lato"/>
                          <a:ea typeface="Lato"/>
                          <a:cs typeface="Lato"/>
                          <a:sym typeface="Lato"/>
                        </a:rPr>
                        <a:t>Frequency</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Twice (Strategic)</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Seven Times (Introductory)</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0577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spc="0">
                          <a:solidFill>
                            <a:srgbClr val="334155"/>
                          </a:solidFill>
                          <a:latin typeface="Lato"/>
                          <a:ea typeface="Lato"/>
                          <a:cs typeface="Lato"/>
                          <a:sym typeface="Lato"/>
                        </a:rPr>
                        <a:t>Effect</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Awkwardness &amp; Empathy Block; </a:t>
                      </a:r>
                      <a:r>
                        <a:rPr lang="en" sz="1100" u="none" strike="noStrike" cap="none" spc="0">
                          <a:solidFill>
                            <a:srgbClr val="334155"/>
                          </a:solidFill>
                          <a:latin typeface="Lato"/>
                          <a:ea typeface="Lato"/>
                          <a:cs typeface="Lato"/>
                          <a:sym typeface="Lato"/>
                        </a:rPr>
                        <a:t>Thematic</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spc="0">
                          <a:solidFill>
                            <a:srgbClr val="334155"/>
                          </a:solidFill>
                          <a:latin typeface="Lato"/>
                          <a:ea typeface="Lato"/>
                          <a:cs typeface="Lato"/>
                          <a:sym typeface="Lato"/>
                        </a:rPr>
                        <a:t>Threat, Instability &amp; Unease</a:t>
                      </a:r>
                      <a:endParaRPr sz="1100" u="none" strike="noStrike" cap="none" spc="0"/>
                    </a:p>
                  </a:txBody>
                  <a:tcPr marL="47625" marR="47625" marT="19050" marB="190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4"/>
                  </a:ext>
                </a:extLst>
              </a:tr>
            </a:tbl>
          </a:graphicData>
        </a:graphic>
      </p:graphicFrame>
      <p:sp>
        <p:nvSpPr>
          <p:cNvPr id="368" name="Google Shape;368;p39"/>
          <p:cNvSpPr/>
          <p:nvPr/>
        </p:nvSpPr>
        <p:spPr>
          <a:xfrm>
            <a:off x="428625" y="2214563"/>
            <a:ext cx="16101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69" name="Google Shape;369;p39"/>
          <p:cNvSpPr/>
          <p:nvPr/>
        </p:nvSpPr>
        <p:spPr>
          <a:xfrm>
            <a:off x="2038647" y="2214563"/>
            <a:ext cx="3524175"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0" name="Google Shape;370;p39"/>
          <p:cNvSpPr/>
          <p:nvPr/>
        </p:nvSpPr>
        <p:spPr>
          <a:xfrm>
            <a:off x="5562749" y="2214563"/>
            <a:ext cx="31527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1" name="Google Shape;371;p39"/>
          <p:cNvSpPr/>
          <p:nvPr/>
        </p:nvSpPr>
        <p:spPr>
          <a:xfrm>
            <a:off x="428625" y="2721769"/>
            <a:ext cx="16101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2" name="Google Shape;372;p39"/>
          <p:cNvSpPr/>
          <p:nvPr/>
        </p:nvSpPr>
        <p:spPr>
          <a:xfrm>
            <a:off x="2038647" y="2721769"/>
            <a:ext cx="3524175"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3" name="Google Shape;373;p39"/>
          <p:cNvSpPr/>
          <p:nvPr/>
        </p:nvSpPr>
        <p:spPr>
          <a:xfrm>
            <a:off x="5562749" y="2721769"/>
            <a:ext cx="31527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4" name="Google Shape;374;p39"/>
          <p:cNvSpPr/>
          <p:nvPr/>
        </p:nvSpPr>
        <p:spPr>
          <a:xfrm>
            <a:off x="428625" y="3228975"/>
            <a:ext cx="16101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5" name="Google Shape;375;p39"/>
          <p:cNvSpPr/>
          <p:nvPr/>
        </p:nvSpPr>
        <p:spPr>
          <a:xfrm>
            <a:off x="2038647" y="3228975"/>
            <a:ext cx="3524175"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6" name="Google Shape;376;p39"/>
          <p:cNvSpPr/>
          <p:nvPr/>
        </p:nvSpPr>
        <p:spPr>
          <a:xfrm>
            <a:off x="5562749" y="3228975"/>
            <a:ext cx="31527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7" name="Google Shape;377;p39"/>
          <p:cNvSpPr/>
          <p:nvPr/>
        </p:nvSpPr>
        <p:spPr>
          <a:xfrm>
            <a:off x="428625" y="3736181"/>
            <a:ext cx="16101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8" name="Google Shape;378;p39"/>
          <p:cNvSpPr/>
          <p:nvPr/>
        </p:nvSpPr>
        <p:spPr>
          <a:xfrm>
            <a:off x="2038647" y="3736181"/>
            <a:ext cx="3524175"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79" name="Google Shape;379;p39"/>
          <p:cNvSpPr/>
          <p:nvPr/>
        </p:nvSpPr>
        <p:spPr>
          <a:xfrm>
            <a:off x="5562749" y="3736181"/>
            <a:ext cx="3152700" cy="7200"/>
          </a:xfrm>
          <a:prstGeom prst="rect">
            <a:avLst/>
          </a:prstGeom>
          <a:solidFill>
            <a:srgbClr val="E2E8F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80" name="Google Shape;380;p39"/>
          <p:cNvSpPr txBox="1"/>
          <p:nvPr/>
        </p:nvSpPr>
        <p:spPr>
          <a:xfrm>
            <a:off x="571500" y="428625"/>
            <a:ext cx="8551069" cy="33575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COMPARATIVE ANALYSIS RESULTS</a:t>
            </a:r>
            <a:endParaRPr sz="1100" b="0" i="0" u="none" strike="noStrike" cap="none" spc="0">
              <a:solidFill>
                <a:srgbClr val="000000"/>
              </a:solidFill>
              <a:latin typeface="Arial"/>
              <a:ea typeface="Arial"/>
              <a:cs typeface="Arial"/>
              <a:sym typeface="Arial"/>
            </a:endParaRPr>
          </a:p>
        </p:txBody>
      </p:sp>
      <p:sp>
        <p:nvSpPr>
          <p:cNvPr id="381" name="Google Shape;381;p39"/>
          <p:cNvSpPr/>
          <p:nvPr/>
        </p:nvSpPr>
        <p:spPr>
          <a:xfrm>
            <a:off x="428625" y="428625"/>
            <a:ext cx="57150" cy="335756"/>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40"/>
          <p:cNvSpPr txBox="1"/>
          <p:nvPr/>
        </p:nvSpPr>
        <p:spPr>
          <a:xfrm>
            <a:off x="571500" y="428625"/>
            <a:ext cx="8551200" cy="323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spc="0">
                <a:solidFill>
                  <a:srgbClr val="0A192F"/>
                </a:solidFill>
                <a:latin typeface="Merriweather"/>
                <a:ea typeface="Merriweather"/>
                <a:cs typeface="Merriweather"/>
                <a:sym typeface="Merriweather"/>
              </a:rPr>
              <a:t>RESEARCH QUESTION</a:t>
            </a:r>
            <a:endParaRPr sz="1100" b="0" i="1" u="none" strike="noStrike" cap="none" spc="0">
              <a:solidFill>
                <a:srgbClr val="000000"/>
              </a:solidFill>
              <a:latin typeface="Arial"/>
              <a:ea typeface="Arial"/>
              <a:cs typeface="Arial"/>
              <a:sym typeface="Arial"/>
            </a:endParaRPr>
          </a:p>
        </p:txBody>
      </p:sp>
      <p:sp>
        <p:nvSpPr>
          <p:cNvPr id="387" name="Google Shape;387;p40"/>
          <p:cNvSpPr/>
          <p:nvPr/>
        </p:nvSpPr>
        <p:spPr>
          <a:xfrm>
            <a:off x="428625" y="428625"/>
            <a:ext cx="57000" cy="335700"/>
          </a:xfrm>
          <a:prstGeom prst="rect">
            <a:avLst/>
          </a:prstGeom>
          <a:solidFill>
            <a:srgbClr val="B89E6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spc="0">
              <a:solidFill>
                <a:schemeClr val="dk1"/>
              </a:solidFill>
              <a:latin typeface="Calibri"/>
              <a:ea typeface="Calibri"/>
              <a:cs typeface="Calibri"/>
              <a:sym typeface="Calibri"/>
            </a:endParaRPr>
          </a:p>
        </p:txBody>
      </p:sp>
      <p:sp>
        <p:nvSpPr>
          <p:cNvPr id="388" name="Google Shape;388;p40"/>
          <p:cNvSpPr/>
          <p:nvPr/>
        </p:nvSpPr>
        <p:spPr>
          <a:xfrm>
            <a:off x="428625" y="1669425"/>
            <a:ext cx="8157600" cy="902400"/>
          </a:xfrm>
          <a:prstGeom prst="roundRect">
            <a:avLst>
              <a:gd name="adj" fmla="val 16667"/>
            </a:avLst>
          </a:prstGeom>
          <a:solidFill>
            <a:srgbClr val="FFF2CC"/>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342900" lvl="0" indent="-317500" algn="l" rtl="0">
              <a:spcBef>
                <a:spcPts val="500"/>
              </a:spcBef>
              <a:spcAft>
                <a:spcPts val="0"/>
              </a:spcAft>
              <a:buNone/>
            </a:pPr>
            <a:endParaRPr sz="1900">
              <a:solidFill>
                <a:srgbClr val="0A192F"/>
              </a:solidFill>
              <a:latin typeface="Calibri"/>
              <a:ea typeface="Calibri"/>
              <a:cs typeface="Calibri"/>
              <a:sym typeface="Calibri"/>
            </a:endParaRPr>
          </a:p>
        </p:txBody>
      </p:sp>
      <p:sp>
        <p:nvSpPr>
          <p:cNvPr id="389" name="Google Shape;389;p40"/>
          <p:cNvSpPr/>
          <p:nvPr/>
        </p:nvSpPr>
        <p:spPr>
          <a:xfrm>
            <a:off x="428625" y="2942225"/>
            <a:ext cx="3925800" cy="1173900"/>
          </a:xfrm>
          <a:prstGeom prst="roundRect">
            <a:avLst>
              <a:gd name="adj" fmla="val 16667"/>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390" name="Google Shape;390;p40"/>
          <p:cNvSpPr txBox="1"/>
          <p:nvPr/>
        </p:nvSpPr>
        <p:spPr>
          <a:xfrm>
            <a:off x="694349" y="1786321"/>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spc="300">
                <a:solidFill>
                  <a:srgbClr val="0A192F"/>
                </a:solidFill>
                <a:latin typeface="Calibri"/>
                <a:ea typeface="Calibri"/>
                <a:cs typeface="Calibri"/>
                <a:sym typeface="Calibri"/>
              </a:rPr>
              <a:t>PRIMARY QUESTION</a:t>
            </a:r>
            <a:endParaRPr sz="1000" b="1" spc="300">
              <a:solidFill>
                <a:srgbClr val="0A192F"/>
              </a:solidFill>
              <a:latin typeface="Calibri"/>
              <a:ea typeface="Calibri"/>
              <a:cs typeface="Calibri"/>
              <a:sym typeface="Calibri"/>
            </a:endParaRPr>
          </a:p>
        </p:txBody>
      </p:sp>
      <p:sp>
        <p:nvSpPr>
          <p:cNvPr id="391" name="Google Shape;391;p40"/>
          <p:cNvSpPr txBox="1"/>
          <p:nvPr/>
        </p:nvSpPr>
        <p:spPr>
          <a:xfrm>
            <a:off x="649299" y="2005725"/>
            <a:ext cx="8731200" cy="461700"/>
          </a:xfrm>
          <a:prstGeom prst="rect">
            <a:avLst/>
          </a:prstGeom>
          <a:noFill/>
          <a:ln>
            <a:noFill/>
          </a:ln>
        </p:spPr>
        <p:txBody>
          <a:bodyPr spcFirstLastPara="1" wrap="square" lIns="91425" tIns="91425" rIns="91425" bIns="91425" anchor="t" anchorCtr="0">
            <a:spAutoFit/>
          </a:bodyPr>
          <a:lstStyle/>
          <a:p>
            <a:pPr marL="342900" lvl="0" indent="-317500" algn="l" rtl="0">
              <a:spcBef>
                <a:spcPts val="500"/>
              </a:spcBef>
              <a:spcAft>
                <a:spcPts val="0"/>
              </a:spcAft>
              <a:buNone/>
            </a:pPr>
            <a:r>
              <a:rPr lang="en" sz="1800">
                <a:solidFill>
                  <a:srgbClr val="0A192F"/>
                </a:solidFill>
                <a:latin typeface="Merriweather SemiBold"/>
                <a:ea typeface="Merriweather SemiBold"/>
                <a:cs typeface="Merriweather SemiBold"/>
                <a:sym typeface="Merriweather SemiBold"/>
              </a:rPr>
              <a:t>How are </a:t>
            </a:r>
            <a:r>
              <a:rPr lang="en" sz="1800" i="1">
                <a:solidFill>
                  <a:srgbClr val="0A192F"/>
                </a:solidFill>
                <a:latin typeface="Merriweather SemiBold"/>
                <a:ea typeface="Merriweather SemiBold"/>
                <a:cs typeface="Merriweather SemiBold"/>
                <a:sym typeface="Merriweather SemiBold"/>
              </a:rPr>
              <a:t>Hidden-Eye Close-Ups </a:t>
            </a:r>
            <a:r>
              <a:rPr lang="en" sz="1800">
                <a:solidFill>
                  <a:srgbClr val="0A192F"/>
                </a:solidFill>
                <a:latin typeface="Merriweather SemiBold"/>
                <a:ea typeface="Merriweather SemiBold"/>
                <a:cs typeface="Merriweather SemiBold"/>
                <a:sym typeface="Merriweather SemiBold"/>
              </a:rPr>
              <a:t>used as narrative devices in anime?</a:t>
            </a:r>
            <a:endParaRPr sz="1800">
              <a:solidFill>
                <a:srgbClr val="0A192F"/>
              </a:solidFill>
              <a:latin typeface="Calibri"/>
              <a:ea typeface="Calibri"/>
              <a:cs typeface="Calibri"/>
              <a:sym typeface="Calibri"/>
            </a:endParaRPr>
          </a:p>
        </p:txBody>
      </p:sp>
      <p:sp>
        <p:nvSpPr>
          <p:cNvPr id="392" name="Google Shape;392;p40"/>
          <p:cNvSpPr txBox="1"/>
          <p:nvPr/>
        </p:nvSpPr>
        <p:spPr>
          <a:xfrm>
            <a:off x="668608" y="3143896"/>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B89E6E"/>
                </a:solidFill>
                <a:latin typeface="Calibri"/>
                <a:ea typeface="Calibri"/>
                <a:cs typeface="Calibri"/>
                <a:sym typeface="Calibri"/>
              </a:rPr>
              <a:t>ANALYTICAL SCOPE</a:t>
            </a:r>
            <a:endParaRPr sz="1000" b="1">
              <a:solidFill>
                <a:srgbClr val="B89E6E"/>
              </a:solidFill>
              <a:latin typeface="Calibri"/>
              <a:ea typeface="Calibri"/>
              <a:cs typeface="Calibri"/>
              <a:sym typeface="Calibri"/>
            </a:endParaRPr>
          </a:p>
        </p:txBody>
      </p:sp>
      <p:sp>
        <p:nvSpPr>
          <p:cNvPr id="393" name="Google Shape;393;p40"/>
          <p:cNvSpPr txBox="1"/>
          <p:nvPr/>
        </p:nvSpPr>
        <p:spPr>
          <a:xfrm>
            <a:off x="649300" y="3374475"/>
            <a:ext cx="3585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0A192F"/>
                </a:solidFill>
                <a:latin typeface="Lato"/>
                <a:ea typeface="Lato"/>
                <a:cs typeface="Lato"/>
                <a:sym typeface="Lato"/>
              </a:rPr>
              <a:t>Investigating specific narrative contexts in selected anime episodes</a:t>
            </a:r>
            <a:endParaRPr>
              <a:solidFill>
                <a:srgbClr val="0A192F"/>
              </a:solidFill>
              <a:latin typeface="Lato"/>
              <a:ea typeface="Lato"/>
              <a:cs typeface="Lato"/>
              <a:sym typeface="Lato"/>
            </a:endParaRPr>
          </a:p>
        </p:txBody>
      </p:sp>
      <p:sp>
        <p:nvSpPr>
          <p:cNvPr id="394" name="Google Shape;394;p40"/>
          <p:cNvSpPr/>
          <p:nvPr/>
        </p:nvSpPr>
        <p:spPr>
          <a:xfrm>
            <a:off x="4725700" y="2942225"/>
            <a:ext cx="3860400" cy="1173900"/>
          </a:xfrm>
          <a:prstGeom prst="roundRect">
            <a:avLst>
              <a:gd name="adj" fmla="val 16667"/>
            </a:avLst>
          </a:prstGeom>
          <a:solidFill>
            <a:schemeClr val="lt1"/>
          </a:solidFill>
          <a:ln>
            <a:noFill/>
          </a:ln>
          <a:effectLst>
            <a:outerShdw blurRad="57150" dist="19050" dir="5400000" algn="bl" rotWithShape="0">
              <a:srgbClr val="000000">
                <a:alpha val="17000"/>
              </a:srgbClr>
            </a:outerShdw>
          </a:effectLst>
        </p:spPr>
        <p:txBody>
          <a:bodyPr spcFirstLastPara="1" wrap="square" lIns="274300" tIns="0" rIns="0" bIns="0" anchor="ctr" anchorCtr="0">
            <a:noAutofit/>
          </a:bodyPr>
          <a:lstStyle/>
          <a:p>
            <a:pPr marL="0" lvl="0" indent="0" algn="l" rtl="0">
              <a:lnSpc>
                <a:spcPct val="150000"/>
              </a:lnSpc>
              <a:spcBef>
                <a:spcPts val="500"/>
              </a:spcBef>
              <a:spcAft>
                <a:spcPts val="0"/>
              </a:spcAft>
              <a:buNone/>
            </a:pPr>
            <a:endParaRPr sz="1200">
              <a:solidFill>
                <a:srgbClr val="0A192F"/>
              </a:solidFill>
              <a:latin typeface="Lato"/>
              <a:ea typeface="Lato"/>
              <a:cs typeface="Lato"/>
              <a:sym typeface="Lato"/>
            </a:endParaRPr>
          </a:p>
        </p:txBody>
      </p:sp>
      <p:sp>
        <p:nvSpPr>
          <p:cNvPr id="395" name="Google Shape;395;p40"/>
          <p:cNvSpPr txBox="1"/>
          <p:nvPr/>
        </p:nvSpPr>
        <p:spPr>
          <a:xfrm>
            <a:off x="4965683" y="3143896"/>
            <a:ext cx="33072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B89E6E"/>
                </a:solidFill>
                <a:latin typeface="Calibri"/>
                <a:ea typeface="Calibri"/>
                <a:cs typeface="Calibri"/>
                <a:sym typeface="Calibri"/>
              </a:rPr>
              <a:t>SELECTED CORPUS</a:t>
            </a:r>
            <a:endParaRPr sz="1000" b="1">
              <a:solidFill>
                <a:srgbClr val="B89E6E"/>
              </a:solidFill>
              <a:latin typeface="Calibri"/>
              <a:ea typeface="Calibri"/>
              <a:cs typeface="Calibri"/>
              <a:sym typeface="Calibri"/>
            </a:endParaRPr>
          </a:p>
        </p:txBody>
      </p:sp>
      <p:sp>
        <p:nvSpPr>
          <p:cNvPr id="396" name="Google Shape;396;p40"/>
          <p:cNvSpPr txBox="1"/>
          <p:nvPr/>
        </p:nvSpPr>
        <p:spPr>
          <a:xfrm>
            <a:off x="4946375" y="3374475"/>
            <a:ext cx="3585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0A192F"/>
                </a:solidFill>
                <a:latin typeface="Lato"/>
                <a:ea typeface="Lato"/>
                <a:cs typeface="Lato"/>
                <a:sym typeface="Lato"/>
              </a:rPr>
              <a:t>Key scenes from </a:t>
            </a:r>
            <a:r>
              <a:rPr lang="en" i="1">
                <a:solidFill>
                  <a:srgbClr val="0A192F"/>
                </a:solidFill>
                <a:latin typeface="Lato"/>
                <a:ea typeface="Lato"/>
                <a:cs typeface="Lato"/>
                <a:sym typeface="Lato"/>
              </a:rPr>
              <a:t>Sound! Euphonium </a:t>
            </a:r>
            <a:r>
              <a:rPr lang="en">
                <a:solidFill>
                  <a:srgbClr val="0A192F"/>
                </a:solidFill>
                <a:latin typeface="Lato"/>
                <a:ea typeface="Lato"/>
                <a:cs typeface="Lato"/>
                <a:sym typeface="Lato"/>
              </a:rPr>
              <a:t>(S2E10) and </a:t>
            </a:r>
            <a:r>
              <a:rPr lang="en" i="1">
                <a:solidFill>
                  <a:srgbClr val="0A192F"/>
                </a:solidFill>
                <a:latin typeface="Lato"/>
                <a:ea typeface="Lato"/>
                <a:cs typeface="Lato"/>
                <a:sym typeface="Lato"/>
              </a:rPr>
              <a:t>Re:Zero</a:t>
            </a:r>
            <a:r>
              <a:rPr lang="en">
                <a:solidFill>
                  <a:srgbClr val="0A192F"/>
                </a:solidFill>
                <a:latin typeface="Lato"/>
                <a:ea typeface="Lato"/>
                <a:cs typeface="Lato"/>
                <a:sym typeface="Lato"/>
              </a:rPr>
              <a:t> (S3E1).</a:t>
            </a:r>
            <a:endParaRPr>
              <a:solidFill>
                <a:srgbClr val="0A192F"/>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41" title="Screenshot_30-10-2026_23942_www.youtube.com.jpeg"/>
          <p:cNvPicPr preferRelativeResize="0"/>
          <p:nvPr/>
        </p:nvPicPr>
        <p:blipFill rotWithShape="1">
          <a:blip r:embed="rId3">
            <a:alphaModFix/>
          </a:blip>
          <a:srcRect t="2669" b="2669"/>
          <a:stretch/>
        </p:blipFill>
        <p:spPr>
          <a:xfrm>
            <a:off x="0" y="0"/>
            <a:ext cx="9144001" cy="5143500"/>
          </a:xfrm>
          <a:prstGeom prst="rect">
            <a:avLst/>
          </a:prstGeom>
          <a:noFill/>
          <a:ln>
            <a:noFill/>
          </a:ln>
        </p:spPr>
      </p:pic>
      <p:sp>
        <p:nvSpPr>
          <p:cNvPr id="407" name="Google Shape;407;p41"/>
          <p:cNvSpPr/>
          <p:nvPr/>
        </p:nvSpPr>
        <p:spPr>
          <a:xfrm>
            <a:off x="0" y="990600"/>
            <a:ext cx="9144000" cy="4152901"/>
          </a:xfrm>
          <a:prstGeom prst="rect">
            <a:avLst/>
          </a:prstGeom>
          <a:gradFill>
            <a:gsLst>
              <a:gs pos="50000">
                <a:srgbClr val="FFFFFF">
                  <a:alpha val="91000"/>
                </a:srgbClr>
              </a:gs>
              <a:gs pos="0">
                <a:schemeClr val="lt1">
                  <a:alpha val="0"/>
                </a:schemeClr>
              </a:gs>
              <a:gs pos="100000">
                <a:schemeClr val="bg1"/>
              </a:gs>
            </a:gsLst>
            <a:lin ang="5400012" scaled="0"/>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02" name="Google Shape;402;p41"/>
          <p:cNvSpPr txBox="1"/>
          <p:nvPr/>
        </p:nvSpPr>
        <p:spPr>
          <a:xfrm>
            <a:off x="2625506" y="2050256"/>
            <a:ext cx="3892986" cy="77906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100"/>
              <a:buFont typeface="Arial"/>
              <a:buNone/>
            </a:pPr>
            <a:r>
              <a:rPr lang="en" sz="5100" b="1" i="0" u="none" strike="noStrike" cap="none" spc="0" dirty="0">
                <a:solidFill>
                  <a:srgbClr val="0A192F"/>
                </a:solidFill>
                <a:latin typeface="Merriweather"/>
                <a:ea typeface="Merriweather"/>
                <a:cs typeface="Merriweather"/>
                <a:sym typeface="Merriweather"/>
              </a:rPr>
              <a:t>Thank you!</a:t>
            </a:r>
            <a:endParaRPr sz="1100" b="0" i="0" u="none" strike="noStrike" cap="none" spc="0" dirty="0">
              <a:solidFill>
                <a:srgbClr val="000000"/>
              </a:solidFill>
              <a:latin typeface="Arial"/>
              <a:ea typeface="Arial"/>
              <a:cs typeface="Arial"/>
              <a:sym typeface="Arial"/>
            </a:endParaRPr>
          </a:p>
        </p:txBody>
      </p:sp>
      <p:sp>
        <p:nvSpPr>
          <p:cNvPr id="403" name="Google Shape;403;p41"/>
          <p:cNvSpPr txBox="1"/>
          <p:nvPr/>
        </p:nvSpPr>
        <p:spPr>
          <a:xfrm>
            <a:off x="2504474" y="3036094"/>
            <a:ext cx="4135050" cy="7386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600"/>
              <a:buFont typeface="Arial"/>
              <a:buNone/>
            </a:pPr>
            <a:r>
              <a:rPr lang="en" sz="1600" b="1" i="0" u="none" strike="noStrike" cap="none" spc="0" dirty="0">
                <a:solidFill>
                  <a:srgbClr val="334155"/>
                </a:solidFill>
                <a:latin typeface="Lato"/>
                <a:ea typeface="Lato"/>
                <a:cs typeface="Lato"/>
                <a:sym typeface="Lato"/>
              </a:rPr>
              <a:t>Hiding the Eyes: Narrative Effects of Hidden-Eye Close-Ups in Anime</a:t>
            </a:r>
            <a:endParaRPr sz="1600" b="1" i="0" u="none" strike="noStrike" cap="none" spc="0" dirty="0">
              <a:solidFill>
                <a:srgbClr val="334155"/>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1438</Words>
  <Application>Microsoft Office PowerPoint</Application>
  <PresentationFormat>On-screen Show (16:9)</PresentationFormat>
  <Paragraphs>144</Paragraphs>
  <Slides>17</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Lexend Medium</vt:lpstr>
      <vt:lpstr>Arial</vt:lpstr>
      <vt:lpstr>Times New Roman</vt:lpstr>
      <vt:lpstr>Lexend</vt:lpstr>
      <vt:lpstr>Merriweather SemiBold</vt:lpstr>
      <vt:lpstr>Lato</vt:lpstr>
      <vt:lpstr>Merriweather</vt:lpstr>
      <vt:lpstr>Calibri</vt:lpstr>
      <vt:lpstr>Simple Light</vt:lpstr>
      <vt:lpstr>Office Theme</vt:lpstr>
      <vt:lpstr>PowerPoint Presentation</vt:lpstr>
      <vt:lpstr>TABLE OF CONTENTS</vt:lpstr>
      <vt:lpstr>PowerPoint Presentation</vt:lpstr>
      <vt:lpstr>PowerPoint Presentation</vt:lpstr>
      <vt:lpstr>PowerPoint Presentation</vt:lpstr>
      <vt:lpstr>Hidden-Eye Close-Up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IC</dc:creator>
  <cp:lastModifiedBy>IC</cp:lastModifiedBy>
  <cp:revision>1</cp:revision>
  <dcterms:modified xsi:type="dcterms:W3CDTF">2026-10-29T17:50:47Z</dcterms:modified>
</cp:coreProperties>
</file>