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1383625" cy="30275213"/>
  <p:notesSz cx="6858000" cy="9144000"/>
  <p:defaultTextStyle>
    <a:defPPr>
      <a:defRPr lang="en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4"/>
    <p:restoredTop sz="94668"/>
  </p:normalViewPr>
  <p:slideViewPr>
    <p:cSldViewPr snapToGrid="0">
      <p:cViewPr>
        <p:scale>
          <a:sx n="51" d="100"/>
          <a:sy n="51" d="100"/>
        </p:scale>
        <p:origin x="1664" y="-1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ICCT_이도희(5).docx, supplied by the user. Title, author order, affiliation and email are from the first page. DIL logo is the separately supplied original PNG.</a:t>
            </a:r>
          </a:p>
          <a:p>
            <a:r>
              <a:t>Methods: Sections II and III. One SO-101 demonstration, approximately 50 Hz, 4,787 frames, five arm joints plus gripper. Candidate execution and task-success validation occur in Isaac Sim. Final planar target distance is a continuous accuracy measure excluded from binary success.</a:t>
            </a:r>
          </a:p>
          <a:p>
            <a:r>
              <a:t>Primary evidence: original Figure 2. APPROACH × Elbow Flex, n=150. RMS rho=-0.133, FDR p=0.640. Signed rho=-0.482, FDR p=7.0e-8, bootstrap 95% CI [-0.595,-0.352]. These are reported observational associations; no test of the difference between correlations is reported.</a:t>
            </a:r>
          </a:p>
          <a:p>
            <a:r>
              <a:t>Robustness: Section IV.B. Approximately 2.90 mm difference in median final target errors between S&lt;0 and S&gt;=0 groups. The paper does not report the individual medians, group sizes, or exact trimmed rho. Trimming the top and bottom 1% of extreme final-error or signed-deviation values changed the association little.</a:t>
            </a:r>
          </a:p>
          <a:p>
            <a:r>
              <a:t>Table: exact rounded Figure 3 coefficients, with the original two significance markers. Columns: Shoulder Pan, Shoulder Lift, Elbow Flex, Wrist Flex, Wrist Roll. Rows: Approach [-0.33,-0.23,-0.48,-0.01,0.04]; Lift [0.02,0.04,0.05,0.16,-0.22]; Transport [0.08,0.10,0.03,-0.11,-0.01]; Place [-0.03,-0.19,-0.10,-0.16,0.08]. Asterisk denotes FDR-adjusted p&lt;0.05.</a:t>
            </a:r>
          </a:p>
          <a:p>
            <a:r>
              <a:t>Scope: a single demonstration, task and simulation setup. The poster does not claim causal accuracy improvement, real-robot validation of generated trajectories, augmentation success rate, or learned-policy improvement.</a:t>
            </a:r>
          </a:p>
          <a:p>
            <a:r>
              <a:t>Selected references are abbreviated from the supplied manuscript bibliography: A. Mandlekar et al., MimicGen: A Data Generation System for Scalable Robot Learning using Human Demonstrations, CoRL, PMLR 229, 2023, pp. 1820–1864. Z. Xue et al., DemoGen: Synthetic Demonstration Generation for Data-Efficient Visuomotor Policy Learning, RSS 2025, doi:10.15607/RSS.2025.XXI.157. Y. Benjamini and Y. Hochberg, Controlling the False Discovery Rate: A Practical and Powerful Approach to Multiple Testing, JRSS B 57(1), 1995, pp.289–300, doi:10.1111/j.2517-6161.1995.tb02031.x.</a:t>
            </a:r>
          </a:p>
          <a:p>
            <a:endParaRPr/>
          </a:p>
          <a:p>
            <a:r>
              <a:t>Additional source method details: object size 30.9 mm. Actual perturbation amplitudes in degrees follow Section III.C, ordered Shoulder Pan, Shoulder Lift, Elbow Flex, Wrist Flex, Wrist Roll: APPROACH [2.50,6.00,6.00,1.00,6.00]; LIFT [0.03,2.96,0.06,1.71,0.05]; TRANSPORT [6.00,3.00,6.00,1.00,6.00]; PLACE [0.05,1.43,0.03,0.84,0.02].</a:t>
            </a:r>
          </a:p>
          <a:p>
            <a:endParaRPr/>
          </a:p>
          <a:p>
            <a:r>
              <a:t>A(p,j)=min(D(p,j),B(c(p,j))). E(s)=64s^3(1-s)^3, 0&lt;=s&lt;=1. The envelope is C2-continuous at the phase boundaries. CLOSE, GRASP_HOLD, RELEASE remain locked.</a:t>
            </a:r>
          </a:p>
          <a:p>
            <a:endParaRPr/>
          </a:p>
          <a:p>
            <a:r>
              <a:t>Figure 1 uses the user-supplied workflow schematic with English native text and unchanged source illustration crops. The first two headings are aligned with their content. Task-phase count and joint names follow the manuscript: nine task phases, five arm joints plus gripper. Original Figure 2 panels A and B and complete original Figure 3 are retained. Panel B shares the final-error scale with A.</a:t>
            </a:r>
          </a:p>
          <a:p>
            <a:endParaRPr/>
          </a:p>
          <a:p>
            <a:r>
              <a:t>Workflow source: user attachment f10de7b8-da32-4441-8bc1-463ce292aa42.png. Four method labels follow the manuscript: Uniform, Phase-Gated, Phase-Aware Joint-Uniform, Proposed. Workflow imagery is schematic. Final target error remains outside binary success criteria.</a:t>
            </a:r>
          </a:p>
          <a:p>
            <a:endParaRPr/>
          </a:p>
          <a:p>
            <a:r>
              <a:t>Current poster figure numbering follows visual order: Figure 1 contains original manuscript Figure 2 paired scatterplots; Figure 2 is the supplied workflow schematic with native English labels; Figure 3 is the complete original manuscript Figure 3 heatmap. The native perturbation table is retained. Transparent DIL logo uses imagegen background extraction of the user-supplied logo. Study claims and numeric results are unchanged. The three headline numbers refer to APPROACH × Elbow Flex in 150 successful trajectories; approximately 2.90 mm is a difference between sign-group medians, not a causal improvement. In the displayed metric definitions, delta q is generated minus seed joint angle, averaged within each phase and joint.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056A5B35-FB14-4F64-8EBA-5DA5C332F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8400" y="11437600"/>
            <a:ext cx="17107200" cy="4373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01170F43-A50D-4086-856A-D8489FDA3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7600" y="16651800"/>
            <a:ext cx="14968800" cy="336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9968576B-DC73-486F-B90C-723D182E7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8400" y="12615000"/>
            <a:ext cx="17107200" cy="5046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230C2149-A050-4604-92D2-C364F45CC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850" y="2354800"/>
            <a:ext cx="18978300" cy="3700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872EEFD6-9CFE-40AA-99AC-6774E3585E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2850" y="8410000"/>
            <a:ext cx="18978300" cy="18838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4009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9355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4701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20047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5393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30739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6085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41431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6777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C580DED-19E7-47EE-8E8E-6686E55FC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850" y="2354800"/>
            <a:ext cx="18978300" cy="3700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568EFCA1-CA1A-4AF9-B25E-979FAC60F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2850" y="8410000"/>
            <a:ext cx="8820900" cy="18838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4009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9355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4701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20047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5393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30739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6085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41431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6777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FEF34DC-923A-4552-A06B-D739B555F47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1360250" y="8410000"/>
            <a:ext cx="8820900" cy="18838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4009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9355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4701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20047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5393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30739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6085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41431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6777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418F665A-C343-47E2-AFBA-4DB43E66C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850" y="2354800"/>
            <a:ext cx="18978300" cy="3700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ED1DA8DB-B349-441C-A988-D37D6144B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2850" y="8410000"/>
            <a:ext cx="8820900" cy="18838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4009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9355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4701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20047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5393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30739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6085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41431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6777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masthead">
            <a:extLst>
              <a:ext uri="{FF2B5EF4-FFF2-40B4-BE49-F238E27FC236}">
                <a16:creationId xmlns:a16="http://schemas.microsoft.com/office/drawing/2014/main" id="{57235A78-CCE7-4E6A-ACF1-C7A68C0BDD2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1384000" cy="3810000"/>
          </a:xfrm>
          <a:prstGeom prst="rect">
            <a:avLst/>
          </a:prstGeom>
          <a:solidFill>
            <a:srgbClr val="F1F6F8"/>
          </a:solidFill>
          <a:ln w="0">
            <a:noFill/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2" name="brand-top-rule">
            <a:extLst>
              <a:ext uri="{FF2B5EF4-FFF2-40B4-BE49-F238E27FC236}">
                <a16:creationId xmlns:a16="http://schemas.microsoft.com/office/drawing/2014/main" id="{1A5D29F3-5944-4945-9D5B-55450FDD2FA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1384000" cy="95250"/>
          </a:xfrm>
          <a:prstGeom prst="rect">
            <a:avLst/>
          </a:prstGeom>
          <a:solidFill>
            <a:srgbClr val="0B2D3A"/>
          </a:solidFill>
          <a:ln w="0">
            <a:noFill/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" name="title-1">
            <a:extLst>
              <a:ext uri="{FF2B5EF4-FFF2-40B4-BE49-F238E27FC236}">
                <a16:creationId xmlns:a16="http://schemas.microsoft.com/office/drawing/2014/main" id="{509144D6-D137-467C-BD3C-51FE66409A4E}"/>
              </a:ext>
            </a:extLst>
          </p:cNvPr>
          <p:cNvSpPr>
            <a:spLocks noGrp="1"/>
          </p:cNvSpPr>
          <p:nvPr/>
        </p:nvSpPr>
        <p:spPr>
          <a:xfrm>
            <a:off x="762000" y="361950"/>
            <a:ext cx="16049625" cy="847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52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52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52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52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52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52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52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52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52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52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52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5250" b="1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Beyond Deviation Magnitude:</a:t>
            </a:r>
          </a:p>
        </p:txBody>
      </p:sp>
      <p:sp>
        <p:nvSpPr>
          <p:cNvPr id="4" name="title-2">
            <a:extLst>
              <a:ext uri="{FF2B5EF4-FFF2-40B4-BE49-F238E27FC236}">
                <a16:creationId xmlns:a16="http://schemas.microsoft.com/office/drawing/2014/main" id="{8652861F-A6EF-4FFE-AF93-405B7A5D5577}"/>
              </a:ext>
            </a:extLst>
          </p:cNvPr>
          <p:cNvSpPr>
            <a:spLocks noGrp="1"/>
          </p:cNvSpPr>
          <p:nvPr/>
        </p:nvSpPr>
        <p:spPr>
          <a:xfrm>
            <a:off x="762000" y="1238250"/>
            <a:ext cx="15811500" cy="581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Phase-Joint Directional Characterization of</a:t>
            </a:r>
          </a:p>
        </p:txBody>
      </p:sp>
      <p:sp>
        <p:nvSpPr>
          <p:cNvPr id="5" name="title-3">
            <a:extLst>
              <a:ext uri="{FF2B5EF4-FFF2-40B4-BE49-F238E27FC236}">
                <a16:creationId xmlns:a16="http://schemas.microsoft.com/office/drawing/2014/main" id="{D0E9A481-E730-485E-8B44-9CEFB1F9B245}"/>
              </a:ext>
            </a:extLst>
          </p:cNvPr>
          <p:cNvSpPr>
            <a:spLocks noGrp="1"/>
          </p:cNvSpPr>
          <p:nvPr/>
        </p:nvSpPr>
        <p:spPr>
          <a:xfrm>
            <a:off x="762000" y="1790700"/>
            <a:ext cx="15811500" cy="581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Physics-Validated Manipulation Trajectories</a:t>
            </a:r>
          </a:p>
        </p:txBody>
      </p:sp>
      <p:sp>
        <p:nvSpPr>
          <p:cNvPr id="6" name="title-4">
            <a:extLst>
              <a:ext uri="{FF2B5EF4-FFF2-40B4-BE49-F238E27FC236}">
                <a16:creationId xmlns:a16="http://schemas.microsoft.com/office/drawing/2014/main" id="{419F7877-E25D-4CD8-9618-C6AE1CE8BF88}"/>
              </a:ext>
            </a:extLst>
          </p:cNvPr>
          <p:cNvSpPr>
            <a:spLocks noGrp="1"/>
          </p:cNvSpPr>
          <p:nvPr/>
        </p:nvSpPr>
        <p:spPr>
          <a:xfrm>
            <a:off x="762000" y="2343150"/>
            <a:ext cx="15811500" cy="581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from a Single Demonstration</a:t>
            </a:r>
          </a:p>
        </p:txBody>
      </p:sp>
      <p:sp>
        <p:nvSpPr>
          <p:cNvPr id="7" name="authors">
            <a:extLst>
              <a:ext uri="{FF2B5EF4-FFF2-40B4-BE49-F238E27FC236}">
                <a16:creationId xmlns:a16="http://schemas.microsoft.com/office/drawing/2014/main" id="{C531EC81-DB05-485F-8744-8EB3A2879216}"/>
              </a:ext>
            </a:extLst>
          </p:cNvPr>
          <p:cNvSpPr>
            <a:spLocks noGrp="1"/>
          </p:cNvSpPr>
          <p:nvPr/>
        </p:nvSpPr>
        <p:spPr>
          <a:xfrm>
            <a:off x="762000" y="3028950"/>
            <a:ext cx="15621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17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217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Dohee Lee, Junghun Kim, and Sang-il Choi</a:t>
            </a:r>
          </a:p>
        </p:txBody>
      </p:sp>
      <p:sp>
        <p:nvSpPr>
          <p:cNvPr id="8" name="affiliation">
            <a:extLst>
              <a:ext uri="{FF2B5EF4-FFF2-40B4-BE49-F238E27FC236}">
                <a16:creationId xmlns:a16="http://schemas.microsoft.com/office/drawing/2014/main" id="{626AAA83-113C-4C3D-B502-8ECBFE566D3C}"/>
              </a:ext>
            </a:extLst>
          </p:cNvPr>
          <p:cNvSpPr>
            <a:spLocks noGrp="1"/>
          </p:cNvSpPr>
          <p:nvPr/>
        </p:nvSpPr>
        <p:spPr>
          <a:xfrm>
            <a:off x="762000" y="3486150"/>
            <a:ext cx="1571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8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8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8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8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8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8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8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8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8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8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68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688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School of Computer Software, Daegu Catholic University, Gyeongsan-si, Republic of Korea</a:t>
            </a:r>
          </a:p>
        </p:txBody>
      </p:sp>
      <p:sp>
        <p:nvSpPr>
          <p:cNvPr id="9" name="conference">
            <a:extLst>
              <a:ext uri="{FF2B5EF4-FFF2-40B4-BE49-F238E27FC236}">
                <a16:creationId xmlns:a16="http://schemas.microsoft.com/office/drawing/2014/main" id="{2525A457-7AE2-4AD8-9629-7B7A00538CFC}"/>
              </a:ext>
            </a:extLst>
          </p:cNvPr>
          <p:cNvSpPr>
            <a:spLocks noGrp="1"/>
          </p:cNvSpPr>
          <p:nvPr/>
        </p:nvSpPr>
        <p:spPr>
          <a:xfrm>
            <a:off x="16811625" y="302291"/>
            <a:ext cx="38576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r">
              <a:defRPr sz="1950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defPPr>
            <a:lvl1pPr algn="r">
              <a:defRPr sz="1950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1pPr>
            <a:lvl2pPr algn="r">
              <a:defRPr sz="1950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2pPr>
            <a:lvl3pPr algn="r">
              <a:defRPr sz="1950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3pPr>
            <a:lvl4pPr algn="r">
              <a:defRPr sz="1950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4pPr>
            <a:lvl5pPr algn="r">
              <a:defRPr sz="1950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5pPr>
            <a:lvl6pPr algn="r">
              <a:defRPr sz="1950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6pPr>
            <a:lvl7pPr algn="r">
              <a:defRPr sz="1950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7pPr>
            <a:lvl8pPr algn="r">
              <a:defRPr sz="1950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8pPr>
            <a:lvl9pPr algn="r">
              <a:defRPr sz="1950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r">
              <a:lnSpc>
                <a:spcPct val="100000"/>
              </a:lnSpc>
              <a:buNone/>
              <a:defRPr sz="1950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pPr>
            <a:r>
              <a:rPr sz="3200" b="1" dirty="0">
                <a:solidFill>
                  <a:srgbClr val="229DBC"/>
                </a:solidFill>
                <a:latin typeface="DejaVu Sans"/>
                <a:ea typeface="DejaVu Sans"/>
                <a:cs typeface="DejaVu Sans"/>
              </a:rPr>
              <a:t>ICCT 2026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A811245-85FE-440E-B460-4D7CE5003F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12" t="2713" r="1754" b="8261"/>
          <a:stretch/>
        </p:blipFill>
        <p:spPr>
          <a:xfrm>
            <a:off x="15546621" y="1152525"/>
            <a:ext cx="5161586" cy="2066925"/>
          </a:xfrm>
          <a:prstGeom prst="rect">
            <a:avLst/>
          </a:prstGeom>
        </p:spPr>
      </p:pic>
      <p:sp>
        <p:nvSpPr>
          <p:cNvPr id="12" name="masthead-bottom">
            <a:extLst>
              <a:ext uri="{FF2B5EF4-FFF2-40B4-BE49-F238E27FC236}">
                <a16:creationId xmlns:a16="http://schemas.microsoft.com/office/drawing/2014/main" id="{65810361-1E1D-485C-B683-073B9B63D5AB}"/>
              </a:ext>
            </a:extLst>
          </p:cNvPr>
          <p:cNvSpPr>
            <a:spLocks noGrp="1"/>
          </p:cNvSpPr>
          <p:nvPr/>
        </p:nvSpPr>
        <p:spPr>
          <a:xfrm>
            <a:off x="762000" y="3800475"/>
            <a:ext cx="19860000" cy="38100"/>
          </a:xfrm>
          <a:prstGeom prst="rect">
            <a:avLst/>
          </a:prstGeom>
          <a:solidFill>
            <a:srgbClr val="229DBC"/>
          </a:solidFill>
          <a:ln w="0">
            <a:noFill/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3" name="takeaway">
            <a:extLst>
              <a:ext uri="{FF2B5EF4-FFF2-40B4-BE49-F238E27FC236}">
                <a16:creationId xmlns:a16="http://schemas.microsoft.com/office/drawing/2014/main" id="{4B1ADC15-1FF2-48CD-B0FC-8D30E0C23EB1}"/>
              </a:ext>
            </a:extLst>
          </p:cNvPr>
          <p:cNvSpPr>
            <a:spLocks noGrp="1"/>
          </p:cNvSpPr>
          <p:nvPr/>
        </p:nvSpPr>
        <p:spPr>
          <a:xfrm>
            <a:off x="762000" y="4095750"/>
            <a:ext cx="100012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77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77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77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77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77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77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77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77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77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77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277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Deviation direction reveals</a:t>
            </a:r>
          </a:p>
          <a:p>
            <a:pPr algn="l">
              <a:lnSpc>
                <a:spcPct val="100000"/>
              </a:lnSpc>
              <a:buNone/>
              <a:defRPr sz="277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accuracy-related structure</a:t>
            </a:r>
          </a:p>
        </p:txBody>
      </p:sp>
      <p:sp>
        <p:nvSpPr>
          <p:cNvPr id="14" name="research-aim">
            <a:extLst>
              <a:ext uri="{FF2B5EF4-FFF2-40B4-BE49-F238E27FC236}">
                <a16:creationId xmlns:a16="http://schemas.microsoft.com/office/drawing/2014/main" id="{3C79B622-6445-4E65-8851-E13BC04D0244}"/>
              </a:ext>
            </a:extLst>
          </p:cNvPr>
          <p:cNvSpPr>
            <a:spLocks noGrp="1"/>
          </p:cNvSpPr>
          <p:nvPr/>
        </p:nvSpPr>
        <p:spPr>
          <a:xfrm>
            <a:off x="762000" y="5048250"/>
            <a:ext cx="10191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We compare phase-joint deviations with final placement accuracy</a:t>
            </a:r>
          </a:p>
          <a:p>
            <a:pPr algn="l">
              <a:lnSpc>
                <a:spcPct val="100000"/>
              </a:lnSpc>
              <a:buNone/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among physically successful trajectories from one demonstration.</a:t>
            </a:r>
          </a:p>
        </p:txBody>
      </p:sp>
      <p:sp>
        <p:nvSpPr>
          <p:cNvPr id="15" name="metric-label-0">
            <a:extLst>
              <a:ext uri="{FF2B5EF4-FFF2-40B4-BE49-F238E27FC236}">
                <a16:creationId xmlns:a16="http://schemas.microsoft.com/office/drawing/2014/main" id="{1102724B-131C-4ACA-9083-524FD58CC5E9}"/>
              </a:ext>
            </a:extLst>
          </p:cNvPr>
          <p:cNvSpPr>
            <a:spLocks noGrp="1"/>
          </p:cNvSpPr>
          <p:nvPr/>
        </p:nvSpPr>
        <p:spPr>
          <a:xfrm>
            <a:off x="11572875" y="4095750"/>
            <a:ext cx="2571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Magnitude only (ρ)</a:t>
            </a:r>
          </a:p>
        </p:txBody>
      </p:sp>
      <p:sp>
        <p:nvSpPr>
          <p:cNvPr id="16" name="metric-value-0">
            <a:extLst>
              <a:ext uri="{FF2B5EF4-FFF2-40B4-BE49-F238E27FC236}">
                <a16:creationId xmlns:a16="http://schemas.microsoft.com/office/drawing/2014/main" id="{CAE4EA72-63BD-4B22-91C4-4AD1FA0F956E}"/>
              </a:ext>
            </a:extLst>
          </p:cNvPr>
          <p:cNvSpPr>
            <a:spLocks noGrp="1"/>
          </p:cNvSpPr>
          <p:nvPr/>
        </p:nvSpPr>
        <p:spPr>
          <a:xfrm>
            <a:off x="11572875" y="4457700"/>
            <a:ext cx="25717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4650" b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4650" b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4650" b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4650" b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4650" b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4650" b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4650" b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4650" b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4650" b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4650" b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4650" b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−0.133</a:t>
            </a:r>
          </a:p>
        </p:txBody>
      </p:sp>
      <p:sp>
        <p:nvSpPr>
          <p:cNvPr id="17" name="metric-sub-0">
            <a:extLst>
              <a:ext uri="{FF2B5EF4-FFF2-40B4-BE49-F238E27FC236}">
                <a16:creationId xmlns:a16="http://schemas.microsoft.com/office/drawing/2014/main" id="{E74EC38D-FEB9-4230-A7B2-595CA3EED140}"/>
              </a:ext>
            </a:extLst>
          </p:cNvPr>
          <p:cNvSpPr>
            <a:spLocks noGrp="1"/>
          </p:cNvSpPr>
          <p:nvPr/>
        </p:nvSpPr>
        <p:spPr>
          <a:xfrm>
            <a:off x="11572875" y="5257800"/>
            <a:ext cx="2571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M = √mean(Δq²)</a:t>
            </a:r>
          </a:p>
        </p:txBody>
      </p:sp>
      <p:sp>
        <p:nvSpPr>
          <p:cNvPr id="18" name="metric-label-1">
            <a:extLst>
              <a:ext uri="{FF2B5EF4-FFF2-40B4-BE49-F238E27FC236}">
                <a16:creationId xmlns:a16="http://schemas.microsoft.com/office/drawing/2014/main" id="{9581F2F5-FE59-449A-B3E0-97029D4BCE63}"/>
              </a:ext>
            </a:extLst>
          </p:cNvPr>
          <p:cNvSpPr>
            <a:spLocks noGrp="1"/>
          </p:cNvSpPr>
          <p:nvPr/>
        </p:nvSpPr>
        <p:spPr>
          <a:xfrm>
            <a:off x="14592300" y="4095750"/>
            <a:ext cx="2762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Signed deviation (ρ)</a:t>
            </a:r>
          </a:p>
        </p:txBody>
      </p:sp>
      <p:sp>
        <p:nvSpPr>
          <p:cNvPr id="19" name="metric-value-1">
            <a:extLst>
              <a:ext uri="{FF2B5EF4-FFF2-40B4-BE49-F238E27FC236}">
                <a16:creationId xmlns:a16="http://schemas.microsoft.com/office/drawing/2014/main" id="{8688CBDD-BA4B-4809-9C51-BB6CA142F0B5}"/>
              </a:ext>
            </a:extLst>
          </p:cNvPr>
          <p:cNvSpPr>
            <a:spLocks noGrp="1"/>
          </p:cNvSpPr>
          <p:nvPr/>
        </p:nvSpPr>
        <p:spPr>
          <a:xfrm>
            <a:off x="14592300" y="4457700"/>
            <a:ext cx="2762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4650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4650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4650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4650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4650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4650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4650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4650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4650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4650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4650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229DBC"/>
                </a:solidFill>
                <a:latin typeface="DejaVu Sans"/>
                <a:ea typeface="DejaVu Sans"/>
                <a:cs typeface="DejaVu Sans"/>
              </a:rPr>
              <a:t>−0.482</a:t>
            </a:r>
          </a:p>
        </p:txBody>
      </p:sp>
      <p:sp>
        <p:nvSpPr>
          <p:cNvPr id="20" name="metric-sub-1">
            <a:extLst>
              <a:ext uri="{FF2B5EF4-FFF2-40B4-BE49-F238E27FC236}">
                <a16:creationId xmlns:a16="http://schemas.microsoft.com/office/drawing/2014/main" id="{B9EDAA02-EC58-4402-ADE5-DD9747874DE2}"/>
              </a:ext>
            </a:extLst>
          </p:cNvPr>
          <p:cNvSpPr>
            <a:spLocks noGrp="1"/>
          </p:cNvSpPr>
          <p:nvPr/>
        </p:nvSpPr>
        <p:spPr>
          <a:xfrm>
            <a:off x="14592300" y="5257800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S = mean(Δq)</a:t>
            </a:r>
          </a:p>
        </p:txBody>
      </p:sp>
      <p:sp>
        <p:nvSpPr>
          <p:cNvPr id="21" name="metric-label-2">
            <a:extLst>
              <a:ext uri="{FF2B5EF4-FFF2-40B4-BE49-F238E27FC236}">
                <a16:creationId xmlns:a16="http://schemas.microsoft.com/office/drawing/2014/main" id="{35453E07-A313-459A-85B1-150E12614E30}"/>
              </a:ext>
            </a:extLst>
          </p:cNvPr>
          <p:cNvSpPr>
            <a:spLocks noGrp="1"/>
          </p:cNvSpPr>
          <p:nvPr/>
        </p:nvSpPr>
        <p:spPr>
          <a:xfrm>
            <a:off x="17811750" y="4095750"/>
            <a:ext cx="28098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Median error gap</a:t>
            </a:r>
          </a:p>
        </p:txBody>
      </p:sp>
      <p:sp>
        <p:nvSpPr>
          <p:cNvPr id="22" name="metric-value-2">
            <a:extLst>
              <a:ext uri="{FF2B5EF4-FFF2-40B4-BE49-F238E27FC236}">
                <a16:creationId xmlns:a16="http://schemas.microsoft.com/office/drawing/2014/main" id="{8145485E-FDF1-4305-9CBC-A60EF43D290A}"/>
              </a:ext>
            </a:extLst>
          </p:cNvPr>
          <p:cNvSpPr>
            <a:spLocks noGrp="1"/>
          </p:cNvSpPr>
          <p:nvPr/>
        </p:nvSpPr>
        <p:spPr>
          <a:xfrm>
            <a:off x="17811750" y="4457700"/>
            <a:ext cx="280987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34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4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4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4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4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4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4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4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4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4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34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≈2.90 mm</a:t>
            </a:r>
          </a:p>
        </p:txBody>
      </p:sp>
      <p:sp>
        <p:nvSpPr>
          <p:cNvPr id="23" name="metric-sub-2">
            <a:extLst>
              <a:ext uri="{FF2B5EF4-FFF2-40B4-BE49-F238E27FC236}">
                <a16:creationId xmlns:a16="http://schemas.microsoft.com/office/drawing/2014/main" id="{3DAE7EC4-287D-44BC-BD16-4117591F30BA}"/>
              </a:ext>
            </a:extLst>
          </p:cNvPr>
          <p:cNvSpPr>
            <a:spLocks noGrp="1"/>
          </p:cNvSpPr>
          <p:nvPr/>
        </p:nvSpPr>
        <p:spPr>
          <a:xfrm>
            <a:off x="17811750" y="5257800"/>
            <a:ext cx="2809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S &lt; 0 vs S ≥ 0</a:t>
            </a:r>
          </a:p>
        </p:txBody>
      </p:sp>
      <p:sp>
        <p:nvSpPr>
          <p:cNvPr id="24" name="summary-separator">
            <a:extLst>
              <a:ext uri="{FF2B5EF4-FFF2-40B4-BE49-F238E27FC236}">
                <a16:creationId xmlns:a16="http://schemas.microsoft.com/office/drawing/2014/main" id="{AD337703-FCA6-44BF-9F38-B78224143239}"/>
              </a:ext>
            </a:extLst>
          </p:cNvPr>
          <p:cNvSpPr>
            <a:spLocks noGrp="1"/>
          </p:cNvSpPr>
          <p:nvPr/>
        </p:nvSpPr>
        <p:spPr>
          <a:xfrm>
            <a:off x="762000" y="5715000"/>
            <a:ext cx="19860000" cy="19050"/>
          </a:xfrm>
          <a:prstGeom prst="rect">
            <a:avLst/>
          </a:prstGeom>
          <a:solidFill>
            <a:srgbClr val="D6E0E5"/>
          </a:solidFill>
          <a:ln w="0">
            <a:noFill/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25" name="section-01">
            <a:extLst>
              <a:ext uri="{FF2B5EF4-FFF2-40B4-BE49-F238E27FC236}">
                <a16:creationId xmlns:a16="http://schemas.microsoft.com/office/drawing/2014/main" id="{10DE9F64-7393-45A9-8EA0-461BAE1C53D3}"/>
              </a:ext>
            </a:extLst>
          </p:cNvPr>
          <p:cNvSpPr>
            <a:spLocks noGrp="1"/>
          </p:cNvSpPr>
          <p:nvPr/>
        </p:nvSpPr>
        <p:spPr>
          <a:xfrm>
            <a:off x="762000" y="6019800"/>
            <a:ext cx="5524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26" name="section-title-01">
            <a:extLst>
              <a:ext uri="{FF2B5EF4-FFF2-40B4-BE49-F238E27FC236}">
                <a16:creationId xmlns:a16="http://schemas.microsoft.com/office/drawing/2014/main" id="{CF6A5D93-D7DC-424E-92D2-F6A49C5729AA}"/>
              </a:ext>
            </a:extLst>
          </p:cNvPr>
          <p:cNvSpPr>
            <a:spLocks noGrp="1"/>
          </p:cNvSpPr>
          <p:nvPr/>
        </p:nvSpPr>
        <p:spPr>
          <a:xfrm>
            <a:off x="1419225" y="5972175"/>
            <a:ext cx="19202775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Magnitude and direction</a:t>
            </a:r>
          </a:p>
        </p:txBody>
      </p:sp>
      <p:sp>
        <p:nvSpPr>
          <p:cNvPr id="27" name="comparison-scope">
            <a:extLst>
              <a:ext uri="{FF2B5EF4-FFF2-40B4-BE49-F238E27FC236}">
                <a16:creationId xmlns:a16="http://schemas.microsoft.com/office/drawing/2014/main" id="{372747E2-7497-40BB-B612-DC9861A15D7B}"/>
              </a:ext>
            </a:extLst>
          </p:cNvPr>
          <p:cNvSpPr>
            <a:spLocks noGrp="1"/>
          </p:cNvSpPr>
          <p:nvPr/>
        </p:nvSpPr>
        <p:spPr>
          <a:xfrm>
            <a:off x="762000" y="6543675"/>
            <a:ext cx="19860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9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95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APPROACH × Elbow Flex, n = 150 successful trajectories. Spearman correlation with Benjamini–Hochberg FDR correction.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B9C3B637-6A93-40AB-8296-75868B3C3A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52688" y="7000875"/>
            <a:ext cx="19478625" cy="7505390"/>
          </a:xfrm>
          <a:prstGeom prst="rect">
            <a:avLst/>
          </a:prstGeom>
        </p:spPr>
      </p:pic>
      <p:sp>
        <p:nvSpPr>
          <p:cNvPr id="29" name="comparison-caption">
            <a:extLst>
              <a:ext uri="{FF2B5EF4-FFF2-40B4-BE49-F238E27FC236}">
                <a16:creationId xmlns:a16="http://schemas.microsoft.com/office/drawing/2014/main" id="{105AC864-97B9-4602-88CD-330DA05F9FAE}"/>
              </a:ext>
            </a:extLst>
          </p:cNvPr>
          <p:cNvSpPr>
            <a:spLocks noGrp="1"/>
          </p:cNvSpPr>
          <p:nvPr/>
        </p:nvSpPr>
        <p:spPr>
          <a:xfrm>
            <a:off x="762000" y="14620875"/>
            <a:ext cx="19860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800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800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Fig. 1. Signed deviation has a stronger observed association with placement error. The plots share the same final-error scale.</a:t>
            </a:r>
          </a:p>
        </p:txBody>
      </p:sp>
      <p:sp>
        <p:nvSpPr>
          <p:cNvPr id="30" name="method-rule">
            <a:extLst>
              <a:ext uri="{FF2B5EF4-FFF2-40B4-BE49-F238E27FC236}">
                <a16:creationId xmlns:a16="http://schemas.microsoft.com/office/drawing/2014/main" id="{3BDF9C5C-12CA-425E-85A5-E03DBE746862}"/>
              </a:ext>
            </a:extLst>
          </p:cNvPr>
          <p:cNvSpPr>
            <a:spLocks noGrp="1"/>
          </p:cNvSpPr>
          <p:nvPr/>
        </p:nvSpPr>
        <p:spPr>
          <a:xfrm>
            <a:off x="762000" y="15106650"/>
            <a:ext cx="19860000" cy="19050"/>
          </a:xfrm>
          <a:prstGeom prst="rect">
            <a:avLst/>
          </a:prstGeom>
          <a:solidFill>
            <a:srgbClr val="D6E0E5"/>
          </a:solidFill>
          <a:ln w="0">
            <a:noFill/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31" name="section-02">
            <a:extLst>
              <a:ext uri="{FF2B5EF4-FFF2-40B4-BE49-F238E27FC236}">
                <a16:creationId xmlns:a16="http://schemas.microsoft.com/office/drawing/2014/main" id="{20FFBD63-3798-4BD4-A245-75A8E10860C5}"/>
              </a:ext>
            </a:extLst>
          </p:cNvPr>
          <p:cNvSpPr>
            <a:spLocks noGrp="1"/>
          </p:cNvSpPr>
          <p:nvPr/>
        </p:nvSpPr>
        <p:spPr>
          <a:xfrm>
            <a:off x="762000" y="15411450"/>
            <a:ext cx="5524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2" name="section-title-02">
            <a:extLst>
              <a:ext uri="{FF2B5EF4-FFF2-40B4-BE49-F238E27FC236}">
                <a16:creationId xmlns:a16="http://schemas.microsoft.com/office/drawing/2014/main" id="{601B80C3-2646-4DB8-B5BC-814D9D11D90F}"/>
              </a:ext>
            </a:extLst>
          </p:cNvPr>
          <p:cNvSpPr>
            <a:spLocks noGrp="1"/>
          </p:cNvSpPr>
          <p:nvPr/>
        </p:nvSpPr>
        <p:spPr>
          <a:xfrm>
            <a:off x="1419225" y="15363825"/>
            <a:ext cx="19202775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Generation and physics validation</a:t>
            </a:r>
          </a:p>
        </p:txBody>
      </p:sp>
      <p:sp>
        <p:nvSpPr>
          <p:cNvPr id="33" name="setup">
            <a:extLst>
              <a:ext uri="{FF2B5EF4-FFF2-40B4-BE49-F238E27FC236}">
                <a16:creationId xmlns:a16="http://schemas.microsoft.com/office/drawing/2014/main" id="{AB5CDEE9-BD0F-4D31-B4BE-29B6AECF765F}"/>
              </a:ext>
            </a:extLst>
          </p:cNvPr>
          <p:cNvSpPr>
            <a:spLocks noGrp="1"/>
          </p:cNvSpPr>
          <p:nvPr/>
        </p:nvSpPr>
        <p:spPr>
          <a:xfrm>
            <a:off x="762000" y="15906750"/>
            <a:ext cx="19860000" cy="352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89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9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9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9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9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9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9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9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9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9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890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890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1 real SO-101 demonstration     9 task phases     5 arm joints + gripper     4,787 frames at ≈50 Hz     30.9 mm object</a:t>
            </a:r>
          </a:p>
        </p:txBody>
      </p:sp>
      <p:sp>
        <p:nvSpPr>
          <p:cNvPr id="34" name="step-number-01">
            <a:extLst>
              <a:ext uri="{FF2B5EF4-FFF2-40B4-BE49-F238E27FC236}">
                <a16:creationId xmlns:a16="http://schemas.microsoft.com/office/drawing/2014/main" id="{CB226833-62F6-42BB-BFCE-2F6671FC6FE3}"/>
              </a:ext>
            </a:extLst>
          </p:cNvPr>
          <p:cNvSpPr>
            <a:spLocks noGrp="1"/>
          </p:cNvSpPr>
          <p:nvPr/>
        </p:nvSpPr>
        <p:spPr>
          <a:xfrm>
            <a:off x="762000" y="16402050"/>
            <a:ext cx="457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5" name="step-title-01">
            <a:extLst>
              <a:ext uri="{FF2B5EF4-FFF2-40B4-BE49-F238E27FC236}">
                <a16:creationId xmlns:a16="http://schemas.microsoft.com/office/drawing/2014/main" id="{C79AB112-78B9-4F92-8645-74F0D53D952F}"/>
              </a:ext>
            </a:extLst>
          </p:cNvPr>
          <p:cNvSpPr>
            <a:spLocks noGrp="1"/>
          </p:cNvSpPr>
          <p:nvPr/>
        </p:nvSpPr>
        <p:spPr>
          <a:xfrm>
            <a:off x="1276350" y="16383000"/>
            <a:ext cx="58388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Real-robot demonstration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DE5DF954-EE74-4188-AC3F-8AB7978EEE6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7143" t="21286" r="69754" b="55000"/>
          <a:stretch/>
        </p:blipFill>
        <p:spPr>
          <a:xfrm>
            <a:off x="790575" y="16897350"/>
            <a:ext cx="1428750" cy="1783271"/>
          </a:xfrm>
          <a:prstGeom prst="rect">
            <a:avLst/>
          </a:prstGeom>
        </p:spPr>
      </p:pic>
      <p:sp>
        <p:nvSpPr>
          <p:cNvPr id="37" name="demo-body">
            <a:extLst>
              <a:ext uri="{FF2B5EF4-FFF2-40B4-BE49-F238E27FC236}">
                <a16:creationId xmlns:a16="http://schemas.microsoft.com/office/drawing/2014/main" id="{351022B4-914F-4A07-903C-EA68ACF48DF7}"/>
              </a:ext>
            </a:extLst>
          </p:cNvPr>
          <p:cNvSpPr>
            <a:spLocks noGrp="1"/>
          </p:cNvSpPr>
          <p:nvPr/>
        </p:nvSpPr>
        <p:spPr>
          <a:xfrm>
            <a:off x="2524125" y="17211675"/>
            <a:ext cx="4429125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950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950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One pick-and-place</a:t>
            </a:r>
          </a:p>
          <a:p>
            <a:pPr algn="l">
              <a:lnSpc>
                <a:spcPct val="100000"/>
              </a:lnSpc>
              <a:buNone/>
              <a:defRPr sz="1950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demonstration supplies</a:t>
            </a:r>
          </a:p>
          <a:p>
            <a:pPr algn="l">
              <a:lnSpc>
                <a:spcPct val="100000"/>
              </a:lnSpc>
              <a:buNone/>
              <a:defRPr sz="1950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the seed trajectory.</a:t>
            </a:r>
          </a:p>
        </p:txBody>
      </p:sp>
      <p:sp>
        <p:nvSpPr>
          <p:cNvPr id="38" name="step-number-02">
            <a:extLst>
              <a:ext uri="{FF2B5EF4-FFF2-40B4-BE49-F238E27FC236}">
                <a16:creationId xmlns:a16="http://schemas.microsoft.com/office/drawing/2014/main" id="{FDDE793B-1E5E-4120-A747-C9C4A2A4628A}"/>
              </a:ext>
            </a:extLst>
          </p:cNvPr>
          <p:cNvSpPr>
            <a:spLocks noGrp="1"/>
          </p:cNvSpPr>
          <p:nvPr/>
        </p:nvSpPr>
        <p:spPr>
          <a:xfrm>
            <a:off x="7515225" y="16402050"/>
            <a:ext cx="457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9" name="step-title-02">
            <a:extLst>
              <a:ext uri="{FF2B5EF4-FFF2-40B4-BE49-F238E27FC236}">
                <a16:creationId xmlns:a16="http://schemas.microsoft.com/office/drawing/2014/main" id="{EE8BB965-ADDB-4E5B-B607-E97B4E7007BA}"/>
              </a:ext>
            </a:extLst>
          </p:cNvPr>
          <p:cNvSpPr>
            <a:spLocks noGrp="1"/>
          </p:cNvSpPr>
          <p:nvPr/>
        </p:nvSpPr>
        <p:spPr>
          <a:xfrm>
            <a:off x="8029575" y="16383000"/>
            <a:ext cx="58388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Task phase segmentation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4652FD5-8E15-4B0D-A3D5-7FF33859ACD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498" t="21714" r="61773" b="72000"/>
          <a:stretch/>
        </p:blipFill>
        <p:spPr>
          <a:xfrm>
            <a:off x="7743825" y="16906875"/>
            <a:ext cx="476250" cy="436531"/>
          </a:xfrm>
          <a:prstGeom prst="rect">
            <a:avLst/>
          </a:prstGeom>
        </p:spPr>
      </p:pic>
      <p:sp>
        <p:nvSpPr>
          <p:cNvPr id="41" name="phase-number-0">
            <a:extLst>
              <a:ext uri="{FF2B5EF4-FFF2-40B4-BE49-F238E27FC236}">
                <a16:creationId xmlns:a16="http://schemas.microsoft.com/office/drawing/2014/main" id="{05101C94-AB7D-4030-93EE-A5441CBDE3EF}"/>
              </a:ext>
            </a:extLst>
          </p:cNvPr>
          <p:cNvSpPr>
            <a:spLocks noGrp="1"/>
          </p:cNvSpPr>
          <p:nvPr/>
        </p:nvSpPr>
        <p:spPr>
          <a:xfrm>
            <a:off x="7515225" y="17335500"/>
            <a:ext cx="9334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  <a:buNone/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pPr>
            <a:r>
              <a: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C1031DC6-5792-43B7-A74C-63569EB011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9606" t="21714" r="55665" b="72000"/>
          <a:stretch/>
        </p:blipFill>
        <p:spPr>
          <a:xfrm>
            <a:off x="8753475" y="16906875"/>
            <a:ext cx="476250" cy="436531"/>
          </a:xfrm>
          <a:prstGeom prst="rect">
            <a:avLst/>
          </a:prstGeom>
        </p:spPr>
      </p:pic>
      <p:sp>
        <p:nvSpPr>
          <p:cNvPr id="43" name="phase-number-1">
            <a:extLst>
              <a:ext uri="{FF2B5EF4-FFF2-40B4-BE49-F238E27FC236}">
                <a16:creationId xmlns:a16="http://schemas.microsoft.com/office/drawing/2014/main" id="{487848A2-83A8-49E2-ABCD-61392BCD9DF2}"/>
              </a:ext>
            </a:extLst>
          </p:cNvPr>
          <p:cNvSpPr>
            <a:spLocks noGrp="1"/>
          </p:cNvSpPr>
          <p:nvPr/>
        </p:nvSpPr>
        <p:spPr>
          <a:xfrm>
            <a:off x="8524875" y="17335500"/>
            <a:ext cx="9334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  <a:buNone/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pPr>
            <a:r>
              <a: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9DAF1770-33CE-44A1-BD56-7ADB635287C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5911" t="21714" r="49360" b="72000"/>
          <a:stretch/>
        </p:blipFill>
        <p:spPr>
          <a:xfrm>
            <a:off x="9763125" y="16906875"/>
            <a:ext cx="476250" cy="436531"/>
          </a:xfrm>
          <a:prstGeom prst="rect">
            <a:avLst/>
          </a:prstGeom>
        </p:spPr>
      </p:pic>
      <p:sp>
        <p:nvSpPr>
          <p:cNvPr id="45" name="phase-number-2">
            <a:extLst>
              <a:ext uri="{FF2B5EF4-FFF2-40B4-BE49-F238E27FC236}">
                <a16:creationId xmlns:a16="http://schemas.microsoft.com/office/drawing/2014/main" id="{6B436D1C-B05C-4D1A-A233-4604ACC668E7}"/>
              </a:ext>
            </a:extLst>
          </p:cNvPr>
          <p:cNvSpPr>
            <a:spLocks noGrp="1"/>
          </p:cNvSpPr>
          <p:nvPr/>
        </p:nvSpPr>
        <p:spPr>
          <a:xfrm>
            <a:off x="9534525" y="17335500"/>
            <a:ext cx="9334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  <a:buNone/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pPr>
            <a:r>
              <a: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BF0B499A-6D89-464D-BE1D-7FD7AEFA657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498" t="30571" r="61773" b="63143"/>
          <a:stretch/>
        </p:blipFill>
        <p:spPr>
          <a:xfrm>
            <a:off x="7743825" y="17564100"/>
            <a:ext cx="476250" cy="436531"/>
          </a:xfrm>
          <a:prstGeom prst="rect">
            <a:avLst/>
          </a:prstGeom>
        </p:spPr>
      </p:pic>
      <p:sp>
        <p:nvSpPr>
          <p:cNvPr id="47" name="phase-number-3">
            <a:extLst>
              <a:ext uri="{FF2B5EF4-FFF2-40B4-BE49-F238E27FC236}">
                <a16:creationId xmlns:a16="http://schemas.microsoft.com/office/drawing/2014/main" id="{0C7E3C4F-F754-4F32-A53D-F6F6F97233F1}"/>
              </a:ext>
            </a:extLst>
          </p:cNvPr>
          <p:cNvSpPr>
            <a:spLocks noGrp="1"/>
          </p:cNvSpPr>
          <p:nvPr/>
        </p:nvSpPr>
        <p:spPr>
          <a:xfrm>
            <a:off x="7515225" y="17992725"/>
            <a:ext cx="9334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  <a:buNone/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pPr>
            <a:r>
              <a: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C6CEE850-36DD-4884-B39F-60117E6E451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9606" t="30571" r="55665" b="63143"/>
          <a:stretch/>
        </p:blipFill>
        <p:spPr>
          <a:xfrm>
            <a:off x="8753475" y="17564100"/>
            <a:ext cx="476250" cy="436531"/>
          </a:xfrm>
          <a:prstGeom prst="rect">
            <a:avLst/>
          </a:prstGeom>
        </p:spPr>
      </p:pic>
      <p:sp>
        <p:nvSpPr>
          <p:cNvPr id="49" name="phase-number-4">
            <a:extLst>
              <a:ext uri="{FF2B5EF4-FFF2-40B4-BE49-F238E27FC236}">
                <a16:creationId xmlns:a16="http://schemas.microsoft.com/office/drawing/2014/main" id="{8D9B8C9E-3EE2-4B94-B0B4-F05309E18C46}"/>
              </a:ext>
            </a:extLst>
          </p:cNvPr>
          <p:cNvSpPr>
            <a:spLocks noGrp="1"/>
          </p:cNvSpPr>
          <p:nvPr/>
        </p:nvSpPr>
        <p:spPr>
          <a:xfrm>
            <a:off x="8524875" y="17992725"/>
            <a:ext cx="9334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  <a:buNone/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pPr>
            <a:r>
              <a: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5FACC229-42EF-4661-8951-EBEAECDD92C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5911" t="30571" r="49360" b="63143"/>
          <a:stretch/>
        </p:blipFill>
        <p:spPr>
          <a:xfrm>
            <a:off x="9763125" y="17564100"/>
            <a:ext cx="476250" cy="436531"/>
          </a:xfrm>
          <a:prstGeom prst="rect">
            <a:avLst/>
          </a:prstGeom>
        </p:spPr>
      </p:pic>
      <p:sp>
        <p:nvSpPr>
          <p:cNvPr id="51" name="phase-number-5">
            <a:extLst>
              <a:ext uri="{FF2B5EF4-FFF2-40B4-BE49-F238E27FC236}">
                <a16:creationId xmlns:a16="http://schemas.microsoft.com/office/drawing/2014/main" id="{A2900A94-A389-4FDB-94B4-95F70F8F1C05}"/>
              </a:ext>
            </a:extLst>
          </p:cNvPr>
          <p:cNvSpPr>
            <a:spLocks noGrp="1"/>
          </p:cNvSpPr>
          <p:nvPr/>
        </p:nvSpPr>
        <p:spPr>
          <a:xfrm>
            <a:off x="9534525" y="17992725"/>
            <a:ext cx="9334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  <a:buNone/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pPr>
            <a:r>
              <a: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9F2462B4-8005-4BFF-9672-B44A7AD18D7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498" t="39714" r="61773" b="54000"/>
          <a:stretch/>
        </p:blipFill>
        <p:spPr>
          <a:xfrm>
            <a:off x="7743825" y="18221325"/>
            <a:ext cx="476250" cy="436531"/>
          </a:xfrm>
          <a:prstGeom prst="rect">
            <a:avLst/>
          </a:prstGeom>
        </p:spPr>
      </p:pic>
      <p:sp>
        <p:nvSpPr>
          <p:cNvPr id="53" name="phase-number-6">
            <a:extLst>
              <a:ext uri="{FF2B5EF4-FFF2-40B4-BE49-F238E27FC236}">
                <a16:creationId xmlns:a16="http://schemas.microsoft.com/office/drawing/2014/main" id="{5D9EC45F-A4ED-4A28-A7B0-936A34E5AACA}"/>
              </a:ext>
            </a:extLst>
          </p:cNvPr>
          <p:cNvSpPr>
            <a:spLocks noGrp="1"/>
          </p:cNvSpPr>
          <p:nvPr/>
        </p:nvSpPr>
        <p:spPr>
          <a:xfrm>
            <a:off x="7515225" y="18649950"/>
            <a:ext cx="9334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  <a:buNone/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pPr>
            <a:r>
              <a: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5C8BA180-2D76-4847-902D-BEED288B24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9606" t="39714" r="55665" b="54000"/>
          <a:stretch/>
        </p:blipFill>
        <p:spPr>
          <a:xfrm>
            <a:off x="8753475" y="18221325"/>
            <a:ext cx="476250" cy="436531"/>
          </a:xfrm>
          <a:prstGeom prst="rect">
            <a:avLst/>
          </a:prstGeom>
        </p:spPr>
      </p:pic>
      <p:sp>
        <p:nvSpPr>
          <p:cNvPr id="55" name="phase-number-7">
            <a:extLst>
              <a:ext uri="{FF2B5EF4-FFF2-40B4-BE49-F238E27FC236}">
                <a16:creationId xmlns:a16="http://schemas.microsoft.com/office/drawing/2014/main" id="{02F722D2-7AFB-4BA2-A5A5-A6C52844B99F}"/>
              </a:ext>
            </a:extLst>
          </p:cNvPr>
          <p:cNvSpPr>
            <a:spLocks noGrp="1"/>
          </p:cNvSpPr>
          <p:nvPr/>
        </p:nvSpPr>
        <p:spPr>
          <a:xfrm>
            <a:off x="8524875" y="18649950"/>
            <a:ext cx="9334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  <a:buNone/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pPr>
            <a:r>
              <a: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8D9C3429-CB89-4378-8DEF-F15A5A788C0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5911" t="39714" r="49360" b="54000"/>
          <a:stretch/>
        </p:blipFill>
        <p:spPr>
          <a:xfrm>
            <a:off x="9763125" y="18221325"/>
            <a:ext cx="476250" cy="436531"/>
          </a:xfrm>
          <a:prstGeom prst="rect">
            <a:avLst/>
          </a:prstGeom>
        </p:spPr>
      </p:pic>
      <p:sp>
        <p:nvSpPr>
          <p:cNvPr id="57" name="phase-number-8">
            <a:extLst>
              <a:ext uri="{FF2B5EF4-FFF2-40B4-BE49-F238E27FC236}">
                <a16:creationId xmlns:a16="http://schemas.microsoft.com/office/drawing/2014/main" id="{8CA7F5AF-0F4D-49C4-9565-057EFD3A4C79}"/>
              </a:ext>
            </a:extLst>
          </p:cNvPr>
          <p:cNvSpPr>
            <a:spLocks noGrp="1"/>
          </p:cNvSpPr>
          <p:nvPr/>
        </p:nvSpPr>
        <p:spPr>
          <a:xfrm>
            <a:off x="9534525" y="18649950"/>
            <a:ext cx="9334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  <a:buNone/>
              <a:def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pPr>
            <a:r>
              <a:rPr sz="1538" b="0">
                <a:solidFill>
                  <a:srgbClr val="229DBC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58" name="segmentation-body">
            <a:extLst>
              <a:ext uri="{FF2B5EF4-FFF2-40B4-BE49-F238E27FC236}">
                <a16:creationId xmlns:a16="http://schemas.microsoft.com/office/drawing/2014/main" id="{EAC3E9A9-6387-4475-B17B-5595DFC6D50F}"/>
              </a:ext>
            </a:extLst>
          </p:cNvPr>
          <p:cNvSpPr>
            <a:spLocks noGrp="1"/>
          </p:cNvSpPr>
          <p:nvPr/>
        </p:nvSpPr>
        <p:spPr>
          <a:xfrm>
            <a:off x="10763250" y="16906875"/>
            <a:ext cx="31051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763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763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763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763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763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763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763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763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763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763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763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1763" b="1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Nine task phases</a:t>
            </a:r>
          </a:p>
        </p:txBody>
      </p:sp>
      <p:sp>
        <p:nvSpPr>
          <p:cNvPr id="59" name="phase-name-0">
            <a:extLst>
              <a:ext uri="{FF2B5EF4-FFF2-40B4-BE49-F238E27FC236}">
                <a16:creationId xmlns:a16="http://schemas.microsoft.com/office/drawing/2014/main" id="{B90D0E35-0FFA-4F15-907E-AA5B60F6A78A}"/>
              </a:ext>
            </a:extLst>
          </p:cNvPr>
          <p:cNvSpPr>
            <a:spLocks noGrp="1"/>
          </p:cNvSpPr>
          <p:nvPr/>
        </p:nvSpPr>
        <p:spPr>
          <a:xfrm>
            <a:off x="10763250" y="17316450"/>
            <a:ext cx="15525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01 Preparation</a:t>
            </a:r>
          </a:p>
        </p:txBody>
      </p:sp>
      <p:sp>
        <p:nvSpPr>
          <p:cNvPr id="60" name="phase-name-1">
            <a:extLst>
              <a:ext uri="{FF2B5EF4-FFF2-40B4-BE49-F238E27FC236}">
                <a16:creationId xmlns:a16="http://schemas.microsoft.com/office/drawing/2014/main" id="{8B5B375B-3360-4C54-ACB0-C61B81327907}"/>
              </a:ext>
            </a:extLst>
          </p:cNvPr>
          <p:cNvSpPr>
            <a:spLocks noGrp="1"/>
          </p:cNvSpPr>
          <p:nvPr/>
        </p:nvSpPr>
        <p:spPr>
          <a:xfrm>
            <a:off x="10763250" y="17602200"/>
            <a:ext cx="15525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02 Approach</a:t>
            </a:r>
          </a:p>
        </p:txBody>
      </p:sp>
      <p:sp>
        <p:nvSpPr>
          <p:cNvPr id="61" name="phase-name-2">
            <a:extLst>
              <a:ext uri="{FF2B5EF4-FFF2-40B4-BE49-F238E27FC236}">
                <a16:creationId xmlns:a16="http://schemas.microsoft.com/office/drawing/2014/main" id="{79F98897-634D-4EF0-A8F3-6461E39B26D1}"/>
              </a:ext>
            </a:extLst>
          </p:cNvPr>
          <p:cNvSpPr>
            <a:spLocks noGrp="1"/>
          </p:cNvSpPr>
          <p:nvPr/>
        </p:nvSpPr>
        <p:spPr>
          <a:xfrm>
            <a:off x="10763250" y="17887950"/>
            <a:ext cx="15525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03 Close</a:t>
            </a:r>
          </a:p>
        </p:txBody>
      </p:sp>
      <p:sp>
        <p:nvSpPr>
          <p:cNvPr id="62" name="phase-name-3">
            <a:extLst>
              <a:ext uri="{FF2B5EF4-FFF2-40B4-BE49-F238E27FC236}">
                <a16:creationId xmlns:a16="http://schemas.microsoft.com/office/drawing/2014/main" id="{78536119-07DA-4E89-A178-08A631EDC27D}"/>
              </a:ext>
            </a:extLst>
          </p:cNvPr>
          <p:cNvSpPr>
            <a:spLocks noGrp="1"/>
          </p:cNvSpPr>
          <p:nvPr/>
        </p:nvSpPr>
        <p:spPr>
          <a:xfrm>
            <a:off x="10763250" y="18173700"/>
            <a:ext cx="15525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04 Grasp Hold</a:t>
            </a:r>
          </a:p>
        </p:txBody>
      </p:sp>
      <p:sp>
        <p:nvSpPr>
          <p:cNvPr id="63" name="phase-name-4">
            <a:extLst>
              <a:ext uri="{FF2B5EF4-FFF2-40B4-BE49-F238E27FC236}">
                <a16:creationId xmlns:a16="http://schemas.microsoft.com/office/drawing/2014/main" id="{AAEBAD9F-89A4-4575-B89E-42C45BE72B5C}"/>
              </a:ext>
            </a:extLst>
          </p:cNvPr>
          <p:cNvSpPr>
            <a:spLocks noGrp="1"/>
          </p:cNvSpPr>
          <p:nvPr/>
        </p:nvSpPr>
        <p:spPr>
          <a:xfrm>
            <a:off x="10763250" y="18459450"/>
            <a:ext cx="15525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05 Lift</a:t>
            </a:r>
          </a:p>
        </p:txBody>
      </p:sp>
      <p:sp>
        <p:nvSpPr>
          <p:cNvPr id="64" name="phase-name-5">
            <a:extLst>
              <a:ext uri="{FF2B5EF4-FFF2-40B4-BE49-F238E27FC236}">
                <a16:creationId xmlns:a16="http://schemas.microsoft.com/office/drawing/2014/main" id="{0B11155E-6FE7-4A35-A99A-009A8116A9B4}"/>
              </a:ext>
            </a:extLst>
          </p:cNvPr>
          <p:cNvSpPr>
            <a:spLocks noGrp="1"/>
          </p:cNvSpPr>
          <p:nvPr/>
        </p:nvSpPr>
        <p:spPr>
          <a:xfrm>
            <a:off x="12325350" y="17316450"/>
            <a:ext cx="15525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06 Transport</a:t>
            </a:r>
          </a:p>
        </p:txBody>
      </p:sp>
      <p:sp>
        <p:nvSpPr>
          <p:cNvPr id="65" name="phase-name-6">
            <a:extLst>
              <a:ext uri="{FF2B5EF4-FFF2-40B4-BE49-F238E27FC236}">
                <a16:creationId xmlns:a16="http://schemas.microsoft.com/office/drawing/2014/main" id="{FC9449A3-A604-43F4-A472-8EF57A6F032F}"/>
              </a:ext>
            </a:extLst>
          </p:cNvPr>
          <p:cNvSpPr>
            <a:spLocks noGrp="1"/>
          </p:cNvSpPr>
          <p:nvPr/>
        </p:nvSpPr>
        <p:spPr>
          <a:xfrm>
            <a:off x="12325350" y="17602200"/>
            <a:ext cx="15525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07 Place</a:t>
            </a:r>
          </a:p>
        </p:txBody>
      </p:sp>
      <p:sp>
        <p:nvSpPr>
          <p:cNvPr id="66" name="phase-name-7">
            <a:extLst>
              <a:ext uri="{FF2B5EF4-FFF2-40B4-BE49-F238E27FC236}">
                <a16:creationId xmlns:a16="http://schemas.microsoft.com/office/drawing/2014/main" id="{F2D09626-E83D-4BE8-84CE-944E687E7CB7}"/>
              </a:ext>
            </a:extLst>
          </p:cNvPr>
          <p:cNvSpPr>
            <a:spLocks noGrp="1"/>
          </p:cNvSpPr>
          <p:nvPr/>
        </p:nvSpPr>
        <p:spPr>
          <a:xfrm>
            <a:off x="12325350" y="17887950"/>
            <a:ext cx="15525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08 Release</a:t>
            </a:r>
          </a:p>
        </p:txBody>
      </p:sp>
      <p:sp>
        <p:nvSpPr>
          <p:cNvPr id="67" name="phase-name-8">
            <a:extLst>
              <a:ext uri="{FF2B5EF4-FFF2-40B4-BE49-F238E27FC236}">
                <a16:creationId xmlns:a16="http://schemas.microsoft.com/office/drawing/2014/main" id="{8CB3D5CB-1C41-402A-AEFE-188EEE0FF4E5}"/>
              </a:ext>
            </a:extLst>
          </p:cNvPr>
          <p:cNvSpPr>
            <a:spLocks noGrp="1"/>
          </p:cNvSpPr>
          <p:nvPr/>
        </p:nvSpPr>
        <p:spPr>
          <a:xfrm>
            <a:off x="12325350" y="18173700"/>
            <a:ext cx="15525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09 Termination</a:t>
            </a:r>
          </a:p>
        </p:txBody>
      </p:sp>
      <p:sp>
        <p:nvSpPr>
          <p:cNvPr id="68" name="step-number-03">
            <a:extLst>
              <a:ext uri="{FF2B5EF4-FFF2-40B4-BE49-F238E27FC236}">
                <a16:creationId xmlns:a16="http://schemas.microsoft.com/office/drawing/2014/main" id="{E73659FB-C726-4DE0-85F3-96316A1F76BD}"/>
              </a:ext>
            </a:extLst>
          </p:cNvPr>
          <p:cNvSpPr>
            <a:spLocks noGrp="1"/>
          </p:cNvSpPr>
          <p:nvPr/>
        </p:nvSpPr>
        <p:spPr>
          <a:xfrm>
            <a:off x="14268450" y="16402050"/>
            <a:ext cx="457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69" name="step-title-03">
            <a:extLst>
              <a:ext uri="{FF2B5EF4-FFF2-40B4-BE49-F238E27FC236}">
                <a16:creationId xmlns:a16="http://schemas.microsoft.com/office/drawing/2014/main" id="{DF2B42FE-BBC4-4771-933F-0B98FB8D2061}"/>
              </a:ext>
            </a:extLst>
          </p:cNvPr>
          <p:cNvSpPr>
            <a:spLocks noGrp="1"/>
          </p:cNvSpPr>
          <p:nvPr/>
        </p:nvSpPr>
        <p:spPr>
          <a:xfrm>
            <a:off x="14782800" y="16383000"/>
            <a:ext cx="58388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Phase-joint analysis</a:t>
            </a: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014606E9-37D7-4AD1-AE65-0F17C85DC46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7143" t="24714" r="34680" b="60000"/>
          <a:stretch/>
        </p:blipFill>
        <p:spPr>
          <a:xfrm>
            <a:off x="14687550" y="16944975"/>
            <a:ext cx="1200150" cy="1547146"/>
          </a:xfrm>
          <a:prstGeom prst="rect">
            <a:avLst/>
          </a:prstGeom>
        </p:spPr>
      </p:pic>
      <p:sp>
        <p:nvSpPr>
          <p:cNvPr id="71" name="joint-legend-0-0">
            <a:extLst>
              <a:ext uri="{FF2B5EF4-FFF2-40B4-BE49-F238E27FC236}">
                <a16:creationId xmlns:a16="http://schemas.microsoft.com/office/drawing/2014/main" id="{FDA49A8E-7F1D-4A1C-BE44-72AAE4B10301}"/>
              </a:ext>
            </a:extLst>
          </p:cNvPr>
          <p:cNvSpPr>
            <a:spLocks noGrp="1"/>
          </p:cNvSpPr>
          <p:nvPr/>
        </p:nvSpPr>
        <p:spPr>
          <a:xfrm>
            <a:off x="16230600" y="16992600"/>
            <a:ext cx="21145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pPr>
            <a:r>
              <a: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rPr>
              <a:t>J1 Shoulder Pan</a:t>
            </a:r>
          </a:p>
        </p:txBody>
      </p:sp>
      <p:sp>
        <p:nvSpPr>
          <p:cNvPr id="72" name="joint-legend-0-1">
            <a:extLst>
              <a:ext uri="{FF2B5EF4-FFF2-40B4-BE49-F238E27FC236}">
                <a16:creationId xmlns:a16="http://schemas.microsoft.com/office/drawing/2014/main" id="{A34AE5D5-E211-463E-8E47-0FF39B13C7A7}"/>
              </a:ext>
            </a:extLst>
          </p:cNvPr>
          <p:cNvSpPr>
            <a:spLocks noGrp="1"/>
          </p:cNvSpPr>
          <p:nvPr/>
        </p:nvSpPr>
        <p:spPr>
          <a:xfrm>
            <a:off x="18383250" y="16992600"/>
            <a:ext cx="21145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pPr>
            <a:r>
              <a: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rPr>
              <a:t>J4 Wrist Flex</a:t>
            </a:r>
          </a:p>
        </p:txBody>
      </p:sp>
      <p:sp>
        <p:nvSpPr>
          <p:cNvPr id="73" name="joint-legend-1-0">
            <a:extLst>
              <a:ext uri="{FF2B5EF4-FFF2-40B4-BE49-F238E27FC236}">
                <a16:creationId xmlns:a16="http://schemas.microsoft.com/office/drawing/2014/main" id="{76657F9D-C8ED-424C-9602-F743406E2D0E}"/>
              </a:ext>
            </a:extLst>
          </p:cNvPr>
          <p:cNvSpPr>
            <a:spLocks noGrp="1"/>
          </p:cNvSpPr>
          <p:nvPr/>
        </p:nvSpPr>
        <p:spPr>
          <a:xfrm>
            <a:off x="16230600" y="17325975"/>
            <a:ext cx="21145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pPr>
            <a:r>
              <a: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rPr>
              <a:t>J2 Shoulder Lift</a:t>
            </a:r>
          </a:p>
        </p:txBody>
      </p:sp>
      <p:sp>
        <p:nvSpPr>
          <p:cNvPr id="74" name="joint-legend-1-1">
            <a:extLst>
              <a:ext uri="{FF2B5EF4-FFF2-40B4-BE49-F238E27FC236}">
                <a16:creationId xmlns:a16="http://schemas.microsoft.com/office/drawing/2014/main" id="{4777001A-A4EB-4B8B-BBDF-22ACF8CB27F5}"/>
              </a:ext>
            </a:extLst>
          </p:cNvPr>
          <p:cNvSpPr>
            <a:spLocks noGrp="1"/>
          </p:cNvSpPr>
          <p:nvPr/>
        </p:nvSpPr>
        <p:spPr>
          <a:xfrm>
            <a:off x="18383250" y="17325975"/>
            <a:ext cx="21145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pPr>
            <a:r>
              <a: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rPr>
              <a:t>J5 Wrist Roll</a:t>
            </a:r>
          </a:p>
        </p:txBody>
      </p:sp>
      <p:sp>
        <p:nvSpPr>
          <p:cNvPr id="75" name="joint-legend-2-0">
            <a:extLst>
              <a:ext uri="{FF2B5EF4-FFF2-40B4-BE49-F238E27FC236}">
                <a16:creationId xmlns:a16="http://schemas.microsoft.com/office/drawing/2014/main" id="{38177A14-66D6-4B69-B8A1-107444C975ED}"/>
              </a:ext>
            </a:extLst>
          </p:cNvPr>
          <p:cNvSpPr>
            <a:spLocks noGrp="1"/>
          </p:cNvSpPr>
          <p:nvPr/>
        </p:nvSpPr>
        <p:spPr>
          <a:xfrm>
            <a:off x="16230600" y="17659350"/>
            <a:ext cx="21145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pPr>
            <a:r>
              <a: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rPr>
              <a:t>J3 Elbow Flex</a:t>
            </a:r>
          </a:p>
        </p:txBody>
      </p:sp>
      <p:sp>
        <p:nvSpPr>
          <p:cNvPr id="76" name="joint-legend-2-1">
            <a:extLst>
              <a:ext uri="{FF2B5EF4-FFF2-40B4-BE49-F238E27FC236}">
                <a16:creationId xmlns:a16="http://schemas.microsoft.com/office/drawing/2014/main" id="{942DCDA6-9E92-4828-BBD4-DFE8035CB1F7}"/>
              </a:ext>
            </a:extLst>
          </p:cNvPr>
          <p:cNvSpPr>
            <a:spLocks noGrp="1"/>
          </p:cNvSpPr>
          <p:nvPr/>
        </p:nvSpPr>
        <p:spPr>
          <a:xfrm>
            <a:off x="18383250" y="17659350"/>
            <a:ext cx="21145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defRPr>
            </a:pPr>
            <a:r>
              <a:rPr sz="1688" b="0">
                <a:solidFill>
                  <a:srgbClr val="2C6C96"/>
                </a:solidFill>
                <a:latin typeface="DejaVu Sans"/>
                <a:ea typeface="DejaVu Sans"/>
                <a:cs typeface="DejaVu Sans"/>
              </a:rPr>
              <a:t>J6 Gripper</a:t>
            </a:r>
          </a:p>
        </p:txBody>
      </p:sp>
      <p:sp>
        <p:nvSpPr>
          <p:cNvPr id="77" name="joint-body">
            <a:extLst>
              <a:ext uri="{FF2B5EF4-FFF2-40B4-BE49-F238E27FC236}">
                <a16:creationId xmlns:a16="http://schemas.microsoft.com/office/drawing/2014/main" id="{71FDAD19-64DC-4086-9529-525C9336CBB9}"/>
              </a:ext>
            </a:extLst>
          </p:cNvPr>
          <p:cNvSpPr>
            <a:spLocks noGrp="1"/>
          </p:cNvSpPr>
          <p:nvPr/>
        </p:nvSpPr>
        <p:spPr>
          <a:xfrm>
            <a:off x="16230600" y="18116550"/>
            <a:ext cx="433387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Motion rate, directional efficiency</a:t>
            </a:r>
          </a:p>
          <a:p>
            <a:pPr algn="l">
              <a:lnSpc>
                <a:spcPct val="100000"/>
              </a:lnSpc>
              <a:buNone/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and task semantics set the bounds.</a:t>
            </a:r>
          </a:p>
        </p:txBody>
      </p:sp>
      <p:sp>
        <p:nvSpPr>
          <p:cNvPr id="78" name="workflow-row-separator">
            <a:extLst>
              <a:ext uri="{FF2B5EF4-FFF2-40B4-BE49-F238E27FC236}">
                <a16:creationId xmlns:a16="http://schemas.microsoft.com/office/drawing/2014/main" id="{5925D997-F3BB-4198-A9AA-C5AC946869E0}"/>
              </a:ext>
            </a:extLst>
          </p:cNvPr>
          <p:cNvSpPr>
            <a:spLocks noGrp="1"/>
          </p:cNvSpPr>
          <p:nvPr/>
        </p:nvSpPr>
        <p:spPr>
          <a:xfrm>
            <a:off x="762000" y="19011900"/>
            <a:ext cx="19860000" cy="19050"/>
          </a:xfrm>
          <a:prstGeom prst="rect">
            <a:avLst/>
          </a:prstGeom>
          <a:solidFill>
            <a:srgbClr val="D6E0E5"/>
          </a:solidFill>
          <a:ln w="0">
            <a:noFill/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79" name="step-number-04">
            <a:extLst>
              <a:ext uri="{FF2B5EF4-FFF2-40B4-BE49-F238E27FC236}">
                <a16:creationId xmlns:a16="http://schemas.microsoft.com/office/drawing/2014/main" id="{398237EA-D56B-4509-B2E3-97B67DD662A0}"/>
              </a:ext>
            </a:extLst>
          </p:cNvPr>
          <p:cNvSpPr>
            <a:spLocks noGrp="1"/>
          </p:cNvSpPr>
          <p:nvPr/>
        </p:nvSpPr>
        <p:spPr>
          <a:xfrm>
            <a:off x="762000" y="19164300"/>
            <a:ext cx="457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80" name="step-title-04">
            <a:extLst>
              <a:ext uri="{FF2B5EF4-FFF2-40B4-BE49-F238E27FC236}">
                <a16:creationId xmlns:a16="http://schemas.microsoft.com/office/drawing/2014/main" id="{B49ABD1C-BD46-48B5-B7F3-7BB3B936E982}"/>
              </a:ext>
            </a:extLst>
          </p:cNvPr>
          <p:cNvSpPr>
            <a:spLocks noGrp="1"/>
          </p:cNvSpPr>
          <p:nvPr/>
        </p:nvSpPr>
        <p:spPr>
          <a:xfrm>
            <a:off x="1276350" y="19145250"/>
            <a:ext cx="58388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Trajectory augmentation</a:t>
            </a:r>
          </a:p>
        </p:txBody>
      </p:sp>
      <p:sp>
        <p:nvSpPr>
          <p:cNvPr id="81" name="aug-label-0">
            <a:extLst>
              <a:ext uri="{FF2B5EF4-FFF2-40B4-BE49-F238E27FC236}">
                <a16:creationId xmlns:a16="http://schemas.microsoft.com/office/drawing/2014/main" id="{45C1513B-284E-4593-B338-535C35E7CFA0}"/>
              </a:ext>
            </a:extLst>
          </p:cNvPr>
          <p:cNvSpPr>
            <a:spLocks noGrp="1"/>
          </p:cNvSpPr>
          <p:nvPr/>
        </p:nvSpPr>
        <p:spPr>
          <a:xfrm>
            <a:off x="762000" y="19678650"/>
            <a:ext cx="1495425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  <a:buNone/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Uniform</a:t>
            </a: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C4928F71-209A-4CEB-812E-9FA7F55BAB5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1626" t="24286" r="20493" b="62857"/>
          <a:stretch/>
        </p:blipFill>
        <p:spPr>
          <a:xfrm>
            <a:off x="959379" y="20278725"/>
            <a:ext cx="1100667" cy="1238250"/>
          </a:xfrm>
          <a:prstGeom prst="rect">
            <a:avLst/>
          </a:prstGeom>
        </p:spPr>
      </p:pic>
      <p:sp>
        <p:nvSpPr>
          <p:cNvPr id="83" name="aug-label-1">
            <a:extLst>
              <a:ext uri="{FF2B5EF4-FFF2-40B4-BE49-F238E27FC236}">
                <a16:creationId xmlns:a16="http://schemas.microsoft.com/office/drawing/2014/main" id="{DF35AF41-2EDA-4949-B838-EF5C280A2FCD}"/>
              </a:ext>
            </a:extLst>
          </p:cNvPr>
          <p:cNvSpPr>
            <a:spLocks noGrp="1"/>
          </p:cNvSpPr>
          <p:nvPr/>
        </p:nvSpPr>
        <p:spPr>
          <a:xfrm>
            <a:off x="2381250" y="19678650"/>
            <a:ext cx="1495425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  <a:buNone/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Phase-Gated</a:t>
            </a: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4E50FA03-E39A-4B46-AEBA-D363BB4A45B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1478" t="24286" r="9754" b="62857"/>
          <a:stretch/>
        </p:blipFill>
        <p:spPr>
          <a:xfrm>
            <a:off x="2516717" y="20278725"/>
            <a:ext cx="1224492" cy="1238250"/>
          </a:xfrm>
          <a:prstGeom prst="rect">
            <a:avLst/>
          </a:prstGeom>
        </p:spPr>
      </p:pic>
      <p:sp>
        <p:nvSpPr>
          <p:cNvPr id="85" name="aug-label-2">
            <a:extLst>
              <a:ext uri="{FF2B5EF4-FFF2-40B4-BE49-F238E27FC236}">
                <a16:creationId xmlns:a16="http://schemas.microsoft.com/office/drawing/2014/main" id="{1CA80292-5636-4DF6-B7A9-DAA9D08FA9B9}"/>
              </a:ext>
            </a:extLst>
          </p:cNvPr>
          <p:cNvSpPr>
            <a:spLocks noGrp="1"/>
          </p:cNvSpPr>
          <p:nvPr/>
        </p:nvSpPr>
        <p:spPr>
          <a:xfrm>
            <a:off x="4000500" y="19678650"/>
            <a:ext cx="1495425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  <a:buNone/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Phase-Aware</a:t>
            </a:r>
          </a:p>
          <a:p>
            <a:pPr algn="ctr">
              <a:lnSpc>
                <a:spcPct val="100000"/>
              </a:lnSpc>
              <a:buNone/>
              <a:def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538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Joint-Uniform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842C884D-5290-474F-86D3-630073CF785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1626" t="40857" r="20197" b="46000"/>
          <a:stretch/>
        </p:blipFill>
        <p:spPr>
          <a:xfrm>
            <a:off x="4189654" y="20278725"/>
            <a:ext cx="1117117" cy="1238250"/>
          </a:xfrm>
          <a:prstGeom prst="rect">
            <a:avLst/>
          </a:prstGeom>
        </p:spPr>
      </p:pic>
      <p:sp>
        <p:nvSpPr>
          <p:cNvPr id="87" name="aug-label-3">
            <a:extLst>
              <a:ext uri="{FF2B5EF4-FFF2-40B4-BE49-F238E27FC236}">
                <a16:creationId xmlns:a16="http://schemas.microsoft.com/office/drawing/2014/main" id="{DB9C631B-52CF-4D83-A9C8-ADB12410D207}"/>
              </a:ext>
            </a:extLst>
          </p:cNvPr>
          <p:cNvSpPr>
            <a:spLocks noGrp="1"/>
          </p:cNvSpPr>
          <p:nvPr/>
        </p:nvSpPr>
        <p:spPr>
          <a:xfrm>
            <a:off x="5619750" y="19678650"/>
            <a:ext cx="1495425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ctr">
              <a:defRPr sz="1538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538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538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538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538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538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538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538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538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538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lnSpc>
                <a:spcPct val="100000"/>
              </a:lnSpc>
              <a:buNone/>
              <a:defRPr sz="1538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pPr>
            <a:r>
              <a:rPr sz="1538" b="1">
                <a:solidFill>
                  <a:srgbClr val="229DBC"/>
                </a:solidFill>
                <a:latin typeface="DejaVu Sans"/>
                <a:ea typeface="DejaVu Sans"/>
                <a:cs typeface="DejaVu Sans"/>
              </a:rPr>
              <a:t>Proposed</a:t>
            </a:r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583DCBDC-3EB6-4351-A34C-F8FB16511FC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1478" t="40857" r="9754" b="46000"/>
          <a:stretch/>
        </p:blipFill>
        <p:spPr>
          <a:xfrm>
            <a:off x="5768526" y="20278725"/>
            <a:ext cx="1197872" cy="1238250"/>
          </a:xfrm>
          <a:prstGeom prst="rect">
            <a:avLst/>
          </a:prstGeom>
        </p:spPr>
      </p:pic>
      <p:sp>
        <p:nvSpPr>
          <p:cNvPr id="89" name="step-number-05">
            <a:extLst>
              <a:ext uri="{FF2B5EF4-FFF2-40B4-BE49-F238E27FC236}">
                <a16:creationId xmlns:a16="http://schemas.microsoft.com/office/drawing/2014/main" id="{9E24472B-B46D-4077-A8CE-6CD52C8D3B7D}"/>
              </a:ext>
            </a:extLst>
          </p:cNvPr>
          <p:cNvSpPr>
            <a:spLocks noGrp="1"/>
          </p:cNvSpPr>
          <p:nvPr/>
        </p:nvSpPr>
        <p:spPr>
          <a:xfrm>
            <a:off x="7515225" y="19164300"/>
            <a:ext cx="457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90" name="step-title-05">
            <a:extLst>
              <a:ext uri="{FF2B5EF4-FFF2-40B4-BE49-F238E27FC236}">
                <a16:creationId xmlns:a16="http://schemas.microsoft.com/office/drawing/2014/main" id="{CF932780-BDBE-4B32-9A07-A7111739313F}"/>
              </a:ext>
            </a:extLst>
          </p:cNvPr>
          <p:cNvSpPr>
            <a:spLocks noGrp="1"/>
          </p:cNvSpPr>
          <p:nvPr/>
        </p:nvSpPr>
        <p:spPr>
          <a:xfrm>
            <a:off x="8029575" y="19145250"/>
            <a:ext cx="58388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Physics validation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15906085-8CCB-48CA-B3AA-609C9F307CB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0345" t="64857" r="54877" b="14286"/>
          <a:stretch/>
        </p:blipFill>
        <p:spPr>
          <a:xfrm>
            <a:off x="7515225" y="19669125"/>
            <a:ext cx="1924050" cy="1872710"/>
          </a:xfrm>
          <a:prstGeom prst="rect">
            <a:avLst/>
          </a:prstGeom>
        </p:spPr>
      </p:pic>
      <p:sp>
        <p:nvSpPr>
          <p:cNvPr id="92" name="validation-body">
            <a:extLst>
              <a:ext uri="{FF2B5EF4-FFF2-40B4-BE49-F238E27FC236}">
                <a16:creationId xmlns:a16="http://schemas.microsoft.com/office/drawing/2014/main" id="{3B86D1C8-59E6-4596-9FE0-B5038962E798}"/>
              </a:ext>
            </a:extLst>
          </p:cNvPr>
          <p:cNvSpPr>
            <a:spLocks noGrp="1"/>
          </p:cNvSpPr>
          <p:nvPr/>
        </p:nvSpPr>
        <p:spPr>
          <a:xfrm>
            <a:off x="9696450" y="19831050"/>
            <a:ext cx="40957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91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1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1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1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1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1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1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1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1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1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91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1913" b="0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Execute candidates</a:t>
            </a:r>
          </a:p>
          <a:p>
            <a:pPr algn="l">
              <a:lnSpc>
                <a:spcPct val="100000"/>
              </a:lnSpc>
              <a:buNone/>
              <a:defRPr sz="191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1913" b="0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in NVIDIA Isaac Sim.</a:t>
            </a:r>
          </a:p>
          <a:p>
            <a:pPr algn="l">
              <a:lnSpc>
                <a:spcPct val="100000"/>
              </a:lnSpc>
              <a:buNone/>
              <a:defRPr sz="191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1913" b="0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Check lift, transport,</a:t>
            </a:r>
          </a:p>
          <a:p>
            <a:pPr algn="l">
              <a:lnSpc>
                <a:spcPct val="100000"/>
              </a:lnSpc>
              <a:buNone/>
              <a:defRPr sz="191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1913" b="0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placement and release.</a:t>
            </a:r>
          </a:p>
        </p:txBody>
      </p:sp>
      <p:sp>
        <p:nvSpPr>
          <p:cNvPr id="93" name="step-number-06">
            <a:extLst>
              <a:ext uri="{FF2B5EF4-FFF2-40B4-BE49-F238E27FC236}">
                <a16:creationId xmlns:a16="http://schemas.microsoft.com/office/drawing/2014/main" id="{1F6FE6C5-565A-4C03-8D39-701603C24201}"/>
              </a:ext>
            </a:extLst>
          </p:cNvPr>
          <p:cNvSpPr>
            <a:spLocks noGrp="1"/>
          </p:cNvSpPr>
          <p:nvPr/>
        </p:nvSpPr>
        <p:spPr>
          <a:xfrm>
            <a:off x="14268450" y="19164300"/>
            <a:ext cx="457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94" name="step-title-06">
            <a:extLst>
              <a:ext uri="{FF2B5EF4-FFF2-40B4-BE49-F238E27FC236}">
                <a16:creationId xmlns:a16="http://schemas.microsoft.com/office/drawing/2014/main" id="{9734BC6F-BD99-4BF9-A9D9-080C6D71E7AF}"/>
              </a:ext>
            </a:extLst>
          </p:cNvPr>
          <p:cNvSpPr>
            <a:spLocks noGrp="1"/>
          </p:cNvSpPr>
          <p:nvPr/>
        </p:nvSpPr>
        <p:spPr>
          <a:xfrm>
            <a:off x="14782800" y="19145250"/>
            <a:ext cx="58388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Successful trajectory set</a:t>
            </a: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64B3FE8C-F8EA-4AED-B8AB-CD06A117A06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4975" t="65000" r="24532" b="16429"/>
          <a:stretch/>
        </p:blipFill>
        <p:spPr>
          <a:xfrm>
            <a:off x="14268450" y="19792950"/>
            <a:ext cx="2924175" cy="1827657"/>
          </a:xfrm>
          <a:prstGeom prst="rect">
            <a:avLst/>
          </a:prstGeom>
        </p:spPr>
      </p:pic>
      <p:sp>
        <p:nvSpPr>
          <p:cNvPr id="96" name="dataset-body">
            <a:extLst>
              <a:ext uri="{FF2B5EF4-FFF2-40B4-BE49-F238E27FC236}">
                <a16:creationId xmlns:a16="http://schemas.microsoft.com/office/drawing/2014/main" id="{9B833425-100B-4425-9C32-3C90D128E1B4}"/>
              </a:ext>
            </a:extLst>
          </p:cNvPr>
          <p:cNvSpPr>
            <a:spLocks noGrp="1"/>
          </p:cNvSpPr>
          <p:nvPr/>
        </p:nvSpPr>
        <p:spPr>
          <a:xfrm>
            <a:off x="17402175" y="19802475"/>
            <a:ext cx="3219450" cy="1724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Retain successful runs.</a:t>
            </a:r>
          </a:p>
          <a:p>
            <a:endParaRPr sz="1763" b="0">
              <a:solidFill>
                <a:srgbClr val="0B2D3A"/>
              </a:solidFill>
              <a:latin typeface="DejaVu Sans"/>
              <a:ea typeface="DejaVu Sans"/>
              <a:cs typeface="DejaVu Sans"/>
            </a:endParaRPr>
          </a:p>
          <a:p>
            <a:pPr algn="l">
              <a:lnSpc>
                <a:spcPct val="100000"/>
              </a:lnSpc>
              <a:buNone/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Joint-state time series</a:t>
            </a:r>
          </a:p>
          <a:p>
            <a:pPr algn="l">
              <a:lnSpc>
                <a:spcPct val="100000"/>
              </a:lnSpc>
              <a:buNone/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Task-phase labels</a:t>
            </a:r>
          </a:p>
          <a:p>
            <a:pPr algn="l">
              <a:lnSpc>
                <a:spcPct val="100000"/>
              </a:lnSpc>
              <a:buNone/>
              <a:def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1763" b="0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Validation records</a:t>
            </a:r>
          </a:p>
        </p:txBody>
      </p:sp>
      <p:sp>
        <p:nvSpPr>
          <p:cNvPr id="97" name="workflow-caption">
            <a:extLst>
              <a:ext uri="{FF2B5EF4-FFF2-40B4-BE49-F238E27FC236}">
                <a16:creationId xmlns:a16="http://schemas.microsoft.com/office/drawing/2014/main" id="{0CCF168E-672E-41B1-AA78-F29975560D7F}"/>
              </a:ext>
            </a:extLst>
          </p:cNvPr>
          <p:cNvSpPr>
            <a:spLocks noGrp="1"/>
          </p:cNvSpPr>
          <p:nvPr/>
        </p:nvSpPr>
        <p:spPr>
          <a:xfrm>
            <a:off x="762000" y="21764625"/>
            <a:ext cx="19860000" cy="352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800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800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Fig. 2. Generation workflow. Final planar target error remains a separate continuous outcome and is excluded from binary success.</a:t>
            </a:r>
          </a:p>
        </p:txBody>
      </p:sp>
      <p:sp>
        <p:nvSpPr>
          <p:cNvPr id="98" name="lower-rule">
            <a:extLst>
              <a:ext uri="{FF2B5EF4-FFF2-40B4-BE49-F238E27FC236}">
                <a16:creationId xmlns:a16="http://schemas.microsoft.com/office/drawing/2014/main" id="{824EEEF3-4DCE-43F2-AE9B-8D656B875D94}"/>
              </a:ext>
            </a:extLst>
          </p:cNvPr>
          <p:cNvSpPr>
            <a:spLocks noGrp="1"/>
          </p:cNvSpPr>
          <p:nvPr/>
        </p:nvSpPr>
        <p:spPr>
          <a:xfrm>
            <a:off x="762000" y="22250400"/>
            <a:ext cx="19860000" cy="19050"/>
          </a:xfrm>
          <a:prstGeom prst="rect">
            <a:avLst/>
          </a:prstGeom>
          <a:solidFill>
            <a:srgbClr val="D6E0E5"/>
          </a:solidFill>
          <a:ln w="0">
            <a:noFill/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99" name="section-03">
            <a:extLst>
              <a:ext uri="{FF2B5EF4-FFF2-40B4-BE49-F238E27FC236}">
                <a16:creationId xmlns:a16="http://schemas.microsoft.com/office/drawing/2014/main" id="{A3D49586-F872-4E6E-B250-9AE65E0F86ED}"/>
              </a:ext>
            </a:extLst>
          </p:cNvPr>
          <p:cNvSpPr>
            <a:spLocks noGrp="1"/>
          </p:cNvSpPr>
          <p:nvPr/>
        </p:nvSpPr>
        <p:spPr>
          <a:xfrm>
            <a:off x="762000" y="22526625"/>
            <a:ext cx="5524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29DBC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0" name="section-title-03">
            <a:extLst>
              <a:ext uri="{FF2B5EF4-FFF2-40B4-BE49-F238E27FC236}">
                <a16:creationId xmlns:a16="http://schemas.microsoft.com/office/drawing/2014/main" id="{CF275FCC-EA86-4134-9932-AA2090693A24}"/>
              </a:ext>
            </a:extLst>
          </p:cNvPr>
          <p:cNvSpPr>
            <a:spLocks noGrp="1"/>
          </p:cNvSpPr>
          <p:nvPr/>
        </p:nvSpPr>
        <p:spPr>
          <a:xfrm>
            <a:off x="1419225" y="22479000"/>
            <a:ext cx="9105900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Phase-joint associations</a:t>
            </a:r>
          </a:p>
        </p:txBody>
      </p:sp>
      <p:pic>
        <p:nvPicPr>
          <p:cNvPr id="101" name="Picture 100">
            <a:extLst>
              <a:ext uri="{FF2B5EF4-FFF2-40B4-BE49-F238E27FC236}">
                <a16:creationId xmlns:a16="http://schemas.microsoft.com/office/drawing/2014/main" id="{1A8FD395-85CE-4600-901D-1685A4B696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1000125" y="23002875"/>
            <a:ext cx="8572500" cy="5823198"/>
          </a:xfrm>
          <a:prstGeom prst="rect">
            <a:avLst/>
          </a:prstGeom>
        </p:spPr>
      </p:pic>
      <p:sp>
        <p:nvSpPr>
          <p:cNvPr id="102" name="heatmap-caption">
            <a:extLst>
              <a:ext uri="{FF2B5EF4-FFF2-40B4-BE49-F238E27FC236}">
                <a16:creationId xmlns:a16="http://schemas.microsoft.com/office/drawing/2014/main" id="{13065C2E-8AA4-446B-A44E-702310DFFF93}"/>
              </a:ext>
            </a:extLst>
          </p:cNvPr>
          <p:cNvSpPr>
            <a:spLocks noGrp="1"/>
          </p:cNvSpPr>
          <p:nvPr/>
        </p:nvSpPr>
        <p:spPr>
          <a:xfrm>
            <a:off x="762000" y="28908375"/>
            <a:ext cx="9810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673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73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73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73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73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73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73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73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73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73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673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673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Fig. 3. Significant pairs occur in APPROACH:</a:t>
            </a:r>
          </a:p>
          <a:p>
            <a:pPr algn="l">
              <a:lnSpc>
                <a:spcPct val="100000"/>
              </a:lnSpc>
              <a:buNone/>
              <a:defRPr sz="1673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673" b="0" i="1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Shoulder Pan (ρ = −0.33) and Elbow Flex (ρ = −0.48).</a:t>
            </a:r>
          </a:p>
        </p:txBody>
      </p:sp>
      <p:sp>
        <p:nvSpPr>
          <p:cNvPr id="103" name="amplitude-title">
            <a:extLst>
              <a:ext uri="{FF2B5EF4-FFF2-40B4-BE49-F238E27FC236}">
                <a16:creationId xmlns:a16="http://schemas.microsoft.com/office/drawing/2014/main" id="{2080AE6F-ADC1-4A19-BB19-9521F4B8271B}"/>
              </a:ext>
            </a:extLst>
          </p:cNvPr>
          <p:cNvSpPr>
            <a:spLocks noGrp="1"/>
          </p:cNvSpPr>
          <p:nvPr/>
        </p:nvSpPr>
        <p:spPr>
          <a:xfrm>
            <a:off x="11049000" y="22526625"/>
            <a:ext cx="95726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32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232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Actual perturbation amplitudes (°)</a:t>
            </a:r>
          </a:p>
        </p:txBody>
      </p:sp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DE762D46-3C1C-45BD-AA0F-5CF87E56B4AB}"/>
              </a:ext>
            </a:extLst>
          </p:cNvPr>
          <p:cNvGraphicFramePr/>
          <p:nvPr/>
        </p:nvGraphicFramePr>
        <p:xfrm>
          <a:off x="11049000" y="23050500"/>
          <a:ext cx="9572625" cy="2181225"/>
        </p:xfrm>
        <a:graphic>
          <a:graphicData uri="http://schemas.openxmlformats.org/drawingml/2006/table">
            <a:tbl>
              <a:tblPr/>
              <a:tblGrid>
                <a:gridCol w="204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4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4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4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4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4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1912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sz="1650" b="1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Phase</a:t>
                      </a:r>
                    </a:p>
                  </a:txBody>
                  <a:tcPr anchor="ctr">
                    <a:lnL w="11430">
                      <a:solidFill>
                        <a:srgbClr val="D6E0E5"/>
                      </a:solidFill>
                      <a:prstDash val="soli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>
                      <a:solidFill>
                        <a:srgbClr val="D6E0E5"/>
                      </a:solidFill>
                      <a:prstDash val="soli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1F6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650" b="1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Shoulder</a:t>
                      </a: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650" b="1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Pan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>
                      <a:solidFill>
                        <a:srgbClr val="D6E0E5"/>
                      </a:solidFill>
                      <a:prstDash val="soli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1F6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650" b="1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Shoulder</a:t>
                      </a: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650" b="1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Lift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>
                      <a:solidFill>
                        <a:srgbClr val="D6E0E5"/>
                      </a:solidFill>
                      <a:prstDash val="soli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1F6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650" b="1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Elbow</a:t>
                      </a: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650" b="1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Flex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>
                      <a:solidFill>
                        <a:srgbClr val="D6E0E5"/>
                      </a:solidFill>
                      <a:prstDash val="soli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1F6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650" b="1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Wrist</a:t>
                      </a: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650" b="1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Flex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>
                      <a:solidFill>
                        <a:srgbClr val="D6E0E5"/>
                      </a:solidFill>
                      <a:prstDash val="soli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1F6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650" b="1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Wrist</a:t>
                      </a: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650" b="1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Roll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>
                      <a:solidFill>
                        <a:srgbClr val="D6E0E5"/>
                      </a:solidFill>
                      <a:prstDash val="soli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1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sz="1725" b="1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APPROACH</a:t>
                      </a:r>
                    </a:p>
                  </a:txBody>
                  <a:tcPr anchor="ctr">
                    <a:lnL w="11430">
                      <a:solidFill>
                        <a:srgbClr val="D6E0E5"/>
                      </a:solidFill>
                      <a:prstDash val="soli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725" b="0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2.50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725" b="0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6.00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725" b="0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6.00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725" b="0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1.00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725" b="0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6.00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sz="1725" b="1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LIFT</a:t>
                      </a:r>
                    </a:p>
                  </a:txBody>
                  <a:tcPr anchor="ctr">
                    <a:lnL w="11430">
                      <a:solidFill>
                        <a:srgbClr val="D6E0E5"/>
                      </a:solidFill>
                      <a:prstDash val="soli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A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725" b="0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0.03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A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725" b="0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2.96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A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725" b="0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0.06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A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725" b="0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1.71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A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725" b="0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0.05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AFC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sz="1725" b="1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TRANSPORT</a:t>
                      </a:r>
                    </a:p>
                  </a:txBody>
                  <a:tcPr anchor="ctr">
                    <a:lnL w="11430">
                      <a:solidFill>
                        <a:srgbClr val="D6E0E5"/>
                      </a:solidFill>
                      <a:prstDash val="soli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725" b="0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6.00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725" b="0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3.00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725" b="0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6.00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725" b="0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1.00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725" b="0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6.00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buNone/>
                      </a:pPr>
                      <a:r>
                        <a:rPr sz="1725" b="1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PLACE</a:t>
                      </a:r>
                    </a:p>
                  </a:txBody>
                  <a:tcPr anchor="ctr">
                    <a:lnL w="11430">
                      <a:solidFill>
                        <a:srgbClr val="D6E0E5"/>
                      </a:solidFill>
                      <a:prstDash val="soli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A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725" b="0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0.05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A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725" b="0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1.43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A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725" b="0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0.03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A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725" b="0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0.84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A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1725" b="0">
                          <a:solidFill>
                            <a:srgbClr val="0B2D3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0.02</a:t>
                      </a:r>
                    </a:p>
                  </a:txBody>
                  <a:tcPr anchor="ctr">
                    <a:lnL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D6E0E5"/>
                      </a:solidFill>
                      <a:prstDash val="solid"/>
                    </a:lnR>
                    <a:lnT w="11430" cap="flat" cmpd="sng" algn="ctr">
                      <a:solidFill>
                        <a:srgbClr val="D6E0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D6E0E5"/>
                      </a:solidFill>
                      <a:prstDash val="solid"/>
                    </a:lnB>
                    <a:solidFill>
                      <a:srgbClr val="FAFC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5" name="perturbation-formula">
            <a:extLst>
              <a:ext uri="{FF2B5EF4-FFF2-40B4-BE49-F238E27FC236}">
                <a16:creationId xmlns:a16="http://schemas.microsoft.com/office/drawing/2014/main" id="{287EE58A-760A-4A82-9F77-D1E0639B66EF}"/>
              </a:ext>
            </a:extLst>
          </p:cNvPr>
          <p:cNvSpPr>
            <a:spLocks noGrp="1"/>
          </p:cNvSpPr>
          <p:nvPr/>
        </p:nvSpPr>
        <p:spPr>
          <a:xfrm>
            <a:off x="11049000" y="25374600"/>
            <a:ext cx="9572625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A = min(net seed displacement, freedom cap).</a:t>
            </a:r>
          </a:p>
          <a:p>
            <a:pPr algn="l">
              <a:lnSpc>
                <a:spcPct val="100000"/>
              </a:lnSpc>
              <a:buNone/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LOCK / LOW / MEDIUM / HIGH: 0° / 1° / 3° / 6°.</a:t>
            </a:r>
          </a:p>
          <a:p>
            <a:pPr algn="l">
              <a:lnSpc>
                <a:spcPct val="100000"/>
              </a:lnSpc>
              <a:buNone/>
              <a:def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CLOSE, GRASP_HOLD and RELEASE remain locked.</a:t>
            </a:r>
          </a:p>
        </p:txBody>
      </p:sp>
      <p:sp>
        <p:nvSpPr>
          <p:cNvPr id="106" name="interpretation-title">
            <a:extLst>
              <a:ext uri="{FF2B5EF4-FFF2-40B4-BE49-F238E27FC236}">
                <a16:creationId xmlns:a16="http://schemas.microsoft.com/office/drawing/2014/main" id="{D34D2711-113F-41E8-AB9B-6D7E49E9CC61}"/>
              </a:ext>
            </a:extLst>
          </p:cNvPr>
          <p:cNvSpPr>
            <a:spLocks noGrp="1"/>
          </p:cNvSpPr>
          <p:nvPr/>
        </p:nvSpPr>
        <p:spPr>
          <a:xfrm>
            <a:off x="11049000" y="26450925"/>
            <a:ext cx="957262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232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2325" b="1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Interpretation &amp; scope</a:t>
            </a:r>
          </a:p>
        </p:txBody>
      </p:sp>
      <p:sp>
        <p:nvSpPr>
          <p:cNvPr id="107" name="robustness">
            <a:extLst>
              <a:ext uri="{FF2B5EF4-FFF2-40B4-BE49-F238E27FC236}">
                <a16:creationId xmlns:a16="http://schemas.microsoft.com/office/drawing/2014/main" id="{8EACE8E1-9B46-466F-A5AB-BC52CDE97FB7}"/>
              </a:ext>
            </a:extLst>
          </p:cNvPr>
          <p:cNvSpPr>
            <a:spLocks noGrp="1"/>
          </p:cNvSpPr>
          <p:nvPr/>
        </p:nvSpPr>
        <p:spPr>
          <a:xfrm>
            <a:off x="11049000" y="26984325"/>
            <a:ext cx="957262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875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75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75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75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75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75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75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75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75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75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875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For APPROACH × Elbow Flex, the signed association remains stable under</a:t>
            </a:r>
          </a:p>
          <a:p>
            <a:pPr algn="l">
              <a:lnSpc>
                <a:spcPct val="100000"/>
              </a:lnSpc>
              <a:buNone/>
              <a:defRPr sz="1875" b="0">
                <a:solidFill>
                  <a:srgbClr val="0B2D3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B2D3A"/>
                </a:solidFill>
                <a:latin typeface="DejaVu Sans"/>
                <a:ea typeface="DejaVu Sans"/>
                <a:cs typeface="DejaVu Sans"/>
              </a:rPr>
              <a:t>bootstrap analysis and 1% tail trimming.</a:t>
            </a:r>
          </a:p>
        </p:txBody>
      </p:sp>
      <p:sp>
        <p:nvSpPr>
          <p:cNvPr id="108" name="limitations">
            <a:extLst>
              <a:ext uri="{FF2B5EF4-FFF2-40B4-BE49-F238E27FC236}">
                <a16:creationId xmlns:a16="http://schemas.microsoft.com/office/drawing/2014/main" id="{9956D91A-DCEE-42BD-AC11-286B87982530}"/>
              </a:ext>
            </a:extLst>
          </p:cNvPr>
          <p:cNvSpPr>
            <a:spLocks noGrp="1"/>
          </p:cNvSpPr>
          <p:nvPr/>
        </p:nvSpPr>
        <p:spPr>
          <a:xfrm>
            <a:off x="11049000" y="27841575"/>
            <a:ext cx="957262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87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7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7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7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7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7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7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7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7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7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87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One seed and one task in simulation. These observational results do not</a:t>
            </a:r>
          </a:p>
          <a:p>
            <a:pPr algn="l">
              <a:lnSpc>
                <a:spcPct val="100000"/>
              </a:lnSpc>
              <a:buNone/>
              <a:defRPr sz="1875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establish causal effects or policy-learning gains.</a:t>
            </a:r>
          </a:p>
        </p:txBody>
      </p:sp>
      <p:sp>
        <p:nvSpPr>
          <p:cNvPr id="109" name="bootstrap-ci">
            <a:extLst>
              <a:ext uri="{FF2B5EF4-FFF2-40B4-BE49-F238E27FC236}">
                <a16:creationId xmlns:a16="http://schemas.microsoft.com/office/drawing/2014/main" id="{60A31723-02C5-4EA6-A911-D1E8CA3475FE}"/>
              </a:ext>
            </a:extLst>
          </p:cNvPr>
          <p:cNvSpPr>
            <a:spLocks noGrp="1"/>
          </p:cNvSpPr>
          <p:nvPr/>
        </p:nvSpPr>
        <p:spPr>
          <a:xfrm>
            <a:off x="11049000" y="28765500"/>
            <a:ext cx="9572625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29DBC"/>
                </a:solidFill>
                <a:latin typeface="DejaVu Sans"/>
                <a:ea typeface="DejaVu Sans"/>
                <a:cs typeface="DejaVu Sans"/>
              </a:rPr>
              <a:t>Signed ρ: bootstrap 95% CI [−0.595, −0.352]</a:t>
            </a:r>
          </a:p>
        </p:txBody>
      </p:sp>
      <p:sp>
        <p:nvSpPr>
          <p:cNvPr id="110" name="footer-rule">
            <a:extLst>
              <a:ext uri="{FF2B5EF4-FFF2-40B4-BE49-F238E27FC236}">
                <a16:creationId xmlns:a16="http://schemas.microsoft.com/office/drawing/2014/main" id="{9F26B795-56EE-4E21-AE28-24D34A249018}"/>
              </a:ext>
            </a:extLst>
          </p:cNvPr>
          <p:cNvSpPr>
            <a:spLocks noGrp="1"/>
          </p:cNvSpPr>
          <p:nvPr/>
        </p:nvSpPr>
        <p:spPr>
          <a:xfrm>
            <a:off x="762000" y="29498925"/>
            <a:ext cx="19860000" cy="19050"/>
          </a:xfrm>
          <a:prstGeom prst="rect">
            <a:avLst/>
          </a:prstGeom>
          <a:solidFill>
            <a:srgbClr val="0B2D3A"/>
          </a:solidFill>
          <a:ln w="0">
            <a:noFill/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12" name="references">
            <a:extLst>
              <a:ext uri="{FF2B5EF4-FFF2-40B4-BE49-F238E27FC236}">
                <a16:creationId xmlns:a16="http://schemas.microsoft.com/office/drawing/2014/main" id="{3134DB24-C07E-47CB-9694-A0EE49E85713}"/>
              </a:ext>
            </a:extLst>
          </p:cNvPr>
          <p:cNvSpPr>
            <a:spLocks noGrp="1"/>
          </p:cNvSpPr>
          <p:nvPr/>
        </p:nvSpPr>
        <p:spPr>
          <a:xfrm>
            <a:off x="704475" y="29722763"/>
            <a:ext cx="19860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38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8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8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8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8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8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8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8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8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8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lnSpc>
                <a:spcPct val="100000"/>
              </a:lnSpc>
              <a:buNone/>
              <a:defRPr sz="1388" b="0">
                <a:solidFill>
                  <a:srgbClr val="536871"/>
                </a:solidFill>
                <a:latin typeface="DejaVu Sans"/>
                <a:ea typeface="DejaVu Sans"/>
                <a:cs typeface="DejaVu Sans"/>
              </a:defRPr>
            </a:pPr>
            <a:r>
              <a:rPr sz="1388" b="0" dirty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References: Mandlekar et al., </a:t>
            </a:r>
            <a:r>
              <a:rPr sz="1388" b="0" dirty="0" err="1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MimicGen</a:t>
            </a:r>
            <a:r>
              <a:rPr sz="1388" b="0" dirty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388" b="0" dirty="0" err="1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CoRL</a:t>
            </a:r>
            <a:r>
              <a:rPr sz="1388" b="0" dirty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 2023. Xue et al., </a:t>
            </a:r>
            <a:r>
              <a:rPr sz="1388" b="0" dirty="0" err="1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DemoGen</a:t>
            </a:r>
            <a:r>
              <a:rPr sz="1388" b="0" dirty="0">
                <a:solidFill>
                  <a:srgbClr val="536871"/>
                </a:solidFill>
                <a:latin typeface="DejaVu Sans"/>
                <a:ea typeface="DejaVu Sans"/>
                <a:cs typeface="DejaVu Sans"/>
              </a:rPr>
              <a:t>, RSS 2025. Benjamini &amp; Hochberg, JRSS B, 1995.</a:t>
            </a:r>
          </a:p>
        </p:txBody>
      </p:sp>
    </p:spTree>
    <p:extLst>
      <p:ext uri="{BB962C8B-B14F-4D97-AF65-F5344CB8AC3E}">
        <p14:creationId xmlns:p14="http://schemas.microsoft.com/office/powerpoint/2010/main" val="99260073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1286</Words>
  <Application>Microsoft Macintosh PowerPoint</Application>
  <DocSecurity>0</DocSecurity>
  <PresentationFormat>Custom</PresentationFormat>
  <Paragraphs>151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DejaVu Sans</vt:lpstr>
      <vt:lpstr>Aptos</vt:lpstr>
      <vt:lpstr>ChatGPT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Dohee lee</cp:lastModifiedBy>
  <cp:revision>1</cp:revision>
  <dcterms:created xsi:type="dcterms:W3CDTF">2026-10-26T00:32:34Z</dcterms:created>
  <dcterms:modified xsi:type="dcterms:W3CDTF">2026-10-26T01:25:24Z</dcterms:modified>
</cp:coreProperties>
</file>