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55" autoAdjust="0"/>
    <p:restoredTop sz="94610"/>
  </p:normalViewPr>
  <p:slideViewPr>
    <p:cSldViewPr snapToGrid="0" snapToObjects="1">
      <p:cViewPr>
        <p:scale>
          <a:sx n="50" d="100"/>
          <a:sy n="50" d="100"/>
        </p:scale>
        <p:origin x="1540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9982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10082-40CB-4A46-1F45-82423EB75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B36B13-BC12-397C-6518-45D3CA84D8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495C6C-73FE-74C7-A9F8-086EF5F024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0F532F-4817-2553-A98B-B041171ECD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168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6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447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230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564614"/>
            <a:ext cx="10566400" cy="4480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230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447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230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564614"/>
            <a:ext cx="10566400" cy="4480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230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0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1657416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D9822B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EXPLAINABLE AI IN AGRICULTURE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2178116"/>
            <a:ext cx="10883392" cy="1785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620"/>
              </a:lnSpc>
              <a:buNone/>
            </a:pPr>
            <a:r>
              <a:rPr lang="en-US" sz="4200" b="1" i="0" dirty="0">
                <a:solidFill>
                  <a:srgbClr val="F6F5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Attention-Augmented Transfer Learning Framework for Explainable Plant Disease Classification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12800" y="4192257"/>
            <a:ext cx="10883392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F6F5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Richa Sharma, Prabhjot Kaur, Charanjit Singh, Naveen Bhatnagar, Gautam Srivastava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812800" y="4748477"/>
            <a:ext cx="10883392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B9C9B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Chandigarh University · Galgotia University · Brandon University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301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Motivation and research gap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67789"/>
            <a:ext cx="3380317" cy="4271037"/>
          </a:xfrm>
          <a:prstGeom prst="roundRect">
            <a:avLst>
              <a:gd name="adj" fmla="val 2912"/>
            </a:avLst>
          </a:prstGeom>
          <a:solidFill>
            <a:srgbClr val="FFFFFF"/>
          </a:solidFill>
          <a:ln w="6350">
            <a:solidFill>
              <a:srgbClr val="DFE3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1033" y="1822847"/>
            <a:ext cx="2956306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7D4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Problem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1033" y="2198754"/>
            <a:ext cx="2956306" cy="29701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575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Plant diseases cut crop yield and quality</a:t>
            </a:r>
          </a:p>
          <a:p>
            <a:pPr marL="28575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Heavy economic losses for farmers and industry</a:t>
            </a:r>
          </a:p>
          <a:p>
            <a:pPr marL="28575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Threat to global food security</a:t>
            </a:r>
          </a:p>
          <a:p>
            <a:pPr marL="28575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Manual diagnosis is slow, subjective and hard to scale</a:t>
            </a:r>
          </a:p>
        </p:txBody>
      </p:sp>
      <p:sp>
        <p:nvSpPr>
          <p:cNvPr id="6" name="Shape 4"/>
          <p:cNvSpPr/>
          <p:nvPr/>
        </p:nvSpPr>
        <p:spPr>
          <a:xfrm>
            <a:off x="4405842" y="1567789"/>
            <a:ext cx="3380317" cy="4271037"/>
          </a:xfrm>
          <a:prstGeom prst="roundRect">
            <a:avLst>
              <a:gd name="adj" fmla="val 2912"/>
            </a:avLst>
          </a:prstGeom>
          <a:solidFill>
            <a:srgbClr val="FFFFFF"/>
          </a:solidFill>
          <a:ln w="6350">
            <a:solidFill>
              <a:srgbClr val="DFE3D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60900" y="1822847"/>
            <a:ext cx="2956306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7D4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Gap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660900" y="2198753"/>
            <a:ext cx="2956306" cy="25366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575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Studies chase accuracy, with limited interpretability</a:t>
            </a:r>
          </a:p>
          <a:p>
            <a:pPr marL="28575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 Attention models are often not explainable </a:t>
            </a:r>
          </a:p>
          <a:p>
            <a:pPr marL="28575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XAI work rarely uses advanced feature learning </a:t>
            </a:r>
          </a:p>
          <a:p>
            <a:pPr marL="28575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Few frameworks unify transfer learning, attention and XAI</a:t>
            </a:r>
          </a:p>
        </p:txBody>
      </p:sp>
      <p:sp>
        <p:nvSpPr>
          <p:cNvPr id="9" name="Shape 7"/>
          <p:cNvSpPr/>
          <p:nvPr/>
        </p:nvSpPr>
        <p:spPr>
          <a:xfrm>
            <a:off x="7995709" y="1567789"/>
            <a:ext cx="3380317" cy="4271037"/>
          </a:xfrm>
          <a:prstGeom prst="roundRect">
            <a:avLst>
              <a:gd name="adj" fmla="val 2912"/>
            </a:avLst>
          </a:prstGeom>
          <a:solidFill>
            <a:srgbClr val="FFFFFF"/>
          </a:solidFill>
          <a:ln w="6350">
            <a:solidFill>
              <a:srgbClr val="DFE3D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50767" y="1822847"/>
            <a:ext cx="2956306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7D4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Goal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Attention-Augmented Transfer Learning for Plant Disease Classification · 2</a:t>
            </a:r>
            <a:endParaRPr lang="en-US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8F07BA-3830-0CF8-911A-498919F64356}"/>
              </a:ext>
            </a:extLst>
          </p:cNvPr>
          <p:cNvSpPr txBox="1"/>
          <p:nvPr/>
        </p:nvSpPr>
        <p:spPr>
          <a:xfrm>
            <a:off x="8041215" y="2198754"/>
            <a:ext cx="333480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Accurate and robust disease diagnosis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Transparent, trustworthy predictions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Low computational cost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Ready for precision agriculture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301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Related work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12800" y="5594717"/>
            <a:ext cx="10814892" cy="487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5D6B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TABLE I. Comparative analysis of recent plant disease classification studies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Attention-Augmented Transfer Learning for Plant Disease Classification · 3</a:t>
            </a:r>
            <a:endParaRPr lang="en-US" sz="1200" dirty="0"/>
          </a:p>
        </p:txBody>
      </p:sp>
      <p:graphicFrame>
        <p:nvGraphicFramePr>
          <p:cNvPr id="7" name="Table 0">
            <a:extLst>
              <a:ext uri="{FF2B5EF4-FFF2-40B4-BE49-F238E27FC236}">
                <a16:creationId xmlns:a16="http://schemas.microsoft.com/office/drawing/2014/main" id="{AEC03405-1691-246D-1259-69C4761BE8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168933"/>
              </p:ext>
            </p:extLst>
          </p:nvPr>
        </p:nvGraphicFramePr>
        <p:xfrm>
          <a:off x="812801" y="1404997"/>
          <a:ext cx="10456245" cy="4111752"/>
        </p:xfrm>
        <a:graphic>
          <a:graphicData uri="http://schemas.openxmlformats.org/drawingml/2006/table">
            <a:tbl>
              <a:tblPr/>
              <a:tblGrid>
                <a:gridCol w="510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5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02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5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5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702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702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22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Ref.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D4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Author &amp; Year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D4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Focus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D4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Methodology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D4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Dataset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D4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Key Achievement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D4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D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67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[1]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Alramli and Tekerek (2025)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Plant disease classification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Transfer Learning + Self-Attention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PlantVillage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Lightweight and accurate classification framework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Limited explainability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67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[15]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Alhammad et al. (2025)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Explainable disease diagnosis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CNN + XAI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Potato Leaf Dataset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Improved model transparency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Focused on a single crop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67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[16]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Ahmad et al. (2020)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Tomato disease detection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Optimized Pretrained CNNs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Tomato Leaf Dataset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Effective transfer learning strategy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attention mechanism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67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[20]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Tiwari et al. (2021)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Multiclass disease classification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Dense CNN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Plant Leaf Images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Improved feature extraction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Computationally intensive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67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[18]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Ashwinkumar et al. (2022)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Lightweight disease recognition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MobileNet-based CNN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Plant Leaf Dataset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Fast inference and deployment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Reduced interpretability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67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[21]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Thakur et al. (2023)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Transformer-based classification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CNN + Vision Transformer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PlantVillage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Enhanced global feature learning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 computational cost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067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[22]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Hemalatha et al. (2024)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Disease localization and classification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Multitask Vision Transformer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Plant Disease Images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Simultaneous localization and classification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Limited explainability support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67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[14]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Nigar et al. (2024)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Explainable disease prediction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 Learning + XAI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Plant Disease Dataset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Better transparency and trust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attention-guided transfer learning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C4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301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Key contributions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67790"/>
            <a:ext cx="2482850" cy="4271037"/>
          </a:xfrm>
          <a:prstGeom prst="roundRect">
            <a:avLst>
              <a:gd name="adj" fmla="val 3964"/>
            </a:avLst>
          </a:prstGeom>
          <a:solidFill>
            <a:srgbClr val="FFFFFF"/>
          </a:solidFill>
          <a:ln w="6350">
            <a:solidFill>
              <a:srgbClr val="DFE3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1033" y="1822847"/>
            <a:ext cx="2031915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7D4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 Framework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1033" y="2198754"/>
            <a:ext cx="2031915" cy="25366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just">
              <a:lnSpc>
                <a:spcPts val="2025"/>
              </a:lnSpc>
            </a:pPr>
            <a:r>
              <a:rPr lang="en-US" sz="1600" dirty="0"/>
              <a:t>EfficientNetV2-based transfer learning enhanced with a self-attention block to improve plant disease classification.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508375" y="1567790"/>
            <a:ext cx="2482850" cy="4271037"/>
          </a:xfrm>
          <a:prstGeom prst="roundRect">
            <a:avLst>
              <a:gd name="adj" fmla="val 3964"/>
            </a:avLst>
          </a:prstGeom>
          <a:solidFill>
            <a:srgbClr val="FFFFFF"/>
          </a:solidFill>
          <a:ln w="6350">
            <a:solidFill>
              <a:srgbClr val="DFE3D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763433" y="1822847"/>
            <a:ext cx="2031915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7D4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 Explainability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763433" y="2198754"/>
            <a:ext cx="1926167" cy="32368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just">
              <a:lnSpc>
                <a:spcPts val="2025"/>
              </a:lnSpc>
            </a:pPr>
            <a:r>
              <a:rPr lang="en-US" sz="15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Grad-CAM heat maps show </a:t>
            </a:r>
            <a:r>
              <a:rPr lang="en-US" sz="1600" dirty="0"/>
              <a:t>Grad-CAM visualizations give transparent interpretation by showing the diseased regions behind each prediction.</a:t>
            </a:r>
            <a:r>
              <a:rPr lang="en-US" sz="15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leaf regions drive each prediction.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00775" y="1567790"/>
            <a:ext cx="2482850" cy="4271037"/>
          </a:xfrm>
          <a:prstGeom prst="roundRect">
            <a:avLst>
              <a:gd name="adj" fmla="val 3964"/>
            </a:avLst>
          </a:prstGeom>
          <a:solidFill>
            <a:srgbClr val="FFFFFF"/>
          </a:solidFill>
          <a:ln w="6350">
            <a:solidFill>
              <a:srgbClr val="DFE3D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55833" y="1822847"/>
            <a:ext cx="2031915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7D4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 Evaluation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55833" y="2198754"/>
            <a:ext cx="2031915" cy="36400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just">
              <a:lnSpc>
                <a:spcPts val="2025"/>
              </a:lnSpc>
            </a:pPr>
            <a:r>
              <a:rPr lang="en-US" sz="1600" dirty="0"/>
              <a:t>99.12% accuracy on </a:t>
            </a:r>
            <a:r>
              <a:rPr lang="en-US" sz="1600" dirty="0" err="1"/>
              <a:t>PlantVillage</a:t>
            </a:r>
            <a:r>
              <a:rPr lang="en-US" sz="1600" dirty="0"/>
              <a:t>, a 2.02% gain over the base self-attention transfer learning model.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893175" y="1567790"/>
            <a:ext cx="2482850" cy="4271037"/>
          </a:xfrm>
          <a:prstGeom prst="roundRect">
            <a:avLst>
              <a:gd name="adj" fmla="val 3964"/>
            </a:avLst>
          </a:prstGeom>
          <a:solidFill>
            <a:srgbClr val="FFFFFF"/>
          </a:solidFill>
          <a:ln w="6350">
            <a:solidFill>
              <a:srgbClr val="DFE3D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8234" y="1822847"/>
            <a:ext cx="2031915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7D4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 Deployability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148234" y="2198755"/>
            <a:ext cx="2031915" cy="3091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just">
              <a:lnSpc>
                <a:spcPts val="2025"/>
              </a:lnSpc>
            </a:pPr>
            <a:r>
              <a:rPr lang="en-US" sz="1600" dirty="0"/>
              <a:t>High accuracy, low computational cost and explainability in one framework for future smart agriculture deployment.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Attention-Augmented Transfer Learning for Plant Disease Classification · 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301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Methodology overview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912115" y="6238280"/>
            <a:ext cx="5453246" cy="9150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D6B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Fig. 1. Proposed Attention-Augmented Transfer Learning Framework for Explainable Plant Disease Classification.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Attention-Augmented Transfer Learning for Plant Disease Classification · 5</a:t>
            </a:r>
            <a:endParaRPr lang="en-US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58A0FF-5340-C3C3-B474-3DAE7912C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5115" y="176288"/>
            <a:ext cx="3977160" cy="59657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2F6EBF0-9210-3F86-8532-D39066517483}"/>
              </a:ext>
            </a:extLst>
          </p:cNvPr>
          <p:cNvSpPr txBox="1"/>
          <p:nvPr/>
        </p:nvSpPr>
        <p:spPr>
          <a:xfrm>
            <a:off x="812800" y="1692186"/>
            <a:ext cx="44670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Six stages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acquisition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Preprocessing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Transfer-learning feature extraction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Self-attention enhancement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Explainable prediction (Grad-CAM)</a:t>
            </a:r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301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Dataset and preprocessing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89508" y="1564615"/>
            <a:ext cx="4101592" cy="20163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PlantVillage: about 54,306 RGB leaf images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38 classes across 14 crop species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Resized to 224 × 224, normalized to [0, 1]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Augmentation: rotation, flip, zoom, brightness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Split 70 : 15 : 15 (train / validation / test)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80000" y="5379774"/>
            <a:ext cx="6488176" cy="487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D6B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Fig. 2. Representative sample images from the PlantVillage dataset: healthy and diseased leaves.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Attention-Augmented Transfer Learning for Plant Disease Classification · 6</a:t>
            </a:r>
            <a:endParaRPr lang="en-US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C7C424-D09D-46B0-5B2E-20B0A2E3B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233" y="1479763"/>
            <a:ext cx="5847710" cy="389847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301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Model architecture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67790"/>
            <a:ext cx="5175250" cy="2167864"/>
          </a:xfrm>
          <a:prstGeom prst="roundRect">
            <a:avLst>
              <a:gd name="adj" fmla="val 4540"/>
            </a:avLst>
          </a:prstGeom>
          <a:solidFill>
            <a:srgbClr val="FFFFFF"/>
          </a:solidFill>
          <a:ln w="6350">
            <a:solidFill>
              <a:srgbClr val="DFE3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1033" y="1822847"/>
            <a:ext cx="4805087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7D4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EfficientNetV2 backbone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1033" y="2198756"/>
            <a:ext cx="4805087" cy="1057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5750" indent="-285750" algn="l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Pretrained feature extractor: F = f(X) (Eq. 1)</a:t>
            </a:r>
          </a:p>
          <a:p>
            <a:pPr marL="285750" indent="-285750" algn="l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Chosen for best accuracy per parameter</a:t>
            </a:r>
          </a:p>
          <a:p>
            <a:pPr marL="285750" indent="-285750" algn="l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Transfer learning cuts training cost and time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00775" y="1567790"/>
            <a:ext cx="5175250" cy="2167864"/>
          </a:xfrm>
          <a:prstGeom prst="roundRect">
            <a:avLst>
              <a:gd name="adj" fmla="val 4540"/>
            </a:avLst>
          </a:prstGeom>
          <a:solidFill>
            <a:srgbClr val="FFFFFF"/>
          </a:solidFill>
          <a:ln w="6350">
            <a:solidFill>
              <a:srgbClr val="DFE3D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55833" y="1822847"/>
            <a:ext cx="4805087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7D4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Self-attention module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55833" y="2198755"/>
            <a:ext cx="4805087" cy="13469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5750" indent="-285750" algn="l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Attention(Q, K, V) = </a:t>
            </a:r>
            <a:r>
              <a:rPr lang="en-US" sz="1600" dirty="0" err="1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Softmax</a:t>
            </a: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(QKᵀ/√dₖ) V (Eq. 2)</a:t>
            </a:r>
          </a:p>
          <a:p>
            <a:pPr marL="285750" indent="-285750" algn="l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Q, K, V: query, key, value; dₖ: key dimension</a:t>
            </a:r>
          </a:p>
          <a:p>
            <a:pPr marL="285750" indent="-285750" algn="l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Focuses on infected areas, suppresses background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15975" y="3945204"/>
            <a:ext cx="5175250" cy="1893623"/>
          </a:xfrm>
          <a:prstGeom prst="roundRect">
            <a:avLst>
              <a:gd name="adj" fmla="val 5198"/>
            </a:avLst>
          </a:prstGeom>
          <a:solidFill>
            <a:srgbClr val="FFFFFF"/>
          </a:solidFill>
          <a:ln w="6350">
            <a:solidFill>
              <a:srgbClr val="DFE3D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71033" y="4200261"/>
            <a:ext cx="4805087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7D4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Classifier head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071033" y="4576167"/>
            <a:ext cx="4805087" cy="574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Global average pooling, fully connected layers, then softmax over C = 38 classes.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200775" y="3945204"/>
            <a:ext cx="5175250" cy="1893623"/>
          </a:xfrm>
          <a:prstGeom prst="roundRect">
            <a:avLst>
              <a:gd name="adj" fmla="val 5198"/>
            </a:avLst>
          </a:prstGeom>
          <a:solidFill>
            <a:srgbClr val="FFFFFF"/>
          </a:solidFill>
          <a:ln w="6350">
            <a:solidFill>
              <a:srgbClr val="DFE3D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55833" y="4200261"/>
            <a:ext cx="4805087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7D4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Training loss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455833" y="4576167"/>
            <a:ext cx="4805087" cy="973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Categorical cross-entropy: L = −Σ yᵢ log(ŷᵢ) (Eq. 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Optimized with Adam, learning rate 0.001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Bayesian-inspired tuning of learning rate, batch size, dropout</a:t>
            </a:r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Attention-Augmented Transfer Learning for Plant Disease Classification · 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301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Experimental setup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67790"/>
            <a:ext cx="3380317" cy="4271037"/>
          </a:xfrm>
          <a:prstGeom prst="roundRect">
            <a:avLst>
              <a:gd name="adj" fmla="val 2912"/>
            </a:avLst>
          </a:prstGeom>
          <a:solidFill>
            <a:srgbClr val="FFFFFF"/>
          </a:solidFill>
          <a:ln w="6350">
            <a:solidFill>
              <a:srgbClr val="DFE3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1033" y="1822847"/>
            <a:ext cx="2956306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7D4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Training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1032" y="2198756"/>
            <a:ext cx="3125259" cy="30914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5750" indent="-285750" algn="just">
              <a:lnSpc>
                <a:spcPts val="2025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Adam optimizer, learning rate 0.001</a:t>
            </a:r>
          </a:p>
          <a:p>
            <a:pPr marL="285750" indent="-285750" algn="just">
              <a:lnSpc>
                <a:spcPts val="2025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Categorical cross-entropy loss</a:t>
            </a:r>
          </a:p>
          <a:p>
            <a:pPr marL="285750" indent="-285750" algn="just">
              <a:lnSpc>
                <a:spcPts val="2025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Bayesian optimization-inspired tuning: learning rate, batch size, dropout</a:t>
            </a:r>
          </a:p>
          <a:p>
            <a:pPr marL="285750" indent="-285750" algn="just">
              <a:lnSpc>
                <a:spcPts val="2025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70 : 15 : 15 data split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405842" y="1567790"/>
            <a:ext cx="3380317" cy="4271037"/>
          </a:xfrm>
          <a:prstGeom prst="roundRect">
            <a:avLst>
              <a:gd name="adj" fmla="val 2912"/>
            </a:avLst>
          </a:prstGeom>
          <a:solidFill>
            <a:srgbClr val="FFFFFF"/>
          </a:solidFill>
          <a:ln w="6350">
            <a:solidFill>
              <a:srgbClr val="DFE3D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60900" y="1822847"/>
            <a:ext cx="2956306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7D4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Environment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660900" y="2198756"/>
            <a:ext cx="2956306" cy="27542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5750" indent="-285750" algn="just">
              <a:lnSpc>
                <a:spcPts val="2025"/>
              </a:lnSpc>
              <a:buFont typeface="Arial" panose="020B0604020202020204" pitchFamily="34" charset="0"/>
              <a:buChar char="•"/>
            </a:pPr>
            <a:r>
              <a:rPr lang="en-IN" sz="1600" dirty="0"/>
              <a:t>Python 3.11 </a:t>
            </a:r>
          </a:p>
          <a:p>
            <a:pPr marL="285750" indent="-285750" algn="just">
              <a:lnSpc>
                <a:spcPts val="2025"/>
              </a:lnSpc>
              <a:buFont typeface="Arial" panose="020B0604020202020204" pitchFamily="34" charset="0"/>
              <a:buChar char="•"/>
            </a:pPr>
            <a:r>
              <a:rPr lang="en-IN" sz="1600" dirty="0"/>
              <a:t>TensorFlow and </a:t>
            </a:r>
            <a:r>
              <a:rPr lang="en-IN" sz="1600" dirty="0" err="1"/>
              <a:t>Keras</a:t>
            </a:r>
            <a:r>
              <a:rPr lang="en-IN" sz="1600" dirty="0"/>
              <a:t> </a:t>
            </a:r>
          </a:p>
          <a:p>
            <a:pPr marL="285750" indent="-285750" algn="just">
              <a:lnSpc>
                <a:spcPts val="2025"/>
              </a:lnSpc>
              <a:buFont typeface="Arial" panose="020B0604020202020204" pitchFamily="34" charset="0"/>
              <a:buChar char="•"/>
            </a:pPr>
            <a:r>
              <a:rPr lang="en-IN" sz="1600" dirty="0"/>
              <a:t>Scikit-learn, NumPy, Pandas </a:t>
            </a:r>
          </a:p>
          <a:p>
            <a:pPr marL="285750" indent="-285750" algn="just">
              <a:lnSpc>
                <a:spcPts val="2025"/>
              </a:lnSpc>
              <a:buFont typeface="Arial" panose="020B0604020202020204" pitchFamily="34" charset="0"/>
              <a:buChar char="•"/>
            </a:pPr>
            <a:r>
              <a:rPr lang="en-IN" sz="1600" dirty="0"/>
              <a:t>Matplotlib and OpenCV </a:t>
            </a:r>
          </a:p>
          <a:p>
            <a:pPr marL="285750" indent="-285750" algn="just">
              <a:lnSpc>
                <a:spcPts val="2025"/>
              </a:lnSpc>
              <a:buFont typeface="Arial" panose="020B0604020202020204" pitchFamily="34" charset="0"/>
              <a:buChar char="•"/>
            </a:pPr>
            <a:r>
              <a:rPr lang="en-IN" sz="1600" dirty="0"/>
              <a:t>GPU-accelerated training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995709" y="1567790"/>
            <a:ext cx="3380317" cy="4271037"/>
          </a:xfrm>
          <a:prstGeom prst="roundRect">
            <a:avLst>
              <a:gd name="adj" fmla="val 2912"/>
            </a:avLst>
          </a:prstGeom>
          <a:solidFill>
            <a:srgbClr val="FFFFFF"/>
          </a:solidFill>
          <a:ln w="6350">
            <a:solidFill>
              <a:srgbClr val="DFE3D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50767" y="1822847"/>
            <a:ext cx="2956306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7D4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Evaluation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50767" y="2198756"/>
            <a:ext cx="2956306" cy="3640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5750" indent="-285750" algn="just">
              <a:lnSpc>
                <a:spcPts val="2025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Accuracy, precision, recall, F1-score </a:t>
            </a:r>
          </a:p>
          <a:p>
            <a:pPr marL="285750" indent="-285750" algn="just">
              <a:lnSpc>
                <a:spcPts val="2025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Training and validation accuracy curves </a:t>
            </a:r>
          </a:p>
          <a:p>
            <a:pPr marL="285750" indent="-285750" algn="just">
              <a:lnSpc>
                <a:spcPts val="2025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Confusion matrix for per-class </a:t>
            </a:r>
            <a:r>
              <a:rPr lang="en-US" sz="1600" dirty="0" err="1"/>
              <a:t>behaviour</a:t>
            </a:r>
            <a:r>
              <a:rPr lang="en-US" sz="1600" dirty="0"/>
              <a:t> </a:t>
            </a:r>
          </a:p>
          <a:p>
            <a:pPr marL="285750" indent="-285750" algn="just">
              <a:lnSpc>
                <a:spcPts val="2025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Grad-CAM attention maps for explainability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Attention-Augmented Transfer Learning for Plant Disease Classification · 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301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Results: comparison with the base paper</a:t>
            </a:r>
            <a:endParaRPr lang="en-US" sz="3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77318"/>
          <a:ext cx="5194300" cy="2590800"/>
        </p:xfrm>
        <a:graphic>
          <a:graphicData uri="http://schemas.openxmlformats.org/drawingml/2006/table">
            <a:tbl>
              <a:tblPr/>
              <a:tblGrid>
                <a:gridCol w="1038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8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8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8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88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47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6F5EF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Method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0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6F5EF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Acc.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0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6F5EF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Prec.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0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6F5EF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Rec.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0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6F5EF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F1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0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14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A22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Base paper [1]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A22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97.10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A22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96.80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A22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96.70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A22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96.75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2A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F7D46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Proposed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F7D46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99.12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F7D46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98.94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F7D46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98.87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F7D46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98.90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4320518"/>
            <a:ext cx="5363210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All values in %. Accuracy gain of </a:t>
            </a:r>
            <a:r>
              <a:rPr lang="en-US" sz="1500" b="1" dirty="0">
                <a:solidFill>
                  <a:srgbClr val="2F7D4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+2.02%</a:t>
            </a:r>
            <a:r>
              <a:rPr lang="en-US" sz="15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and gains across precision, recall and F1.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385306" y="5354375"/>
            <a:ext cx="5310886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5D6B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Fig. 3. Training and validation accuracy curves.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Attention-Augmented Transfer Learning for Plant Disease Classification · 9</a:t>
            </a:r>
            <a:endParaRPr lang="en-US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073EED-9790-BE50-B735-15C14DAC6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7156" y="1577318"/>
            <a:ext cx="4655526" cy="36275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301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Explainability with Grad-CAM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5610889"/>
            <a:ext cx="6749796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D6B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Fig. 4. Grad-CAM visualization highlighting disease-affected leaf regions.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7645908" y="1564618"/>
            <a:ext cx="3707892" cy="3909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292" indent="-177292" algn="just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Heat maps align with observed infection symptoms</a:t>
            </a:r>
          </a:p>
          <a:p>
            <a:pPr marL="177292" indent="-177292" algn="just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Warm (red-yellow) areas mark high importance</a:t>
            </a:r>
          </a:p>
          <a:p>
            <a:pPr marL="177292" indent="-177292" algn="just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Tomato early blight: 99.21% confidence</a:t>
            </a:r>
          </a:p>
          <a:p>
            <a:pPr marL="177292" indent="-177292" algn="just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Potato late blight: 98.76% confidence</a:t>
            </a:r>
          </a:p>
          <a:p>
            <a:pPr marL="177292" indent="-177292" algn="just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Apple scab: 97.83% confidence</a:t>
            </a:r>
          </a:p>
          <a:p>
            <a:pPr marL="177292" indent="-177292" algn="just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Builds user trust in smart farming use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Attention-Augmented Transfer Learning for Plant Disease Classification · 10</a:t>
            </a:r>
            <a:endParaRPr lang="en-US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F3D65C-3D46-AB56-219C-92FC05295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120" y="1520309"/>
            <a:ext cx="5723949" cy="381596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2301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Classification performance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58282" y="5593095"/>
            <a:ext cx="6488176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5D6B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Fig. 5. Confusion matrix of the proposed framework.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7391908" y="1564618"/>
            <a:ext cx="4101592" cy="49123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292" indent="-177292" algn="just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Diagonal dominates: about 97–98 correct per class shown</a:t>
            </a:r>
          </a:p>
          <a:p>
            <a:pPr marL="177292" indent="-177292" algn="just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True-positive rates high for most classes</a:t>
            </a:r>
          </a:p>
          <a:p>
            <a:pPr marL="177292" indent="-177292" algn="just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Only minor confusion between visually similar diseases</a:t>
            </a:r>
          </a:p>
          <a:p>
            <a:pPr marL="177292" indent="-177292" algn="just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Training and validation curves converge without large gaps</a:t>
            </a:r>
          </a:p>
          <a:p>
            <a:pPr marL="177292" indent="-177292" algn="just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D2A2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Good generalization on unseen test samples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Attention-Augmented Transfer Learning for Plant Disease Classification · 11</a:t>
            </a:r>
            <a:endParaRPr lang="en-US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403369-AA3F-4743-657B-CDFB52E70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188" y="1448731"/>
            <a:ext cx="4922972" cy="399345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230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6F5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Conclusion and future work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67793"/>
            <a:ext cx="5175250" cy="4271037"/>
          </a:xfrm>
          <a:prstGeom prst="roundRect">
            <a:avLst>
              <a:gd name="adj" fmla="val 2304"/>
            </a:avLst>
          </a:prstGeom>
          <a:solidFill>
            <a:srgbClr val="FFFFFF"/>
          </a:solidFill>
          <a:ln w="6350">
            <a:solidFill>
              <a:srgbClr val="DFE3DC"/>
            </a:solidFill>
            <a:prstDash val="solid"/>
          </a:ln>
        </p:spPr>
        <p:txBody>
          <a:bodyPr/>
          <a:lstStyle/>
          <a:p>
            <a:endParaRPr lang="en-IN" dirty="0"/>
          </a:p>
        </p:txBody>
      </p:sp>
      <p:sp>
        <p:nvSpPr>
          <p:cNvPr id="4" name="Text 2"/>
          <p:cNvSpPr/>
          <p:nvPr/>
        </p:nvSpPr>
        <p:spPr>
          <a:xfrm>
            <a:off x="1071033" y="1822847"/>
            <a:ext cx="4805087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7D4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Conclusion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71033" y="2198755"/>
            <a:ext cx="4805087" cy="3509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just"/>
            <a:r>
              <a:rPr lang="en-US" sz="1600" dirty="0"/>
              <a:t>The paper proposed an Attention-Augmented Transfer Learning Framework that combines an EfficientNetV2 backbone, self-attention feature enhancement and Grad-CAM.</a:t>
            </a:r>
          </a:p>
          <a:p>
            <a:pPr algn="just"/>
            <a:r>
              <a:rPr lang="en-US" sz="1600" dirty="0"/>
              <a:t>It reaches 99.12% accuracy, 98.94% precision, 98.87% recall and 98.90% F1 on </a:t>
            </a:r>
            <a:r>
              <a:rPr lang="en-US" sz="1600" dirty="0" err="1"/>
              <a:t>PlantVillage</a:t>
            </a:r>
            <a:r>
              <a:rPr lang="en-US" sz="1600" dirty="0"/>
              <a:t>.</a:t>
            </a:r>
          </a:p>
          <a:p>
            <a:pPr algn="just"/>
            <a:r>
              <a:rPr lang="en-US" sz="1600" dirty="0"/>
              <a:t>Accuracy is 2.02% higher than the base paper (97.10%).</a:t>
            </a:r>
          </a:p>
          <a:p>
            <a:pPr algn="just"/>
            <a:r>
              <a:rPr lang="en-US" sz="1600" dirty="0"/>
              <a:t>Grad-CAM heat maps highlight the infected leaf regions, which builds user trust in the predictions.</a:t>
            </a:r>
          </a:p>
          <a:p>
            <a:pPr algn="just"/>
            <a:r>
              <a:rPr lang="en-US" sz="1600" dirty="0"/>
              <a:t>Pretrained features speed up convergence, attention focuses on diseased areas, and explainability makes the model more reliable and interpretable.</a:t>
            </a:r>
          </a:p>
          <a:p>
            <a:pPr marL="0" indent="0" algn="just">
              <a:lnSpc>
                <a:spcPts val="2160"/>
              </a:lnSpc>
              <a:buNone/>
            </a:pP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00775" y="1567793"/>
            <a:ext cx="5175250" cy="4271037"/>
          </a:xfrm>
          <a:prstGeom prst="roundRect">
            <a:avLst>
              <a:gd name="adj" fmla="val 2304"/>
            </a:avLst>
          </a:prstGeom>
          <a:solidFill>
            <a:srgbClr val="FFFFFF"/>
          </a:solidFill>
          <a:ln w="6350">
            <a:solidFill>
              <a:srgbClr val="DFE3DC"/>
            </a:solidFill>
            <a:prstDash val="solid"/>
          </a:ln>
        </p:spPr>
        <p:txBody>
          <a:bodyPr/>
          <a:lstStyle/>
          <a:p>
            <a:endParaRPr lang="en-IN" dirty="0"/>
          </a:p>
        </p:txBody>
      </p:sp>
      <p:sp>
        <p:nvSpPr>
          <p:cNvPr id="7" name="Text 5"/>
          <p:cNvSpPr/>
          <p:nvPr/>
        </p:nvSpPr>
        <p:spPr>
          <a:xfrm>
            <a:off x="6455833" y="1822847"/>
            <a:ext cx="4805087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7D4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Future work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55833" y="2198755"/>
            <a:ext cx="4805087" cy="3091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latin typeface="Georgia" pitchFamily="18" charset="0"/>
                <a:ea typeface="Georgia" pitchFamily="18" charset="-122"/>
                <a:cs typeface="Georgia" pitchFamily="18" charset="-120"/>
              </a:rPr>
              <a:t>IoT sensor integration: </a:t>
            </a:r>
            <a:r>
              <a:rPr lang="en-US" sz="1600" dirty="0">
                <a:latin typeface="Georgia" pitchFamily="18" charset="0"/>
                <a:ea typeface="Georgia" pitchFamily="18" charset="-122"/>
                <a:cs typeface="Georgia" pitchFamily="18" charset="-120"/>
              </a:rPr>
              <a:t>combine leaf images with environmental and soil sensor data for better disease prediction.</a:t>
            </a:r>
          </a:p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latin typeface="Georgia" pitchFamily="18" charset="0"/>
                <a:ea typeface="Georgia" pitchFamily="18" charset="-122"/>
                <a:cs typeface="Georgia" pitchFamily="18" charset="-120"/>
              </a:rPr>
              <a:t>Edge deployment: </a:t>
            </a:r>
            <a:r>
              <a:rPr lang="en-US" sz="1600" dirty="0">
                <a:latin typeface="Georgia" pitchFamily="18" charset="0"/>
                <a:ea typeface="Georgia" pitchFamily="18" charset="-122"/>
                <a:cs typeface="Georgia" pitchFamily="18" charset="-120"/>
              </a:rPr>
              <a:t>run the model in real time on smartphones, drones and edge devices.</a:t>
            </a:r>
          </a:p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latin typeface="Georgia" pitchFamily="18" charset="0"/>
                <a:ea typeface="Georgia" pitchFamily="18" charset="-122"/>
                <a:cs typeface="Georgia" pitchFamily="18" charset="-120"/>
              </a:rPr>
              <a:t>Multimodal analysis: </a:t>
            </a:r>
            <a:r>
              <a:rPr lang="en-US" sz="1600" dirty="0">
                <a:latin typeface="Georgia" pitchFamily="18" charset="0"/>
                <a:ea typeface="Georgia" pitchFamily="18" charset="-122"/>
                <a:cs typeface="Georgia" pitchFamily="18" charset="-120"/>
              </a:rPr>
              <a:t>add weather, humidity and temperature to the image data for more robust classification.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Attention-Augmented Transfer Learning for Plant Disease Classification · 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1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7C3F3A-5A11-BE4E-3116-DE298E908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46D081F-8879-1A9B-5EB4-AD7DEFD96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1642" y="3093988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4400" b="1" i="0" dirty="0">
                <a:solidFill>
                  <a:srgbClr val="F6F5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THANK YOU</a:t>
            </a:r>
            <a:endParaRPr lang="en-US" sz="44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05B6F7B-FB75-C866-C09C-010701221118}"/>
              </a:ext>
            </a:extLst>
          </p:cNvPr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91989505"/>
      </p:ext>
    </p:extLst>
  </p:cSld>
  <p:clrMapOvr>
    <a:masterClrMapping/>
  </p:clrMapOvr>
</p:sld>
</file>

<file path=ppt/theme/theme1.xml><?xml version="1.0" encoding="utf-8"?>
<a:theme xmlns:a="http://schemas.openxmlformats.org/drawingml/2006/main" name="Attention-Augmented Transfer Learning for Explainable Plant Disease Classificati">
  <a:themeElements>
    <a:clrScheme name="Attention-Augmented Transfer Learning for Explainable Plant Disease Classificati">
      <a:dk1>
        <a:srgbClr val="12301F"/>
      </a:dk1>
      <a:lt1>
        <a:srgbClr val="F6F5EF"/>
      </a:lt1>
      <a:dk2>
        <a:srgbClr val="4B6153"/>
      </a:dk2>
      <a:lt2>
        <a:srgbClr val="DFE1DA"/>
      </a:lt2>
      <a:accent1>
        <a:srgbClr val="2F7D46"/>
      </a:accent1>
      <a:accent2>
        <a:srgbClr val="D9822B"/>
      </a:accent2>
      <a:accent3>
        <a:srgbClr val="5D6B62"/>
      </a:accent3>
      <a:accent4>
        <a:srgbClr val="B9C9BD"/>
      </a:accent4>
      <a:accent5>
        <a:srgbClr val="9AA0A6"/>
      </a:accent5>
      <a:accent6>
        <a:srgbClr val="6D7F72"/>
      </a:accent6>
      <a:hlink>
        <a:srgbClr val="0563C1"/>
      </a:hlink>
      <a:folHlink>
        <a:srgbClr val="954F72"/>
      </a:folHlink>
    </a:clrScheme>
    <a:fontScheme name="Attention-Augmented Transfer Learning for Explainable Plant Disease Classificati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orgi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1160</Words>
  <Application>Microsoft Office PowerPoint</Application>
  <PresentationFormat>Widescreen</PresentationFormat>
  <Paragraphs>211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Georgia</vt:lpstr>
      <vt:lpstr>Attention-Augmented Transfer Learning for Explainable Plant Disease Classificati</vt:lpstr>
      <vt:lpstr>Attention-Augmented Transfer Learning Framework for Explainable Plant Disease Classification</vt:lpstr>
      <vt:lpstr>Motivation and research gap</vt:lpstr>
      <vt:lpstr>Related work</vt:lpstr>
      <vt:lpstr>Key contributions</vt:lpstr>
      <vt:lpstr>Methodology overview</vt:lpstr>
      <vt:lpstr>Dataset and preprocessing</vt:lpstr>
      <vt:lpstr>Model architecture</vt:lpstr>
      <vt:lpstr>Experimental setup</vt:lpstr>
      <vt:lpstr>Results: comparison with the base paper</vt:lpstr>
      <vt:lpstr>Explainability with Grad-CAM</vt:lpstr>
      <vt:lpstr>Classification performance</vt:lpstr>
      <vt:lpstr>Conclusion and future work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Attention-Augmented Transfer Learning for Explainable Plant Disease Classification</dc:title>
  <dc:subject/>
  <dc:creator/>
  <cp:lastModifiedBy>Prabhjot Kaur</cp:lastModifiedBy>
  <cp:revision>4</cp:revision>
  <dcterms:created xsi:type="dcterms:W3CDTF">2026-10-28T06:32:37Z</dcterms:created>
  <dcterms:modified xsi:type="dcterms:W3CDTF">2026-10-28T09:37:31Z</dcterms:modified>
</cp:coreProperties>
</file>