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68" autoAdjust="0"/>
  </p:normalViewPr>
  <p:slideViewPr>
    <p:cSldViewPr snapToGrid="0" snapToObjects="1">
      <p:cViewPr varScale="1">
        <p:scale>
          <a:sx n="67" d="100"/>
          <a:sy n="67" d="100"/>
        </p:scale>
        <p:origin x="62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2386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800" b="1">
                <a:solidFill>
                  <a:srgbClr val="0F1C35"/>
                </a:solidFill>
                <a:latin typeface="Aptos"/>
              </a:defRP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innovation is a modular workflow and coordinate-to-AABB reconstruction, not a new trained neural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image preparation, SAM2-assisted masks, normalized coordinates and AABB, then Blender Python output. Manual refinement happens after the automatic pipeline.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SAM 2 is assisted interactive segmentation, not fully automatic segmentation. Corresponding parts are associated using name/view attributes.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Group annotations by part, normalize coordinates, then take minima and maxima across all available view points.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W and H are image width and height. This is a normalized coordinate convention adapted from the OpenGL viewport mapping.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AABB captures approximate extent, not curvature, concavity or exact surface geometry. Values come from normalized polygon points across views.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MY" dirty="0"/>
              <a:t>The </a:t>
            </a:r>
            <a:r>
              <a:rPr dirty="0"/>
              <a:t>primitive </a:t>
            </a:r>
            <a:r>
              <a:rPr dirty="0" err="1"/>
              <a:t>blockout</a:t>
            </a:r>
            <a:r>
              <a:rPr dirty="0"/>
              <a:t> as a starting point for manual box modeling and sculpting.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232 vs 290399 vertices is about 1252x fewer, and &lt;1 s versus ~120 s is more than 120x faster in the reported setup. Avoid claiming equivalent geometric fidelity.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18 reflects merged/grouped symmetry objects. Manual refinement time varies with artist skill. Do not combine raw runtime with refined quality as if both are automatic.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MY" dirty="0"/>
              <a:t>This </a:t>
            </a:r>
            <a:r>
              <a:rPr dirty="0"/>
              <a:t>as feasibility evidence rather than proof of superiority across all character modeling scenarios.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Final message: trading initial fidelity for editable structure, speed and artist control.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Be ready to explain coordinate mirroring, AABB limitations, and fairness of the runtime comparison.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414295" y="408359"/>
            <a:ext cx="47142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800" b="1">
                <a:solidFill>
                  <a:srgbClr val="0F1C35"/>
                </a:solidFill>
                <a:latin typeface="Aptos"/>
              </a:defRPr>
            </a:pPr>
            <a:r>
              <a:rPr lang="en-MY" sz="2000" dirty="0"/>
              <a:t>ICCT 2026 · 31 October 2026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562741" y="494504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A6978"/>
                </a:solidFill>
                <a:latin typeface="Aptos"/>
              </a:defRPr>
            </a:pPr>
            <a:r>
              <a:rPr dirty="0"/>
              <a:t>A Modular Pipeline for Reconstructing Primitive Character Shapes from Orthogonal-View Images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D0318C-CF2E-3667-9F35-58BBA5154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741" y="1529241"/>
            <a:ext cx="8848078" cy="307348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26A628-59BD-567B-3CDE-013B3C6D0E5C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lang="en-MY" dirty="0"/>
              <a:t>1 out of 16 Pages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t>The problem: visual quality ≠ editable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A6978"/>
                </a:solidFill>
                <a:latin typeface="Aptos"/>
              </a:defRPr>
            </a:pPr>
            <a:r>
              <a:t>Generative 3D outputs may be visually detailed but difficult to modify by individual parts.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240280"/>
            <a:ext cx="512064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0F1C35"/>
                </a:solidFill>
                <a:latin typeface="Aptos"/>
              </a:defRPr>
            </a:pPr>
            <a:r>
              <a:rPr dirty="0"/>
              <a:t>Production workflows need:</a:t>
            </a:r>
          </a:p>
          <a:p>
            <a:pPr>
              <a:spcAft>
                <a:spcPts val="1200"/>
              </a:spcAft>
              <a:defRPr sz="2200" b="0">
                <a:solidFill>
                  <a:srgbClr val="0F1C35"/>
                </a:solidFill>
                <a:latin typeface="Aptos"/>
              </a:defRPr>
            </a:pPr>
            <a:r>
              <a:rPr dirty="0"/>
              <a:t>• Separately editable character parts</a:t>
            </a:r>
          </a:p>
          <a:p>
            <a:pPr>
              <a:spcAft>
                <a:spcPts val="1200"/>
              </a:spcAft>
              <a:defRPr sz="2200" b="0">
                <a:solidFill>
                  <a:srgbClr val="0F1C35"/>
                </a:solidFill>
                <a:latin typeface="Aptos"/>
              </a:defRPr>
            </a:pPr>
            <a:r>
              <a:rPr dirty="0"/>
              <a:t>• Predictable primitive topology</a:t>
            </a:r>
          </a:p>
          <a:p>
            <a:pPr>
              <a:spcAft>
                <a:spcPts val="1200"/>
              </a:spcAft>
              <a:defRPr sz="2200" b="0">
                <a:solidFill>
                  <a:srgbClr val="0F1C35"/>
                </a:solidFill>
                <a:latin typeface="Aptos"/>
              </a:defRPr>
            </a:pPr>
            <a:r>
              <a:rPr dirty="0"/>
              <a:t>• Efficient artist-guided refinement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529498-1AB6-6A1F-7266-2A58FEB6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610" y="2162556"/>
            <a:ext cx="5621150" cy="25328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20B2B6-978F-0451-EC40-BBA5727B841C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lang="en-MY" dirty="0"/>
              <a:t>2 out of 16 Pages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t>Research objective &amp; contributions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0020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0F1C35"/>
                </a:solidFill>
                <a:latin typeface="Aptos"/>
              </a:defRPr>
            </a:pPr>
            <a:r>
              <a:t>• Generate a structured 3D character blockout from four orthogonal images.</a:t>
            </a:r>
          </a:p>
          <a:p>
            <a:pPr>
              <a:spcAft>
                <a:spcPts val="1200"/>
              </a:spcAft>
              <a:defRPr sz="2200" b="0">
                <a:solidFill>
                  <a:srgbClr val="0F1C35"/>
                </a:solidFill>
                <a:latin typeface="Aptos"/>
              </a:defRPr>
            </a:pPr>
            <a:r>
              <a:t>• Map 2D part masks into a consistent 3D Cartesian frame.</a:t>
            </a:r>
          </a:p>
          <a:p>
            <a:pPr>
              <a:spcAft>
                <a:spcPts val="1200"/>
              </a:spcAft>
              <a:defRPr sz="2200" b="0">
                <a:solidFill>
                  <a:srgbClr val="0F1C35"/>
                </a:solidFill>
                <a:latin typeface="Aptos"/>
              </a:defRPr>
            </a:pPr>
            <a:r>
              <a:t>• Reconstruct per-part AABBs and generate editable Blender primitives.</a:t>
            </a:r>
          </a:p>
          <a:p>
            <a:pPr>
              <a:spcAft>
                <a:spcPts val="1200"/>
              </a:spcAft>
              <a:defRPr sz="2200" b="0">
                <a:solidFill>
                  <a:srgbClr val="0F1C35"/>
                </a:solidFill>
                <a:latin typeface="Aptos"/>
              </a:defRPr>
            </a:pPr>
            <a:r>
              <a:t>• Evaluate speed, mesh complexity and object organization against baselines.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69A28D-FF74-2176-250B-B797608D6EB2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lang="en-MY" dirty="0"/>
              <a:t>3 out of 16 Pages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rPr dirty="0"/>
              <a:t>OV-CV-BPY: </a:t>
            </a:r>
            <a:r>
              <a:rPr lang="en-US" altLang="zh-CN" dirty="0"/>
              <a:t>Overview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12B80D-6327-4E48-0A18-4E9A0415E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0280" y="1124712"/>
            <a:ext cx="7516368" cy="53830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D0F79C-002E-65A4-8C8B-156506AB7621}"/>
              </a:ext>
            </a:extLst>
          </p:cNvPr>
          <p:cNvSpPr txBox="1"/>
          <p:nvPr/>
        </p:nvSpPr>
        <p:spPr>
          <a:xfrm>
            <a:off x="10600267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lang="en-MY" dirty="0"/>
              <a:t>4 out of 16 Pages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t>Input &amp; segmentation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98755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A6978"/>
                </a:solidFill>
                <a:latin typeface="Aptos"/>
              </a:defRPr>
            </a:pPr>
            <a:r>
              <a:t>Four aligned 608 × 608 views; 29 annotated character parts.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50292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0F1C35"/>
                </a:solidFill>
                <a:latin typeface="Aptos"/>
              </a:defRPr>
            </a:pPr>
            <a:r>
              <a:t>• Front, left, back and right images</a:t>
            </a:r>
          </a:p>
          <a:p>
            <a:pPr>
              <a:spcAft>
                <a:spcPts val="1200"/>
              </a:spcAft>
              <a:defRPr sz="2100" b="0">
                <a:solidFill>
                  <a:srgbClr val="0F1C35"/>
                </a:solidFill>
                <a:latin typeface="Aptos"/>
              </a:defRPr>
            </a:pPr>
            <a:r>
              <a:t>• CVAT interactive segmentation with SAM 2</a:t>
            </a:r>
          </a:p>
          <a:p>
            <a:pPr>
              <a:spcAft>
                <a:spcPts val="1200"/>
              </a:spcAft>
              <a:defRPr sz="2100" b="0">
                <a:solidFill>
                  <a:srgbClr val="0F1C35"/>
                </a:solidFill>
                <a:latin typeface="Aptos"/>
              </a:defRPr>
            </a:pPr>
            <a:r>
              <a:t>• Each mask labeled by part name and view</a:t>
            </a:r>
          </a:p>
          <a:p>
            <a:pPr>
              <a:spcAft>
                <a:spcPts val="1200"/>
              </a:spcAft>
              <a:defRPr sz="2100" b="0">
                <a:solidFill>
                  <a:srgbClr val="0F1C35"/>
                </a:solidFill>
                <a:latin typeface="Aptos"/>
              </a:defRPr>
            </a:pPr>
            <a:r>
              <a:t>• COCO 1.0 annotations exported</a:t>
            </a:r>
          </a:p>
        </p:txBody>
      </p:sp>
      <p:pic>
        <p:nvPicPr>
          <p:cNvPr id="9" name="Picture 8" descr="A diagram of a computer process&#10;&#10;AI-generated content may be incorrect.">
            <a:extLst>
              <a:ext uri="{FF2B5EF4-FFF2-40B4-BE49-F238E27FC236}">
                <a16:creationId xmlns:a16="http://schemas.microsoft.com/office/drawing/2014/main" id="{0B98915A-10F9-0291-6CDD-5505E1CBA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492" y="1563624"/>
            <a:ext cx="3971500" cy="27755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CE4D72-2F1B-1B63-3121-7850002FA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1638" y="4486732"/>
            <a:ext cx="3853654" cy="19865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B4BBAB-5FC4-7A87-C4C8-6AC92BBE982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059" r="35385"/>
          <a:stretch>
            <a:fillRect/>
          </a:stretch>
        </p:blipFill>
        <p:spPr>
          <a:xfrm>
            <a:off x="9186458" y="2521109"/>
            <a:ext cx="2688713" cy="335860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725EC2D-0EEA-187F-9531-065181E90278}"/>
              </a:ext>
            </a:extLst>
          </p:cNvPr>
          <p:cNvSpPr txBox="1"/>
          <p:nvPr/>
        </p:nvSpPr>
        <p:spPr>
          <a:xfrm>
            <a:off x="5684602" y="927836"/>
            <a:ext cx="4693482" cy="60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1100" b="1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 Bold"/>
                <a:cs typeface="Times New Roman" panose="02020603050405020304" pitchFamily="18" charset="0"/>
                <a:sym typeface="Source Han Sans JP Bold"/>
              </a:rPr>
              <a:t>(Fig. a) Highlighted Interactive Segmentation module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AA8406-CDA1-B48B-41B8-0F3224F57C57}"/>
              </a:ext>
            </a:extLst>
          </p:cNvPr>
          <p:cNvSpPr txBox="1"/>
          <p:nvPr/>
        </p:nvSpPr>
        <p:spPr>
          <a:xfrm>
            <a:off x="9005292" y="1777746"/>
            <a:ext cx="3100623" cy="60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1100" b="1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 Bold"/>
                <a:cs typeface="Times New Roman" panose="02020603050405020304" pitchFamily="18" charset="0"/>
                <a:sym typeface="Source Han Sans JP Bold"/>
              </a:rPr>
              <a:t>(Fig. c) exported JSON file with annotations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F8CE54-2374-41BB-1274-04E2C9EB2036}"/>
              </a:ext>
            </a:extLst>
          </p:cNvPr>
          <p:cNvSpPr txBox="1"/>
          <p:nvPr/>
        </p:nvSpPr>
        <p:spPr>
          <a:xfrm>
            <a:off x="5026999" y="6093441"/>
            <a:ext cx="4159460" cy="627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5039"/>
              </a:lnSpc>
              <a:spcBef>
                <a:spcPct val="0"/>
              </a:spcBef>
            </a:pPr>
            <a:r>
              <a:rPr lang="en-US" sz="1100" b="1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 Bold"/>
                <a:cs typeface="Times New Roman" panose="02020603050405020304" pitchFamily="18" charset="0"/>
                <a:sym typeface="Source Han Sans JP Bold"/>
              </a:rPr>
              <a:t>(Fig. b) Segmenting Polygon Mask of Doraemon Parts via CVAT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AC58F8-7F1A-1C1B-EB1A-B0776F326510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lang="en-MY" dirty="0"/>
              <a:t>5 out of 16 Pages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t>3D feature reconstruction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A6978"/>
                </a:solidFill>
                <a:latin typeface="Aptos"/>
              </a:defRPr>
            </a:pPr>
            <a:r>
              <a:t>Three submodules transform 2D masks into per-part 3D bounds.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651234-2A0C-7AFC-C249-D73CA4730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06" y="1625608"/>
            <a:ext cx="6180169" cy="19974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107BD5-380B-2D53-1C27-8AAA762908CB}"/>
              </a:ext>
            </a:extLst>
          </p:cNvPr>
          <p:cNvSpPr txBox="1"/>
          <p:nvPr/>
        </p:nvSpPr>
        <p:spPr>
          <a:xfrm>
            <a:off x="-266700" y="3830222"/>
            <a:ext cx="4754880" cy="2268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6280" lvl="2" algn="just">
              <a:lnSpc>
                <a:spcPct val="150000"/>
              </a:lnSpc>
            </a:pPr>
            <a:r>
              <a:rPr lang="en-US" sz="16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Mesh </a:t>
            </a:r>
            <a:r>
              <a:rPr lang="en-US" sz="1600" dirty="0" err="1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Dict</a:t>
            </a:r>
            <a:r>
              <a:rPr lang="en-US" sz="16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 instance 1 {</a:t>
            </a:r>
          </a:p>
          <a:p>
            <a:pPr marL="716280" lvl="2" algn="just">
              <a:lnSpc>
                <a:spcPct val="150000"/>
              </a:lnSpc>
            </a:pPr>
            <a:r>
              <a:rPr lang="en-US" sz="16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		name: “head”</a:t>
            </a:r>
          </a:p>
          <a:p>
            <a:pPr marL="716280" lvl="2" algn="just">
              <a:lnSpc>
                <a:spcPct val="150000"/>
              </a:lnSpc>
            </a:pPr>
            <a:r>
              <a:rPr lang="en-US" sz="16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		segmentations: {“front”: (123, 342, 456, …), “left”: (567, 578. …), …}</a:t>
            </a:r>
          </a:p>
          <a:p>
            <a:pPr marL="716280" lvl="2" algn="just">
              <a:lnSpc>
                <a:spcPct val="150000"/>
              </a:lnSpc>
            </a:pPr>
            <a:r>
              <a:rPr lang="en-US" sz="16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}</a:t>
            </a:r>
          </a:p>
          <a:p>
            <a:pPr marL="716280" lvl="2" algn="just">
              <a:lnSpc>
                <a:spcPct val="150000"/>
              </a:lnSpc>
            </a:pPr>
            <a:r>
              <a:rPr lang="en-US" sz="16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 Mesh </a:t>
            </a:r>
            <a:r>
              <a:rPr lang="en-US" sz="1600" dirty="0" err="1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Dict</a:t>
            </a:r>
            <a:r>
              <a:rPr lang="en-US" sz="16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 instance 2 { …</a:t>
            </a:r>
            <a:endParaRPr lang="en-MY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544060-C494-2AFF-EBFB-57EA69936606}"/>
              </a:ext>
            </a:extLst>
          </p:cNvPr>
          <p:cNvSpPr txBox="1"/>
          <p:nvPr/>
        </p:nvSpPr>
        <p:spPr>
          <a:xfrm>
            <a:off x="4850893" y="4833394"/>
            <a:ext cx="44645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Head </a:t>
            </a:r>
            <a:r>
              <a:rPr lang="en-US" sz="12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= {{x1,x2,…},{y1,y2,…},{z1,z2,…}}</a:t>
            </a:r>
            <a:endParaRPr lang="en-MY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C756D5-DFB5-FA83-E9A8-E05CC1DEB9F3}"/>
              </a:ext>
            </a:extLst>
          </p:cNvPr>
          <p:cNvSpPr txBox="1"/>
          <p:nvPr/>
        </p:nvSpPr>
        <p:spPr>
          <a:xfrm>
            <a:off x="8136731" y="4707589"/>
            <a:ext cx="421719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AABB List{ </a:t>
            </a:r>
          </a:p>
          <a:p>
            <a:r>
              <a:rPr lang="en-US" sz="11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	mesh1{(X1min, Y1min, Z1min), (X1max, Y1max, Z1max)},</a:t>
            </a:r>
          </a:p>
          <a:p>
            <a:r>
              <a:rPr lang="en-US" sz="11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…</a:t>
            </a:r>
          </a:p>
        </p:txBody>
      </p:sp>
      <p:sp>
        <p:nvSpPr>
          <p:cNvPr id="19" name="Arrow: U-Turn 18">
            <a:extLst>
              <a:ext uri="{FF2B5EF4-FFF2-40B4-BE49-F238E27FC236}">
                <a16:creationId xmlns:a16="http://schemas.microsoft.com/office/drawing/2014/main" id="{1E9AB398-5674-102E-7CA3-ED146FB80B4D}"/>
              </a:ext>
            </a:extLst>
          </p:cNvPr>
          <p:cNvSpPr/>
          <p:nvPr/>
        </p:nvSpPr>
        <p:spPr>
          <a:xfrm>
            <a:off x="4255199" y="4234844"/>
            <a:ext cx="828675" cy="381000"/>
          </a:xfrm>
          <a:prstGeom prst="uturnArrow">
            <a:avLst>
              <a:gd name="adj1" fmla="val 39667"/>
              <a:gd name="adj2" fmla="val 25000"/>
              <a:gd name="adj3" fmla="val 25000"/>
              <a:gd name="adj4" fmla="val 43750"/>
              <a:gd name="adj5" fmla="val 10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  <p:sp>
        <p:nvSpPr>
          <p:cNvPr id="21" name="Arrow: U-Turn 20">
            <a:extLst>
              <a:ext uri="{FF2B5EF4-FFF2-40B4-BE49-F238E27FC236}">
                <a16:creationId xmlns:a16="http://schemas.microsoft.com/office/drawing/2014/main" id="{AB9F227A-800D-76D3-C13A-8E1CC4FADEE8}"/>
              </a:ext>
            </a:extLst>
          </p:cNvPr>
          <p:cNvSpPr/>
          <p:nvPr/>
        </p:nvSpPr>
        <p:spPr>
          <a:xfrm>
            <a:off x="7387866" y="4257322"/>
            <a:ext cx="828675" cy="381000"/>
          </a:xfrm>
          <a:prstGeom prst="uturnArrow">
            <a:avLst>
              <a:gd name="adj1" fmla="val 39667"/>
              <a:gd name="adj2" fmla="val 25000"/>
              <a:gd name="adj3" fmla="val 25000"/>
              <a:gd name="adj4" fmla="val 43750"/>
              <a:gd name="adj5" fmla="val 10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DD3E89-4CED-09B6-9F40-370187863B25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lang="en-MY" dirty="0"/>
              <a:t>6 out of 16 Pages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t>Coordinate mapping: the core idea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519672"/>
            <a:ext cx="548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11199"/>
            <a:ext cx="10607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1">
                <a:solidFill>
                  <a:srgbClr val="0F1C35"/>
                </a:solidFill>
                <a:latin typeface="Aptos"/>
              </a:defRPr>
            </a:pPr>
            <a:r>
              <a:t>Horizontal pixels → y (front/back) or x (left/right); vertical pixels → 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796796"/>
            <a:ext cx="1005840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0F1C35"/>
                </a:solidFill>
                <a:latin typeface="Aptos"/>
              </a:defRPr>
            </a:pPr>
            <a:r>
              <a:rPr dirty="0" err="1"/>
              <a:t>Hcart</a:t>
            </a:r>
            <a:r>
              <a:rPr dirty="0"/>
              <a:t> = 2Hpixel / W − 1   (front / left)</a:t>
            </a:r>
          </a:p>
          <a:p>
            <a:pPr>
              <a:spcAft>
                <a:spcPts val="1200"/>
              </a:spcAft>
              <a:defRPr sz="2400" b="0">
                <a:solidFill>
                  <a:srgbClr val="0F1C35"/>
                </a:solidFill>
                <a:latin typeface="Aptos"/>
              </a:defRPr>
            </a:pPr>
            <a:r>
              <a:rPr dirty="0" err="1"/>
              <a:t>Hcart</a:t>
            </a:r>
            <a:r>
              <a:rPr dirty="0"/>
              <a:t> = 1 − 2Hpixel / W   (back / right)</a:t>
            </a:r>
          </a:p>
          <a:p>
            <a:pPr>
              <a:spcAft>
                <a:spcPts val="1200"/>
              </a:spcAft>
              <a:defRPr sz="2400" b="0">
                <a:solidFill>
                  <a:srgbClr val="0F1C35"/>
                </a:solidFill>
                <a:latin typeface="Aptos"/>
              </a:defRPr>
            </a:pPr>
            <a:r>
              <a:rPr dirty="0" err="1"/>
              <a:t>Vcart</a:t>
            </a:r>
            <a:r>
              <a:rPr dirty="0"/>
              <a:t> = 1 − 2Vpixel / H   (all views)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396996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0">
                <a:solidFill>
                  <a:srgbClr val="5A6978"/>
                </a:solidFill>
                <a:latin typeface="Aptos"/>
              </a:defRPr>
            </a:pPr>
            <a:r>
              <a:rPr dirty="0"/>
              <a:t>Opposite views are mirrored to maintain consistent spatial orientation.</a:t>
            </a:r>
          </a:p>
        </p:txBody>
      </p:sp>
      <p:pic>
        <p:nvPicPr>
          <p:cNvPr id="9" name="Picture 8" descr="A diagram of a diagram&#10;&#10;AI-generated content may be incorrect.">
            <a:extLst>
              <a:ext uri="{FF2B5EF4-FFF2-40B4-BE49-F238E27FC236}">
                <a16:creationId xmlns:a16="http://schemas.microsoft.com/office/drawing/2014/main" id="{17A44654-6E83-E208-1A90-C3CB9EFA8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" y="4037077"/>
            <a:ext cx="5349714" cy="2665476"/>
          </a:xfrm>
          <a:prstGeom prst="rect">
            <a:avLst/>
          </a:prstGeom>
        </p:spPr>
      </p:pic>
      <p:pic>
        <p:nvPicPr>
          <p:cNvPr id="11" name="Picture 10" descr="A diagram of a square and a square with arrows and lines&#10;&#10;AI-generated content may be incorrect.">
            <a:extLst>
              <a:ext uri="{FF2B5EF4-FFF2-40B4-BE49-F238E27FC236}">
                <a16:creationId xmlns:a16="http://schemas.microsoft.com/office/drawing/2014/main" id="{084E6C6F-A5C9-C939-A264-464F2FB5A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6926" y="4037078"/>
            <a:ext cx="4811748" cy="24058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FCC407-7865-9888-A6DA-17307EDDFC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1693" y="1794345"/>
            <a:ext cx="5091362" cy="15713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31CA7E-57EE-DFEE-3B4B-A15BF071DAAC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lang="en-MY" dirty="0"/>
              <a:t>7 out of 16 Pages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game&#10;&#10;AI-generated content may be incorrect.">
            <a:extLst>
              <a:ext uri="{FF2B5EF4-FFF2-40B4-BE49-F238E27FC236}">
                <a16:creationId xmlns:a16="http://schemas.microsoft.com/office/drawing/2014/main" id="{CA196DF4-FDE9-F318-C43E-53A5E3F08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80" y="997580"/>
            <a:ext cx="4591983" cy="3728145"/>
          </a:xfrm>
          <a:prstGeom prst="rect">
            <a:avLst/>
          </a:prstGeom>
        </p:spPr>
      </p:pic>
      <p:pic>
        <p:nvPicPr>
          <p:cNvPr id="5" name="Picture 4" descr="A cartoon characters in a box&#10;&#10;AI-generated content may be incorrect.">
            <a:extLst>
              <a:ext uri="{FF2B5EF4-FFF2-40B4-BE49-F238E27FC236}">
                <a16:creationId xmlns:a16="http://schemas.microsoft.com/office/drawing/2014/main" id="{685BECF9-CDB7-4F17-F762-17DD3485E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077" y="997580"/>
            <a:ext cx="4972588" cy="36751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F77FBD-2E4F-C091-5926-E429BA479628}"/>
              </a:ext>
            </a:extLst>
          </p:cNvPr>
          <p:cNvSpPr txBox="1"/>
          <p:nvPr/>
        </p:nvSpPr>
        <p:spPr>
          <a:xfrm>
            <a:off x="843556" y="5069370"/>
            <a:ext cx="10305043" cy="791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16280" lvl="2" algn="just">
              <a:lnSpc>
                <a:spcPct val="150000"/>
              </a:lnSpc>
            </a:pPr>
            <a:r>
              <a:rPr lang="en-US" dirty="0">
                <a:solidFill>
                  <a:srgbClr val="1C1C1C"/>
                </a:solidFill>
                <a:latin typeface="Aptos" panose="020B0004020202020204" pitchFamily="34" charset="0"/>
                <a:ea typeface="Source Han Sans JP"/>
                <a:cs typeface="Times New Roman" panose="02020603050405020304" pitchFamily="18" charset="0"/>
                <a:sym typeface="Source Han Sans JP"/>
              </a:rPr>
              <a:t>Figures above illustrates the coordinates mapping: from each of the view, different surfaces are observed. Eg: left eye = {{x1,x2,…},{y1,y2,…},{z1,z2,…}}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A9E5EC-497D-5DF9-6018-EB692484A01C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lang="en-MY" dirty="0"/>
              <a:t>8 out of 16 Pages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1785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t>From coordinates to an AABB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A6978"/>
                </a:solidFill>
                <a:latin typeface="Aptos"/>
              </a:defRPr>
            </a:pPr>
            <a:r>
              <a:t>A bounding box summarizes the spatial extent of each annotated part.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105156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900" b="1">
                <a:solidFill>
                  <a:srgbClr val="0F1C35"/>
                </a:solidFill>
                <a:latin typeface="Aptos"/>
              </a:defRPr>
            </a:pPr>
            <a:r>
              <a:rPr lang="en-MY" dirty="0"/>
              <a:t>P</a:t>
            </a:r>
            <a:r>
              <a:rPr dirty="0"/>
              <a:t>min = (min x, min y, min z)</a:t>
            </a:r>
          </a:p>
          <a:p>
            <a:pPr>
              <a:spcAft>
                <a:spcPts val="1200"/>
              </a:spcAft>
              <a:defRPr sz="2900" b="1">
                <a:solidFill>
                  <a:srgbClr val="0F1C35"/>
                </a:solidFill>
                <a:latin typeface="Aptos"/>
              </a:defRPr>
            </a:pPr>
            <a:r>
              <a:rPr lang="en-MY" dirty="0"/>
              <a:t>P</a:t>
            </a:r>
            <a:r>
              <a:rPr dirty="0"/>
              <a:t>max = (max x, max y, max z)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157974"/>
            <a:ext cx="102412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0">
                <a:solidFill>
                  <a:srgbClr val="0F1C35"/>
                </a:solidFill>
                <a:latin typeface="Aptos"/>
              </a:defRPr>
            </a:pPr>
            <a:r>
              <a:rPr dirty="0"/>
              <a:t>Cube center = (</a:t>
            </a:r>
            <a:r>
              <a:rPr lang="en-MY" dirty="0"/>
              <a:t>P</a:t>
            </a:r>
            <a:r>
              <a:rPr dirty="0"/>
              <a:t>min + </a:t>
            </a:r>
            <a:r>
              <a:rPr lang="en-MY" dirty="0"/>
              <a:t>Pm</a:t>
            </a:r>
            <a:r>
              <a:rPr dirty="0"/>
              <a:t>ax) / 2</a:t>
            </a:r>
          </a:p>
          <a:p>
            <a:pPr>
              <a:spcAft>
                <a:spcPts val="1200"/>
              </a:spcAft>
              <a:defRPr sz="2300" b="0">
                <a:solidFill>
                  <a:srgbClr val="0F1C35"/>
                </a:solidFill>
                <a:latin typeface="Aptos"/>
              </a:defRPr>
            </a:pPr>
            <a:r>
              <a:rPr dirty="0"/>
              <a:t>Cube dimensions = </a:t>
            </a:r>
            <a:r>
              <a:rPr lang="en-MY" dirty="0"/>
              <a:t>P</a:t>
            </a:r>
            <a:r>
              <a:rPr dirty="0"/>
              <a:t>max − </a:t>
            </a:r>
            <a:r>
              <a:rPr lang="en-MY" dirty="0"/>
              <a:t>P</a:t>
            </a:r>
            <a:r>
              <a:rPr dirty="0"/>
              <a:t>min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ACA7312-A3D6-D86E-8B5A-170B812CC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064" y="1387484"/>
            <a:ext cx="5128096" cy="2270116"/>
          </a:xfrm>
          <a:prstGeom prst="rect">
            <a:avLst/>
          </a:prstGeom>
        </p:spPr>
      </p:pic>
      <p:pic>
        <p:nvPicPr>
          <p:cNvPr id="11" name="Picture 10" descr="A white octagon with lines and circles&#10;&#10;AI-generated content may be incorrect.">
            <a:extLst>
              <a:ext uri="{FF2B5EF4-FFF2-40B4-BE49-F238E27FC236}">
                <a16:creationId xmlns:a16="http://schemas.microsoft.com/office/drawing/2014/main" id="{033A3143-2D55-D5E5-1BD6-0CCF39E46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4290801"/>
            <a:ext cx="1848085" cy="1845099"/>
          </a:xfrm>
          <a:prstGeom prst="rect">
            <a:avLst/>
          </a:prstGeom>
        </p:spPr>
      </p:pic>
      <p:pic>
        <p:nvPicPr>
          <p:cNvPr id="13" name="Picture 12" descr="A white octagon with lines and circles&#10;&#10;AI-generated content may be incorrect.">
            <a:extLst>
              <a:ext uri="{FF2B5EF4-FFF2-40B4-BE49-F238E27FC236}">
                <a16:creationId xmlns:a16="http://schemas.microsoft.com/office/drawing/2014/main" id="{6C3E9E36-F1E7-38D3-81D9-22185D7A8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626" y="4281834"/>
            <a:ext cx="1848085" cy="184509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188F8E0-AA49-9642-D035-4A1D90C45FB3}"/>
              </a:ext>
            </a:extLst>
          </p:cNvPr>
          <p:cNvSpPr txBox="1"/>
          <p:nvPr/>
        </p:nvSpPr>
        <p:spPr>
          <a:xfrm>
            <a:off x="7000012" y="4670297"/>
            <a:ext cx="481974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AABB List{ </a:t>
            </a:r>
          </a:p>
          <a:p>
            <a:r>
              <a:rPr lang="en-US" sz="14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	mesh1{(X1min, Y1min, Z1min), (X1max, Y1max, Z1max)},</a:t>
            </a:r>
          </a:p>
          <a:p>
            <a:r>
              <a:rPr lang="en-US" sz="14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	 mesh2{(X2min, Y2min, Z2min), (X2max, Y2max, Z2max)},</a:t>
            </a:r>
          </a:p>
          <a:p>
            <a:endParaRPr lang="en-US" sz="1400" dirty="0">
              <a:solidFill>
                <a:srgbClr val="1C1C1C"/>
              </a:solidFill>
              <a:latin typeface="Times New Roman" panose="02020603050405020304" pitchFamily="18" charset="0"/>
              <a:ea typeface="Source Han Sans JP"/>
              <a:cs typeface="Times New Roman" panose="02020603050405020304" pitchFamily="18" charset="0"/>
              <a:sym typeface="Source Han Sans JP"/>
            </a:endParaRPr>
          </a:p>
          <a:p>
            <a:r>
              <a:rPr lang="en-US" sz="14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}</a:t>
            </a:r>
            <a:endParaRPr lang="en-MY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7E4FF8-28FF-96D2-8460-786D81BF5CEC}"/>
              </a:ext>
            </a:extLst>
          </p:cNvPr>
          <p:cNvSpPr txBox="1"/>
          <p:nvPr/>
        </p:nvSpPr>
        <p:spPr>
          <a:xfrm>
            <a:off x="6172200" y="4818163"/>
            <a:ext cx="4213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=</a:t>
            </a:r>
            <a:endParaRPr lang="en-MY" sz="4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FD6DB6-5B30-6759-7AAA-6F74A747A54F}"/>
              </a:ext>
            </a:extLst>
          </p:cNvPr>
          <p:cNvSpPr txBox="1"/>
          <p:nvPr/>
        </p:nvSpPr>
        <p:spPr>
          <a:xfrm>
            <a:off x="3050240" y="5832942"/>
            <a:ext cx="51549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1C1C1C"/>
                </a:solidFill>
                <a:latin typeface="Times New Roman" panose="02020603050405020304" pitchFamily="18" charset="0"/>
                <a:ea typeface="Source Han Sans JP"/>
                <a:cs typeface="Times New Roman" panose="02020603050405020304" pitchFamily="18" charset="0"/>
                <a:sym typeface="Source Han Sans JP"/>
              </a:rPr>
              <a:t>,</a:t>
            </a:r>
            <a:endParaRPr lang="en-MY" sz="4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7827857-07D1-AED1-007C-F006BF0CEE1A}"/>
              </a:ext>
            </a:extLst>
          </p:cNvPr>
          <p:cNvSpPr txBox="1"/>
          <p:nvPr/>
        </p:nvSpPr>
        <p:spPr>
          <a:xfrm>
            <a:off x="777240" y="6184938"/>
            <a:ext cx="15007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Mesh 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53612B-473E-BB34-96C4-E5107013096B}"/>
              </a:ext>
            </a:extLst>
          </p:cNvPr>
          <p:cNvSpPr txBox="1"/>
          <p:nvPr/>
        </p:nvSpPr>
        <p:spPr>
          <a:xfrm>
            <a:off x="3990649" y="6196126"/>
            <a:ext cx="1426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MY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Mesh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E8B459-4740-EBAA-A31D-B99D79F0B7A7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lang="en-MY" dirty="0"/>
              <a:t>9 out of 16 Pages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t>Blender Python: editable primitives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529715"/>
            <a:ext cx="466344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0F1C35"/>
                </a:solidFill>
                <a:latin typeface="Aptos"/>
              </a:defRPr>
            </a:pPr>
            <a:r>
              <a:rPr dirty="0"/>
              <a:t>• Create one cube per named part</a:t>
            </a:r>
          </a:p>
          <a:p>
            <a:pPr>
              <a:spcAft>
                <a:spcPts val="1200"/>
              </a:spcAft>
              <a:defRPr sz="2100" b="0">
                <a:solidFill>
                  <a:srgbClr val="0F1C35"/>
                </a:solidFill>
                <a:latin typeface="Aptos"/>
              </a:defRPr>
            </a:pPr>
            <a:r>
              <a:rPr dirty="0"/>
              <a:t>• Scale using AABB dimensions</a:t>
            </a:r>
          </a:p>
          <a:p>
            <a:pPr>
              <a:spcAft>
                <a:spcPts val="1200"/>
              </a:spcAft>
              <a:defRPr sz="2100" b="0">
                <a:solidFill>
                  <a:srgbClr val="0F1C35"/>
                </a:solidFill>
                <a:latin typeface="Aptos"/>
              </a:defRPr>
            </a:pPr>
            <a:r>
              <a:rPr dirty="0"/>
              <a:t>• Position using AABB center</a:t>
            </a:r>
          </a:p>
          <a:p>
            <a:pPr>
              <a:spcAft>
                <a:spcPts val="1200"/>
              </a:spcAft>
              <a:defRPr sz="2100" b="0">
                <a:solidFill>
                  <a:srgbClr val="0F1C35"/>
                </a:solidFill>
                <a:latin typeface="Aptos"/>
              </a:defRPr>
            </a:pPr>
            <a:r>
              <a:rPr dirty="0"/>
              <a:t>• Save editable objects in a .blend file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D2F9E8-CCF5-CA60-FCD7-15B4565B3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1798" y="1276351"/>
            <a:ext cx="6470024" cy="46336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822AAF-29F9-6639-41D1-3E153048535D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dirty="0"/>
              <a:t>1</a:t>
            </a:r>
            <a:r>
              <a:rPr lang="en-MY" dirty="0"/>
              <a:t>0 out of 16 Pages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t>Raw reconstruction: what the pipeline produces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A6978"/>
                </a:solidFill>
                <a:latin typeface="Aptos"/>
              </a:defRPr>
            </a:pPr>
            <a:r>
              <a:t>29 independent cube primitives generated before manual refinement.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684F51-9EB4-E1C8-936C-60B118D8A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1409700"/>
            <a:ext cx="5734180" cy="25481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7D8B0C-985C-F357-7C80-7851BD79F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608" y="4194448"/>
            <a:ext cx="7036192" cy="21693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C490E6-6A70-4495-411D-86D51023EDF5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lang="en-MY" dirty="0"/>
              <a:t>1</a:t>
            </a:r>
            <a:r>
              <a:rPr dirty="0"/>
              <a:t>1</a:t>
            </a:r>
            <a:r>
              <a:rPr lang="en-MY" dirty="0"/>
              <a:t> out of 16 Pages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t>Quantitative results: raw mesh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A6978"/>
                </a:solidFill>
                <a:latin typeface="Aptos"/>
              </a:defRPr>
            </a:pPr>
            <a:r>
              <a:t>Same four-view input, different generation approaches.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08760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0F1C35"/>
                </a:solidFill>
                <a:latin typeface="Aptos"/>
              </a:defRPr>
            </a:pPr>
            <a:r>
              <a:t>Metric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66160" y="1508760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0F1C35"/>
                </a:solidFill>
                <a:latin typeface="Aptos"/>
              </a:defRPr>
            </a:pPr>
            <a:r>
              <a:t>ChatGPT spheres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508760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009BA2"/>
                </a:solidFill>
                <a:latin typeface="Aptos"/>
              </a:defRPr>
            </a:pPr>
            <a:r>
              <a:t>OV-CV-BPY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35440" y="1508760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0F1C35"/>
                </a:solidFill>
                <a:latin typeface="Aptos"/>
              </a:defRPr>
            </a:pPr>
            <a:r>
              <a:t>Hunyuan3D 2.5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286000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Objects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2286000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286000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09BA2"/>
                </a:solidFill>
                <a:latin typeface="Aptos"/>
              </a:defRPr>
            </a:pPr>
            <a:r>
              <a:t>29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5440" y="2286000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1 /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3063239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Vertices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3063239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9,158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3063239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09BA2"/>
                </a:solidFill>
                <a:latin typeface="Aptos"/>
              </a:defRPr>
            </a:pPr>
            <a:r>
              <a:t>232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5440" y="3063239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290,399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840479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Faces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6160" y="3840479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9,728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0" y="3840479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09BA2"/>
                </a:solidFill>
                <a:latin typeface="Aptos"/>
              </a:defRPr>
            </a:pPr>
            <a:r>
              <a:t>174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35440" y="3840479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499,994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4617720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Generation time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66160" y="4617720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~5 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4617720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09BA2"/>
                </a:solidFill>
                <a:latin typeface="Aptos"/>
              </a:defRPr>
            </a:pPr>
            <a:r>
              <a:t>&lt; 1 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5440" y="4617720"/>
            <a:ext cx="2743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~2 min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5806440"/>
            <a:ext cx="10789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400" b="0">
                <a:solidFill>
                  <a:srgbClr val="5A6978"/>
                </a:solidFill>
                <a:latin typeface="Aptos"/>
              </a:defRPr>
            </a:pPr>
            <a:r>
              <a:t>Reported times include network latency for external baselines; not a controlled compute benchmark.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E60290-1140-0A53-82DF-59AD3F851E7A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dirty="0"/>
              <a:t>1</a:t>
            </a:r>
            <a:r>
              <a:rPr lang="en-MY" dirty="0"/>
              <a:t>2 out of 16 Pages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rPr dirty="0"/>
              <a:t>After manual refinement: trade-offs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0F1C35"/>
                </a:solidFill>
                <a:latin typeface="Aptos"/>
              </a:defRPr>
            </a:pPr>
            <a:r>
              <a:t>Metric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66160" y="1554480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009BA2"/>
                </a:solidFill>
                <a:latin typeface="Aptos"/>
              </a:defRPr>
            </a:pPr>
            <a:r>
              <a:t>OV-CV-BPY + manual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46520" y="1554480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0F1C35"/>
                </a:solidFill>
                <a:latin typeface="Aptos"/>
              </a:defRPr>
            </a:pPr>
            <a:r>
              <a:t>Hunyuan3D 2.5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0" y="1554480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00" b="1">
                <a:solidFill>
                  <a:srgbClr val="0F1C35"/>
                </a:solidFill>
                <a:latin typeface="Aptos"/>
              </a:defRPr>
            </a:pPr>
            <a:r>
              <a:t>Hunyuan3D 3.0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340864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Objects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2340864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09BA2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340864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1 / 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26880" y="2340864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1 /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3127248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Vertices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127248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09BA2"/>
                </a:solidFill>
                <a:latin typeface="Aptos"/>
              </a:defRPr>
            </a:pPr>
            <a:r>
              <a:t>8,342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3127248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3,661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26880" y="3127248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4,519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913632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Triangles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3913632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09BA2"/>
                </a:solidFill>
                <a:latin typeface="Aptos"/>
              </a:defRPr>
            </a:pPr>
            <a:r>
              <a:t>16,446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3913632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7,312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0" y="3913632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8,959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700016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Time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66160" y="4700016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1">
                <a:solidFill>
                  <a:srgbClr val="009BA2"/>
                </a:solidFill>
                <a:latin typeface="Aptos"/>
              </a:defRPr>
            </a:pPr>
            <a:r>
              <a:t>~10 min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6520" y="4700016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~5 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26880" y="4700016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0F1C35"/>
                </a:solidFill>
                <a:latin typeface="Aptos"/>
              </a:defRPr>
            </a:pPr>
            <a:r>
              <a:t>~5 min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5715000"/>
            <a:ext cx="10607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5A6978"/>
                </a:solidFill>
                <a:latin typeface="Aptos"/>
              </a:defRPr>
            </a:pPr>
            <a:r>
              <a:t>Manual effort improves geometry; OV-CV-BPY prioritizes separate editable objects, not best immediate visual fidelity.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55970F1-84CB-C9A2-C45C-7539D2EFAF66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dirty="0"/>
              <a:t>1</a:t>
            </a:r>
            <a:r>
              <a:rPr lang="en-MY" dirty="0"/>
              <a:t>3 out of 16 Pages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t>Limitations &amp; future directions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5448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0F1C35"/>
                </a:solidFill>
                <a:latin typeface="Aptos"/>
              </a:defRPr>
            </a:pPr>
            <a:r>
              <a:t>• Single character / single four-view case study; generalization remains untested.</a:t>
            </a:r>
          </a:p>
          <a:p>
            <a:pPr>
              <a:spcAft>
                <a:spcPts val="1200"/>
              </a:spcAft>
              <a:defRPr sz="2100" b="0">
                <a:solidFill>
                  <a:srgbClr val="0F1C35"/>
                </a:solidFill>
                <a:latin typeface="Aptos"/>
              </a:defRPr>
            </a:pPr>
            <a:r>
              <a:t>• No mask-IoU or broad geometric-accuracy benchmark was reported.</a:t>
            </a:r>
          </a:p>
          <a:p>
            <a:pPr>
              <a:spcAft>
                <a:spcPts val="1200"/>
              </a:spcAft>
              <a:defRPr sz="2100" b="0">
                <a:solidFill>
                  <a:srgbClr val="0F1C35"/>
                </a:solidFill>
                <a:latin typeface="Aptos"/>
              </a:defRPr>
            </a:pPr>
            <a:r>
              <a:t>• AABB cubes do not recover curved or detailed surfaces.</a:t>
            </a:r>
          </a:p>
          <a:p>
            <a:pPr>
              <a:spcAft>
                <a:spcPts val="1200"/>
              </a:spcAft>
              <a:defRPr sz="2100" b="0">
                <a:solidFill>
                  <a:srgbClr val="0F1C35"/>
                </a:solidFill>
                <a:latin typeface="Aptos"/>
              </a:defRPr>
            </a:pPr>
            <a:r>
              <a:t>• Next: additional views, local part-relative boxes, semantic features and parent-child rigging.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A7B8AF-58A9-C6E8-6387-8FDA23700D69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dirty="0"/>
              <a:t>1</a:t>
            </a:r>
            <a:r>
              <a:rPr lang="en-MY" dirty="0"/>
              <a:t>4 out of 16 Pages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87552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A6978"/>
                </a:solidFill>
                <a:latin typeface="Aptos"/>
              </a:defRPr>
            </a:pPr>
            <a:r>
              <a:t>Fast, structured blockouts for artist-controlled 3D modeling.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45920"/>
            <a:ext cx="1078992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0F1C35"/>
                </a:solidFill>
                <a:latin typeface="Aptos"/>
              </a:defRPr>
            </a:pPr>
            <a:r>
              <a:t>• A modular 2D-to-3D pipeline for independent character parts.</a:t>
            </a:r>
          </a:p>
          <a:p>
            <a:pPr>
              <a:spcAft>
                <a:spcPts val="1200"/>
              </a:spcAft>
              <a:defRPr sz="2200" b="0">
                <a:solidFill>
                  <a:srgbClr val="0F1C35"/>
                </a:solidFill>
                <a:latin typeface="Aptos"/>
              </a:defRPr>
            </a:pPr>
            <a:r>
              <a:t>• 29 primitive objects and 232 vertices in under one second in the case study.</a:t>
            </a:r>
          </a:p>
          <a:p>
            <a:pPr>
              <a:spcAft>
                <a:spcPts val="1200"/>
              </a:spcAft>
              <a:defRPr sz="2200" b="0">
                <a:solidFill>
                  <a:srgbClr val="0F1C35"/>
                </a:solidFill>
                <a:latin typeface="Aptos"/>
              </a:defRPr>
            </a:pPr>
            <a:r>
              <a:t>• A complementary workflow to high-fidelity generative 3D, not a replacement.</a:t>
            </a:r>
          </a:p>
          <a:p>
            <a:pPr>
              <a:spcAft>
                <a:spcPts val="1200"/>
              </a:spcAft>
              <a:defRPr sz="2200" b="0">
                <a:solidFill>
                  <a:srgbClr val="0F1C35"/>
                </a:solidFill>
                <a:latin typeface="Aptos"/>
              </a:defRPr>
            </a:pPr>
            <a:r>
              <a:t>• Future work will assess accuracy and broader character diversity.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360B2D-CB5C-E02C-5E50-76B9FA257CBA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dirty="0"/>
              <a:t>1</a:t>
            </a:r>
            <a:r>
              <a:rPr lang="en-MY" dirty="0"/>
              <a:t>5 out of 16 Pages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09B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438544" y="3013501"/>
            <a:ext cx="33146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1">
                <a:solidFill>
                  <a:srgbClr val="0F1C35"/>
                </a:solidFill>
                <a:latin typeface="Aptos"/>
              </a:defRPr>
            </a:pPr>
            <a:r>
              <a:rPr sz="4800" dirty="0"/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9417" y="3794379"/>
            <a:ext cx="229285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A6978"/>
                </a:solidFill>
                <a:latin typeface="Aptos"/>
              </a:defRPr>
            </a:pPr>
            <a:r>
              <a:rPr dirty="0"/>
              <a:t>Questions &amp; Discussion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54C6F7-A138-00B5-81E3-6353926CD99A}"/>
              </a:ext>
            </a:extLst>
          </p:cNvPr>
          <p:cNvSpPr txBox="1"/>
          <p:nvPr/>
        </p:nvSpPr>
        <p:spPr>
          <a:xfrm>
            <a:off x="10583333" y="6449641"/>
            <a:ext cx="151214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5A6978"/>
                </a:solidFill>
                <a:latin typeface="Aptos"/>
              </a:defRPr>
            </a:pPr>
            <a:r>
              <a:rPr dirty="0"/>
              <a:t>1</a:t>
            </a:r>
            <a:r>
              <a:rPr lang="en-MY" dirty="0"/>
              <a:t>6 out of 16 Pages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1114</Words>
  <Application>Microsoft Office PowerPoint</Application>
  <PresentationFormat>Widescreen</PresentationFormat>
  <Paragraphs>150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KOK YUNG THOW</cp:lastModifiedBy>
  <cp:revision>25</cp:revision>
  <dcterms:created xsi:type="dcterms:W3CDTF">2013-01-27T09:14:16Z</dcterms:created>
  <dcterms:modified xsi:type="dcterms:W3CDTF">2026-10-26T14:53:38Z</dcterms:modified>
  <cp:category/>
</cp:coreProperties>
</file>