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311" r:id="rId3"/>
    <p:sldId id="297" r:id="rId4"/>
    <p:sldId id="317" r:id="rId5"/>
    <p:sldId id="338" r:id="rId6"/>
    <p:sldId id="339" r:id="rId7"/>
    <p:sldId id="335" r:id="rId8"/>
    <p:sldId id="334" r:id="rId9"/>
    <p:sldId id="340" r:id="rId10"/>
    <p:sldId id="336" r:id="rId11"/>
    <p:sldId id="337" r:id="rId12"/>
    <p:sldId id="341" r:id="rId13"/>
    <p:sldId id="331" r:id="rId14"/>
    <p:sldId id="342" r:id="rId15"/>
    <p:sldId id="332" r:id="rId16"/>
    <p:sldId id="327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9BB1CFC9-C2F5-46D7-A381-55DE1282BD37}">
          <p14:sldIdLst>
            <p14:sldId id="311"/>
            <p14:sldId id="297"/>
            <p14:sldId id="317"/>
            <p14:sldId id="338"/>
            <p14:sldId id="339"/>
            <p14:sldId id="335"/>
            <p14:sldId id="334"/>
            <p14:sldId id="340"/>
            <p14:sldId id="336"/>
            <p14:sldId id="337"/>
            <p14:sldId id="341"/>
            <p14:sldId id="331"/>
            <p14:sldId id="342"/>
            <p14:sldId id="332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ECFF"/>
    <a:srgbClr val="CA1F24"/>
    <a:srgbClr val="DA2127"/>
    <a:srgbClr val="F8F8F8"/>
    <a:srgbClr val="FBFBFB"/>
    <a:srgbClr val="D9D9D9"/>
    <a:srgbClr val="E7E6E6"/>
    <a:srgbClr val="CB1F24"/>
    <a:srgbClr val="C71E23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89292" autoAdjust="0"/>
  </p:normalViewPr>
  <p:slideViewPr>
    <p:cSldViewPr snapToGrid="0">
      <p:cViewPr varScale="1">
        <p:scale>
          <a:sx n="94" d="100"/>
          <a:sy n="94" d="100"/>
        </p:scale>
        <p:origin x="472" y="52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69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08FA0-10EA-4106-BF5F-0FDDB8D46A63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9C466-5DD7-4471-B93C-DA887477F7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7955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40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765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9783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4DFFD-16B6-20CE-808C-D912CDAF1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B1AB265-B267-8D40-994E-02D741BD76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EAF2013-CF47-0CD0-B22B-FD599B0A1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7A1AEF-49DB-83BB-2DAB-D78A87469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399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E28C6-379D-7771-4223-57DF1E452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738A599-DF5D-9048-1075-267E4B9AB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2ABB754-2105-8F26-2F0D-025AC6D86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3BD13B-07CF-F1BF-D2B3-8872E2EAB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5537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406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770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B4930-8F11-EC81-43C3-2E1F6E0CD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05F2C85-F91B-36CB-D2A3-3F3D6A2C9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4217D40-1C2D-B50C-B5AD-F1357F05D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0EC5CF-E841-0755-2657-CAB9241C67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508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4522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8658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CC143-889E-519E-7D83-E1F9D6BE7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0A8B8E8-9F92-8FA8-3277-5E59F6DF0C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81FDCCF-39AF-4119-FC77-4D7E21946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E2A846-05EC-1FBF-8EF6-801BB29E9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190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721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D199E-7751-5A76-5951-A12100249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1BF7644-2403-C922-66AC-768D09393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C2CA5F8-FAF3-AE90-8026-75DD17A5E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62D4521-6687-FCE6-0565-072269C7D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7579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9C466-5DD7-4471-B93C-DA887477F71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696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6B9BA9-3E22-476B-9297-74A9EC2DF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BBBD72D-84E0-4885-BF12-5608E64FB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E34BA8-6628-4B22-9A2F-B2FC545E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F345C7-7FF0-4BEE-9098-64D5336E4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BA72D2-72F2-49C6-AEFA-B2F4D902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25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281A7E-BF8E-4467-AF90-AE6429F1B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944EE4-9A9C-417A-A54A-2DAAFE224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AEC248-A08C-4B16-A2FF-60540777C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71922A-BBD9-42B5-B738-BC72038DD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A67318-46CC-40FE-B20F-F44CF7F19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04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7F70A9-7C08-4282-A418-154C25783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04891F-69C4-40DB-AB16-FACD89F31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96AA26A-12F4-4884-AB4B-4F3D65D0E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A3EB74-37CA-47CC-9FC9-7DE8D1713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8EA32C-DA4E-486A-B0F7-6D68951C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218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0735AB-D88F-4ADE-825B-37120901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F31854E-0F66-4E4B-877A-52CA58772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A143E20-F1EE-4440-9D84-77E25F7F2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7234C0B-6501-4EC5-8A17-D7902021B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C0932F-9006-4230-A511-CABD45451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7130FCA-3EB0-4664-B3F1-89B53777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42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4D5297-C94B-41D4-931D-A60A6E2F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713BA4-2204-4FE4-BD01-9AD794706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1E61EE3-B691-4DEA-B8DF-3B20B94B30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81647A3-5F2F-414F-9F3D-F9D62ED80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690B920-0B39-425C-BDF0-3A8361F1D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50F217-E43F-42F8-B3DA-7B6130222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E2C3757-6C0D-426D-B516-ED3310E02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5C7E570-3207-4938-9E69-C1B88F631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6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10A17FA7-5998-719D-F446-0C7B25928F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300" y="1037084"/>
            <a:ext cx="5639820" cy="322909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CBF486EB-A007-823D-2363-089D5E30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00" y="365126"/>
            <a:ext cx="5639820" cy="563294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4BC6FC4-310B-430B-9EFE-1A046D08B89F}"/>
              </a:ext>
            </a:extLst>
          </p:cNvPr>
          <p:cNvSpPr/>
          <p:nvPr userDrawn="1"/>
        </p:nvSpPr>
        <p:spPr>
          <a:xfrm>
            <a:off x="0" y="0"/>
            <a:ext cx="12192000" cy="101548"/>
          </a:xfrm>
          <a:prstGeom prst="rect">
            <a:avLst/>
          </a:prstGeom>
          <a:gradFill flip="none" rotWithShape="1">
            <a:gsLst>
              <a:gs pos="70000">
                <a:srgbClr val="DA2127"/>
              </a:gs>
              <a:gs pos="100000">
                <a:srgbClr val="A3191C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05EB7C77-9E5C-441C-BCA2-0C8705C21945}"/>
              </a:ext>
            </a:extLst>
          </p:cNvPr>
          <p:cNvCxnSpPr>
            <a:cxnSpLocks/>
          </p:cNvCxnSpPr>
          <p:nvPr userDrawn="1"/>
        </p:nvCxnSpPr>
        <p:spPr>
          <a:xfrm>
            <a:off x="171948" y="6418136"/>
            <a:ext cx="1184810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08E79629-2315-42FF-9F37-918424AA74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31" y="6540515"/>
            <a:ext cx="1170069" cy="159240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5DEB7253-C128-5AC3-7F9F-65D504C4D9D4}"/>
              </a:ext>
            </a:extLst>
          </p:cNvPr>
          <p:cNvCxnSpPr/>
          <p:nvPr userDrawn="1"/>
        </p:nvCxnSpPr>
        <p:spPr>
          <a:xfrm>
            <a:off x="507120" y="957136"/>
            <a:ext cx="55880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슬라이드 번호 개체 틀 6">
            <a:extLst>
              <a:ext uri="{FF2B5EF4-FFF2-40B4-BE49-F238E27FC236}">
                <a16:creationId xmlns:a16="http://schemas.microsoft.com/office/drawing/2014/main" id="{985E51B3-204D-C7A2-16E4-EB1507ED7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0880" y="6356350"/>
            <a:ext cx="859172" cy="365125"/>
          </a:xfrm>
        </p:spPr>
        <p:txBody>
          <a:bodyPr/>
          <a:lstStyle>
            <a:lvl1pPr>
              <a:defRPr lang="en-US" altLang="ko-KR" sz="140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2EEEA587-D2DF-4A64-A694-4DA454980ABA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B51D3CD8-2E70-4B40-3B07-AF3DA9FB832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5300" y="1451137"/>
            <a:ext cx="10898500" cy="4725826"/>
          </a:xfrm>
        </p:spPr>
        <p:txBody>
          <a:bodyPr>
            <a:noAutofit/>
          </a:bodyPr>
          <a:lstStyle>
            <a:lvl1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2pPr>
            <a:lvl3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3pPr>
            <a:lvl4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4pPr>
            <a:lvl5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9081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E0DC23D7-4383-4687-BC9C-4F720CCDB384}"/>
              </a:ext>
            </a:extLst>
          </p:cNvPr>
          <p:cNvSpPr/>
          <p:nvPr userDrawn="1"/>
        </p:nvSpPr>
        <p:spPr>
          <a:xfrm>
            <a:off x="0" y="6477153"/>
            <a:ext cx="12192000" cy="390471"/>
          </a:xfrm>
          <a:prstGeom prst="rect">
            <a:avLst/>
          </a:prstGeom>
          <a:gradFill flip="none" rotWithShape="1">
            <a:gsLst>
              <a:gs pos="70000">
                <a:srgbClr val="DA2127"/>
              </a:gs>
              <a:gs pos="100000">
                <a:srgbClr val="A3191C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3A2C8B2-9787-423C-A72F-38E0F4617C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7"/>
          <a:stretch/>
        </p:blipFill>
        <p:spPr>
          <a:xfrm>
            <a:off x="152400" y="6509438"/>
            <a:ext cx="1528762" cy="32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1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686CAC-014C-4602-8F39-243285068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1D181D-E754-4A69-AD6F-50804B32D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F82ED7-C8AB-45E1-AB54-982FBEC8D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C35649-8474-41C8-8BCD-F69F0E3DA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5114E0-F84D-4611-803A-BA03F90FB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DDFC07-D056-465B-9D5E-4509AC61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05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600436-5DC6-4626-8B92-6A08769EF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D0E06D3-E5FF-41A5-8C32-2E78B2E9DF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ACFCA74-2287-4D1A-9671-0A391539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DC9C0E-8EA1-4523-A06C-D15B61FDF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769F12C-C704-404F-A290-59EFBF7C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444390-F8D9-4D3D-86EB-525164837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111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4B6506-D25F-49B8-88B2-68C29FB2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4CBE959-B73D-4FE6-9943-9723FD202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46287A-7726-4EE1-A533-00AA9DD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F06B1A-5C4C-462C-A116-4BCA3ECF9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CF2E0A-6782-4B3D-84E3-FCCFC1999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4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AFC4853-2FAA-48CB-9B06-2628553FE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295D96C-19C0-42AF-B659-27D1264D7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83953F-404B-4F94-B8D6-1BA524BEF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486687-1799-41F2-8E21-9FE2FF64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FB8995-CDA9-4301-8CB1-948C6C4B9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234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348DC5-43DE-4DE0-A9AE-0E5C0EA30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3745D41-E265-4B16-A01D-D741E12D8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76F643-7A1C-4FF5-96F8-2260C2EDA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C0B9A3-E21F-4CB1-8BD3-9CF3B0659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DA8D7C-7A58-47D0-B9AA-935E08856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16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F1B527-E25F-4F21-B2C0-C5BEC2AB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1846D0-9937-4714-AF3A-8BB797678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2pPr>
            <a:lvl3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3pPr>
            <a:lvl4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4pPr>
            <a:lvl5pPr>
              <a:defRPr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5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A34E25-31D0-4BBB-9737-D8ED3925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DE0232-8177-44DF-9E9A-F213CC374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1EF260-80CB-4C04-A710-B356965BB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38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323B45-F4DF-48A8-BB7E-2BAA40F53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8EF6B19-694E-4E16-91AC-325E6622D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6E0B53-07B7-429A-9AD4-00D9B10AD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291A0AB-008D-448D-83F5-3AAF9A893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D47573-01D7-464C-B428-5DE5653A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30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6CFB92-7FB9-4901-BB48-5007EB9A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39096DE-74DA-449F-A296-250EBDA5C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C9DE75E-5A1E-43A1-9A96-2F16F4ED5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CF71B14-1743-4CCF-9905-55D14E9DB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37AB978-C80B-497E-971E-D23D80DFF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1FAD5F-2ED4-4966-AADD-7E10E93CC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661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758ED7-5183-48E4-9FDC-93F329D58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7300D74-27C5-4489-AFF8-01E2F5558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B5D8CB-E4C4-409B-8E93-29A5D704F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78E389-6467-4DE1-9615-397389F3C7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8D5C83F-8588-44BC-8353-817CC7C73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3FA7512-BD2D-47A4-9EC7-A9DBA3243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158C5A9-F460-4E9E-84DE-1C9032825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D8D42A-1460-484A-ADA8-B505304DE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000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693439-CB48-4E0D-8865-9E63B4319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2C192A2-C324-4DD1-A2BC-DF09658A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9337460-DB7C-4451-953D-EA028F886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52EAD24-698D-4EB5-A22A-A232C575C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45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536922C-6C20-4E93-8A57-744E35B0FE98}"/>
              </a:ext>
            </a:extLst>
          </p:cNvPr>
          <p:cNvSpPr/>
          <p:nvPr userDrawn="1"/>
        </p:nvSpPr>
        <p:spPr>
          <a:xfrm>
            <a:off x="0" y="0"/>
            <a:ext cx="12192000" cy="101548"/>
          </a:xfrm>
          <a:prstGeom prst="rect">
            <a:avLst/>
          </a:prstGeom>
          <a:gradFill flip="none" rotWithShape="1">
            <a:gsLst>
              <a:gs pos="70000">
                <a:srgbClr val="DA2127"/>
              </a:gs>
              <a:gs pos="100000">
                <a:srgbClr val="A3191C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EC018FA-39C5-4CE4-891E-BDB6D9D75480}"/>
              </a:ext>
            </a:extLst>
          </p:cNvPr>
          <p:cNvCxnSpPr>
            <a:cxnSpLocks/>
          </p:cNvCxnSpPr>
          <p:nvPr userDrawn="1"/>
        </p:nvCxnSpPr>
        <p:spPr>
          <a:xfrm>
            <a:off x="171948" y="6418136"/>
            <a:ext cx="1184810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BB3C539C-DA76-401D-A1D9-66F3F7E07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31" y="6540515"/>
            <a:ext cx="1170069" cy="15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1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8E9BE2-C8FD-4EDF-99A2-D36AEFD0A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315809E-3958-4CE1-A58D-90DEAAEBC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A0BBBE9-A8CE-49F3-956C-5DAC249F6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4E143B3-5B2D-49D5-AB23-5CD00D0E7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48D8B2-709D-43CB-B432-2E991807A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C76CB6F-F667-4480-B624-697F52A42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8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3C189C-39C4-42A7-A712-775925482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1FD2380-9E1E-4A88-8C17-F6BA1983A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31F064-9720-434E-998D-26188D697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EBB4D5A-0093-47F3-A1E6-5B9FBB6B6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B4E28-41B6-42BB-9C60-FF5B8951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6C8689D-2F08-4FE5-BEDA-F5C497738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833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ED0B94-8E52-42A1-BD87-8B3997CDB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A1259A5-7A6B-4801-BBE8-DFDB5100B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285D24-BF87-42EC-94F9-4D131F80F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3C66FD6-E8ED-4BA6-AF0D-C75D902E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72D9B9-E73D-4D4F-8E9E-E46AA38B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710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F2FDFCF-1652-4ECF-9CEA-4775E4E48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76C81CF-9050-401A-A4C4-CF09E63C3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4E0CD9-3181-4FB1-AA1C-59E44E0F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C879187-D820-41F6-AE86-830D1158C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5797B7-165E-4966-A27B-FFDD5E447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59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3C9EE10-B686-4472-9DC4-97FC02FC4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F5E4595-1FF5-4DAF-9CB9-BDD6D1EC9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D6E50B-F94B-4FFD-B2E8-C5E04359B0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339A8-7AAE-4CEF-B813-0AAC8DB7C6DD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295DE7-0248-4AE0-9F91-8D53C5D3E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8F6227-EC92-4672-8FE5-C2D51757B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EA587-D2DF-4A64-A694-4DA454980AB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 descr="블랙, 어둠이(가) 표시된 사진&#10;&#10;자동 생성된 설명">
            <a:extLst>
              <a:ext uri="{FF2B5EF4-FFF2-40B4-BE49-F238E27FC236}">
                <a16:creationId xmlns:a16="http://schemas.microsoft.com/office/drawing/2014/main" id="{42618926-3141-4912-50D5-5C675FEA64B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414" y="179966"/>
            <a:ext cx="1155998" cy="33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88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retendard Black" panose="02000A03000000020004" pitchFamily="50" charset="-127"/>
          <a:ea typeface="Pretendard Black" panose="02000A03000000020004" pitchFamily="50" charset="-127"/>
          <a:cs typeface="Pretendard Black" panose="02000A03000000020004" pitchFamily="50" charset="-127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E0C1FE9-0A05-4172-8EFB-E952A95D4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4927E4-9B8D-440C-B9AA-631FF0C53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FB799-8A9D-437D-B7FF-790A9576E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B7393-B9E2-43EF-B61F-97C6FEFEB07C}" type="datetimeFigureOut">
              <a:rPr lang="ko-KR" altLang="en-US" smtClean="0"/>
              <a:t>2026-10-29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EE42C9-EA16-49B7-8C26-52A391992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F51F92-A0BE-4974-BC5D-2CF6C9DE8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FD0D6-15CC-43E7-B36B-556FE4257E8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 descr="블랙, 어둠이(가) 표시된 사진&#10;&#10;자동 생성된 설명">
            <a:extLst>
              <a:ext uri="{FF2B5EF4-FFF2-40B4-BE49-F238E27FC236}">
                <a16:creationId xmlns:a16="http://schemas.microsoft.com/office/drawing/2014/main" id="{050E8E1C-A09C-72CC-D2E0-4B3A93B78A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414" y="179966"/>
            <a:ext cx="1155998" cy="33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2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retendard Black" panose="02000A03000000020004" pitchFamily="50" charset="-127"/>
          <a:ea typeface="Pretendard Black" panose="02000A03000000020004" pitchFamily="50" charset="-127"/>
          <a:cs typeface="Pretendard Black" panose="02000A03000000020004" pitchFamily="50" charset="-127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etendard" panose="02000503000000020004" pitchFamily="50" charset="-127"/>
          <a:ea typeface="Pretendard" panose="02000503000000020004" pitchFamily="50" charset="-127"/>
          <a:cs typeface="Pretendard" panose="02000503000000020004" pitchFamily="50" charset="-127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1">
            <a:extLst>
              <a:ext uri="{FF2B5EF4-FFF2-40B4-BE49-F238E27FC236}">
                <a16:creationId xmlns:a16="http://schemas.microsoft.com/office/drawing/2014/main" id="{491F4A9E-E5A8-4E3D-BDCB-9F6C609018D4}"/>
              </a:ext>
            </a:extLst>
          </p:cNvPr>
          <p:cNvSpPr>
            <a:spLocks noEditPoints="1"/>
          </p:cNvSpPr>
          <p:nvPr/>
        </p:nvSpPr>
        <p:spPr bwMode="auto">
          <a:xfrm>
            <a:off x="5483667" y="179966"/>
            <a:ext cx="1224666" cy="1204232"/>
          </a:xfrm>
          <a:custGeom>
            <a:avLst/>
            <a:gdLst>
              <a:gd name="T0" fmla="*/ 686 w 1614"/>
              <a:gd name="T1" fmla="*/ 784 h 1587"/>
              <a:gd name="T2" fmla="*/ 686 w 1614"/>
              <a:gd name="T3" fmla="*/ 714 h 1587"/>
              <a:gd name="T4" fmla="*/ 926 w 1614"/>
              <a:gd name="T5" fmla="*/ 714 h 1587"/>
              <a:gd name="T6" fmla="*/ 679 w 1614"/>
              <a:gd name="T7" fmla="*/ 1012 h 1587"/>
              <a:gd name="T8" fmla="*/ 919 w 1614"/>
              <a:gd name="T9" fmla="*/ 986 h 1587"/>
              <a:gd name="T10" fmla="*/ 904 w 1614"/>
              <a:gd name="T11" fmla="*/ 869 h 1587"/>
              <a:gd name="T12" fmla="*/ 708 w 1614"/>
              <a:gd name="T13" fmla="*/ 869 h 1587"/>
              <a:gd name="T14" fmla="*/ 938 w 1614"/>
              <a:gd name="T15" fmla="*/ 544 h 1587"/>
              <a:gd name="T16" fmla="*/ 847 w 1614"/>
              <a:gd name="T17" fmla="*/ 528 h 1587"/>
              <a:gd name="T18" fmla="*/ 711 w 1614"/>
              <a:gd name="T19" fmla="*/ 955 h 1587"/>
              <a:gd name="T20" fmla="*/ 711 w 1614"/>
              <a:gd name="T21" fmla="*/ 914 h 1587"/>
              <a:gd name="T22" fmla="*/ 983 w 1614"/>
              <a:gd name="T23" fmla="*/ 1141 h 1587"/>
              <a:gd name="T24" fmla="*/ 641 w 1614"/>
              <a:gd name="T25" fmla="*/ 1170 h 1587"/>
              <a:gd name="T26" fmla="*/ 1147 w 1614"/>
              <a:gd name="T27" fmla="*/ 806 h 1587"/>
              <a:gd name="T28" fmla="*/ 1106 w 1614"/>
              <a:gd name="T29" fmla="*/ 891 h 1587"/>
              <a:gd name="T30" fmla="*/ 1128 w 1614"/>
              <a:gd name="T31" fmla="*/ 626 h 1587"/>
              <a:gd name="T32" fmla="*/ 1043 w 1614"/>
              <a:gd name="T33" fmla="*/ 667 h 1587"/>
              <a:gd name="T34" fmla="*/ 1611 w 1614"/>
              <a:gd name="T35" fmla="*/ 585 h 1587"/>
              <a:gd name="T36" fmla="*/ 1283 w 1614"/>
              <a:gd name="T37" fmla="*/ 389 h 1587"/>
              <a:gd name="T38" fmla="*/ 831 w 1614"/>
              <a:gd name="T39" fmla="*/ 13 h 1587"/>
              <a:gd name="T40" fmla="*/ 803 w 1614"/>
              <a:gd name="T41" fmla="*/ 0 h 1587"/>
              <a:gd name="T42" fmla="*/ 784 w 1614"/>
              <a:gd name="T43" fmla="*/ 10 h 1587"/>
              <a:gd name="T44" fmla="*/ 464 w 1614"/>
              <a:gd name="T45" fmla="*/ 376 h 1587"/>
              <a:gd name="T46" fmla="*/ 3 w 1614"/>
              <a:gd name="T47" fmla="*/ 582 h 1587"/>
              <a:gd name="T48" fmla="*/ 6 w 1614"/>
              <a:gd name="T49" fmla="*/ 613 h 1587"/>
              <a:gd name="T50" fmla="*/ 227 w 1614"/>
              <a:gd name="T51" fmla="*/ 1157 h 1587"/>
              <a:gd name="T52" fmla="*/ 303 w 1614"/>
              <a:gd name="T53" fmla="*/ 1527 h 1587"/>
              <a:gd name="T54" fmla="*/ 809 w 1614"/>
              <a:gd name="T55" fmla="*/ 1429 h 1587"/>
              <a:gd name="T56" fmla="*/ 1286 w 1614"/>
              <a:gd name="T57" fmla="*/ 1536 h 1587"/>
              <a:gd name="T58" fmla="*/ 1308 w 1614"/>
              <a:gd name="T59" fmla="*/ 1527 h 1587"/>
              <a:gd name="T60" fmla="*/ 1317 w 1614"/>
              <a:gd name="T61" fmla="*/ 1508 h 1587"/>
              <a:gd name="T62" fmla="*/ 1460 w 1614"/>
              <a:gd name="T63" fmla="*/ 936 h 1587"/>
              <a:gd name="T64" fmla="*/ 1614 w 1614"/>
              <a:gd name="T65" fmla="*/ 594 h 1587"/>
              <a:gd name="T66" fmla="*/ 720 w 1614"/>
              <a:gd name="T67" fmla="*/ 120 h 1587"/>
              <a:gd name="T68" fmla="*/ 1039 w 1614"/>
              <a:gd name="T69" fmla="*/ 294 h 1587"/>
              <a:gd name="T70" fmla="*/ 209 w 1614"/>
              <a:gd name="T71" fmla="*/ 901 h 1587"/>
              <a:gd name="T72" fmla="*/ 142 w 1614"/>
              <a:gd name="T73" fmla="*/ 541 h 1587"/>
              <a:gd name="T74" fmla="*/ 294 w 1614"/>
              <a:gd name="T75" fmla="*/ 847 h 1587"/>
              <a:gd name="T76" fmla="*/ 515 w 1614"/>
              <a:gd name="T77" fmla="*/ 1508 h 1587"/>
              <a:gd name="T78" fmla="*/ 284 w 1614"/>
              <a:gd name="T79" fmla="*/ 1186 h 1587"/>
              <a:gd name="T80" fmla="*/ 806 w 1614"/>
              <a:gd name="T81" fmla="*/ 1299 h 1587"/>
              <a:gd name="T82" fmla="*/ 1346 w 1614"/>
              <a:gd name="T83" fmla="*/ 1328 h 1587"/>
              <a:gd name="T84" fmla="*/ 967 w 1614"/>
              <a:gd name="T85" fmla="*/ 1448 h 1587"/>
              <a:gd name="T86" fmla="*/ 1330 w 1614"/>
              <a:gd name="T87" fmla="*/ 1186 h 1587"/>
              <a:gd name="T88" fmla="*/ 1406 w 1614"/>
              <a:gd name="T89" fmla="*/ 898 h 1587"/>
              <a:gd name="T90" fmla="*/ 1289 w 1614"/>
              <a:gd name="T91" fmla="*/ 455 h 1587"/>
              <a:gd name="T92" fmla="*/ 986 w 1614"/>
              <a:gd name="T93" fmla="*/ 1201 h 1587"/>
              <a:gd name="T94" fmla="*/ 986 w 1614"/>
              <a:gd name="T95" fmla="*/ 1239 h 1587"/>
              <a:gd name="T96" fmla="*/ 951 w 1614"/>
              <a:gd name="T97" fmla="*/ 1097 h 1587"/>
              <a:gd name="T98" fmla="*/ 651 w 1614"/>
              <a:gd name="T99" fmla="*/ 1072 h 1587"/>
              <a:gd name="T100" fmla="*/ 739 w 1614"/>
              <a:gd name="T101" fmla="*/ 594 h 1587"/>
              <a:gd name="T102" fmla="*/ 695 w 1614"/>
              <a:gd name="T103" fmla="*/ 512 h 1587"/>
              <a:gd name="T104" fmla="*/ 553 w 1614"/>
              <a:gd name="T105" fmla="*/ 591 h 1587"/>
              <a:gd name="T106" fmla="*/ 540 w 1614"/>
              <a:gd name="T107" fmla="*/ 686 h 1587"/>
              <a:gd name="T108" fmla="*/ 506 w 1614"/>
              <a:gd name="T109" fmla="*/ 812 h 1587"/>
              <a:gd name="T110" fmla="*/ 439 w 1614"/>
              <a:gd name="T111" fmla="*/ 879 h 1587"/>
              <a:gd name="T112" fmla="*/ 506 w 1614"/>
              <a:gd name="T113" fmla="*/ 812 h 1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14" h="1587">
                <a:moveTo>
                  <a:pt x="926" y="800"/>
                </a:moveTo>
                <a:lnTo>
                  <a:pt x="926" y="784"/>
                </a:lnTo>
                <a:cubicBezTo>
                  <a:pt x="926" y="778"/>
                  <a:pt x="923" y="771"/>
                  <a:pt x="913" y="771"/>
                </a:cubicBezTo>
                <a:lnTo>
                  <a:pt x="698" y="771"/>
                </a:lnTo>
                <a:cubicBezTo>
                  <a:pt x="692" y="771"/>
                  <a:pt x="686" y="778"/>
                  <a:pt x="686" y="784"/>
                </a:cubicBezTo>
                <a:lnTo>
                  <a:pt x="686" y="800"/>
                </a:lnTo>
                <a:cubicBezTo>
                  <a:pt x="686" y="806"/>
                  <a:pt x="692" y="812"/>
                  <a:pt x="698" y="812"/>
                </a:cubicBezTo>
                <a:lnTo>
                  <a:pt x="913" y="812"/>
                </a:lnTo>
                <a:cubicBezTo>
                  <a:pt x="923" y="812"/>
                  <a:pt x="926" y="806"/>
                  <a:pt x="926" y="800"/>
                </a:cubicBezTo>
                <a:close/>
                <a:moveTo>
                  <a:pt x="686" y="714"/>
                </a:moveTo>
                <a:lnTo>
                  <a:pt x="686" y="727"/>
                </a:lnTo>
                <a:cubicBezTo>
                  <a:pt x="686" y="733"/>
                  <a:pt x="692" y="740"/>
                  <a:pt x="698" y="740"/>
                </a:cubicBezTo>
                <a:lnTo>
                  <a:pt x="913" y="740"/>
                </a:lnTo>
                <a:cubicBezTo>
                  <a:pt x="923" y="740"/>
                  <a:pt x="926" y="733"/>
                  <a:pt x="926" y="727"/>
                </a:cubicBezTo>
                <a:lnTo>
                  <a:pt x="926" y="714"/>
                </a:lnTo>
                <a:cubicBezTo>
                  <a:pt x="926" y="705"/>
                  <a:pt x="923" y="699"/>
                  <a:pt x="913" y="699"/>
                </a:cubicBezTo>
                <a:lnTo>
                  <a:pt x="698" y="699"/>
                </a:lnTo>
                <a:cubicBezTo>
                  <a:pt x="692" y="699"/>
                  <a:pt x="686" y="705"/>
                  <a:pt x="686" y="714"/>
                </a:cubicBezTo>
                <a:close/>
                <a:moveTo>
                  <a:pt x="679" y="999"/>
                </a:moveTo>
                <a:lnTo>
                  <a:pt x="679" y="1012"/>
                </a:lnTo>
                <a:cubicBezTo>
                  <a:pt x="679" y="1021"/>
                  <a:pt x="686" y="1024"/>
                  <a:pt x="692" y="1024"/>
                </a:cubicBezTo>
                <a:lnTo>
                  <a:pt x="919" y="1024"/>
                </a:lnTo>
                <a:cubicBezTo>
                  <a:pt x="926" y="1024"/>
                  <a:pt x="932" y="1021"/>
                  <a:pt x="932" y="1012"/>
                </a:cubicBezTo>
                <a:lnTo>
                  <a:pt x="932" y="999"/>
                </a:lnTo>
                <a:cubicBezTo>
                  <a:pt x="932" y="993"/>
                  <a:pt x="926" y="986"/>
                  <a:pt x="919" y="986"/>
                </a:cubicBezTo>
                <a:lnTo>
                  <a:pt x="692" y="986"/>
                </a:lnTo>
                <a:cubicBezTo>
                  <a:pt x="686" y="986"/>
                  <a:pt x="679" y="993"/>
                  <a:pt x="679" y="999"/>
                </a:cubicBezTo>
                <a:close/>
                <a:moveTo>
                  <a:pt x="720" y="882"/>
                </a:moveTo>
                <a:lnTo>
                  <a:pt x="891" y="882"/>
                </a:lnTo>
                <a:cubicBezTo>
                  <a:pt x="897" y="882"/>
                  <a:pt x="904" y="876"/>
                  <a:pt x="904" y="869"/>
                </a:cubicBezTo>
                <a:lnTo>
                  <a:pt x="904" y="857"/>
                </a:lnTo>
                <a:cubicBezTo>
                  <a:pt x="904" y="850"/>
                  <a:pt x="897" y="844"/>
                  <a:pt x="891" y="844"/>
                </a:cubicBezTo>
                <a:lnTo>
                  <a:pt x="720" y="844"/>
                </a:lnTo>
                <a:cubicBezTo>
                  <a:pt x="714" y="844"/>
                  <a:pt x="708" y="850"/>
                  <a:pt x="708" y="857"/>
                </a:cubicBezTo>
                <a:lnTo>
                  <a:pt x="708" y="869"/>
                </a:lnTo>
                <a:cubicBezTo>
                  <a:pt x="708" y="876"/>
                  <a:pt x="714" y="882"/>
                  <a:pt x="720" y="882"/>
                </a:cubicBezTo>
                <a:close/>
                <a:moveTo>
                  <a:pt x="878" y="594"/>
                </a:moveTo>
                <a:lnTo>
                  <a:pt x="910" y="569"/>
                </a:lnTo>
                <a:lnTo>
                  <a:pt x="951" y="582"/>
                </a:lnTo>
                <a:lnTo>
                  <a:pt x="938" y="544"/>
                </a:lnTo>
                <a:lnTo>
                  <a:pt x="964" y="512"/>
                </a:lnTo>
                <a:lnTo>
                  <a:pt x="923" y="512"/>
                </a:lnTo>
                <a:lnTo>
                  <a:pt x="897" y="477"/>
                </a:lnTo>
                <a:lnTo>
                  <a:pt x="885" y="515"/>
                </a:lnTo>
                <a:lnTo>
                  <a:pt x="847" y="528"/>
                </a:lnTo>
                <a:lnTo>
                  <a:pt x="878" y="553"/>
                </a:lnTo>
                <a:lnTo>
                  <a:pt x="878" y="594"/>
                </a:lnTo>
                <a:close/>
                <a:moveTo>
                  <a:pt x="698" y="926"/>
                </a:moveTo>
                <a:lnTo>
                  <a:pt x="698" y="942"/>
                </a:lnTo>
                <a:cubicBezTo>
                  <a:pt x="698" y="948"/>
                  <a:pt x="701" y="955"/>
                  <a:pt x="711" y="955"/>
                </a:cubicBezTo>
                <a:lnTo>
                  <a:pt x="904" y="955"/>
                </a:lnTo>
                <a:cubicBezTo>
                  <a:pt x="910" y="955"/>
                  <a:pt x="916" y="948"/>
                  <a:pt x="916" y="942"/>
                </a:cubicBezTo>
                <a:lnTo>
                  <a:pt x="916" y="926"/>
                </a:lnTo>
                <a:cubicBezTo>
                  <a:pt x="916" y="920"/>
                  <a:pt x="910" y="914"/>
                  <a:pt x="904" y="914"/>
                </a:cubicBezTo>
                <a:lnTo>
                  <a:pt x="711" y="914"/>
                </a:lnTo>
                <a:cubicBezTo>
                  <a:pt x="701" y="914"/>
                  <a:pt x="698" y="920"/>
                  <a:pt x="698" y="926"/>
                </a:cubicBezTo>
                <a:close/>
                <a:moveTo>
                  <a:pt x="641" y="1170"/>
                </a:moveTo>
                <a:lnTo>
                  <a:pt x="970" y="1170"/>
                </a:lnTo>
                <a:cubicBezTo>
                  <a:pt x="979" y="1170"/>
                  <a:pt x="983" y="1163"/>
                  <a:pt x="983" y="1157"/>
                </a:cubicBezTo>
                <a:lnTo>
                  <a:pt x="983" y="1141"/>
                </a:lnTo>
                <a:cubicBezTo>
                  <a:pt x="983" y="1135"/>
                  <a:pt x="979" y="1129"/>
                  <a:pt x="970" y="1129"/>
                </a:cubicBezTo>
                <a:lnTo>
                  <a:pt x="641" y="1129"/>
                </a:lnTo>
                <a:cubicBezTo>
                  <a:pt x="635" y="1129"/>
                  <a:pt x="629" y="1135"/>
                  <a:pt x="629" y="1141"/>
                </a:cubicBezTo>
                <a:lnTo>
                  <a:pt x="629" y="1157"/>
                </a:lnTo>
                <a:cubicBezTo>
                  <a:pt x="629" y="1163"/>
                  <a:pt x="635" y="1170"/>
                  <a:pt x="641" y="1170"/>
                </a:cubicBezTo>
                <a:close/>
                <a:moveTo>
                  <a:pt x="1137" y="866"/>
                </a:moveTo>
                <a:lnTo>
                  <a:pt x="1178" y="879"/>
                </a:lnTo>
                <a:lnTo>
                  <a:pt x="1163" y="841"/>
                </a:lnTo>
                <a:lnTo>
                  <a:pt x="1188" y="806"/>
                </a:lnTo>
                <a:lnTo>
                  <a:pt x="1147" y="806"/>
                </a:lnTo>
                <a:lnTo>
                  <a:pt x="1125" y="774"/>
                </a:lnTo>
                <a:lnTo>
                  <a:pt x="1112" y="812"/>
                </a:lnTo>
                <a:lnTo>
                  <a:pt x="1071" y="825"/>
                </a:lnTo>
                <a:lnTo>
                  <a:pt x="1106" y="850"/>
                </a:lnTo>
                <a:lnTo>
                  <a:pt x="1106" y="891"/>
                </a:lnTo>
                <a:lnTo>
                  <a:pt x="1137" y="866"/>
                </a:lnTo>
                <a:close/>
                <a:moveTo>
                  <a:pt x="1077" y="686"/>
                </a:moveTo>
                <a:lnTo>
                  <a:pt x="1115" y="699"/>
                </a:lnTo>
                <a:lnTo>
                  <a:pt x="1103" y="661"/>
                </a:lnTo>
                <a:lnTo>
                  <a:pt x="1128" y="626"/>
                </a:lnTo>
                <a:lnTo>
                  <a:pt x="1087" y="626"/>
                </a:lnTo>
                <a:lnTo>
                  <a:pt x="1062" y="591"/>
                </a:lnTo>
                <a:lnTo>
                  <a:pt x="1049" y="632"/>
                </a:lnTo>
                <a:lnTo>
                  <a:pt x="1011" y="645"/>
                </a:lnTo>
                <a:lnTo>
                  <a:pt x="1043" y="667"/>
                </a:lnTo>
                <a:lnTo>
                  <a:pt x="1043" y="708"/>
                </a:lnTo>
                <a:lnTo>
                  <a:pt x="1077" y="686"/>
                </a:lnTo>
                <a:close/>
                <a:moveTo>
                  <a:pt x="1614" y="591"/>
                </a:moveTo>
                <a:lnTo>
                  <a:pt x="1611" y="588"/>
                </a:lnTo>
                <a:lnTo>
                  <a:pt x="1611" y="585"/>
                </a:lnTo>
                <a:cubicBezTo>
                  <a:pt x="1611" y="579"/>
                  <a:pt x="1605" y="572"/>
                  <a:pt x="1599" y="569"/>
                </a:cubicBezTo>
                <a:lnTo>
                  <a:pt x="1592" y="566"/>
                </a:lnTo>
                <a:cubicBezTo>
                  <a:pt x="1545" y="547"/>
                  <a:pt x="1539" y="534"/>
                  <a:pt x="1529" y="512"/>
                </a:cubicBezTo>
                <a:cubicBezTo>
                  <a:pt x="1520" y="493"/>
                  <a:pt x="1507" y="468"/>
                  <a:pt x="1475" y="436"/>
                </a:cubicBezTo>
                <a:cubicBezTo>
                  <a:pt x="1403" y="364"/>
                  <a:pt x="1317" y="379"/>
                  <a:pt x="1283" y="389"/>
                </a:cubicBezTo>
                <a:cubicBezTo>
                  <a:pt x="1232" y="364"/>
                  <a:pt x="1185" y="364"/>
                  <a:pt x="1150" y="373"/>
                </a:cubicBezTo>
                <a:cubicBezTo>
                  <a:pt x="1150" y="335"/>
                  <a:pt x="1134" y="294"/>
                  <a:pt x="1093" y="256"/>
                </a:cubicBezTo>
                <a:cubicBezTo>
                  <a:pt x="1093" y="218"/>
                  <a:pt x="1081" y="130"/>
                  <a:pt x="989" y="85"/>
                </a:cubicBezTo>
                <a:cubicBezTo>
                  <a:pt x="948" y="63"/>
                  <a:pt x="923" y="60"/>
                  <a:pt x="900" y="57"/>
                </a:cubicBezTo>
                <a:cubicBezTo>
                  <a:pt x="875" y="54"/>
                  <a:pt x="863" y="51"/>
                  <a:pt x="831" y="13"/>
                </a:cubicBezTo>
                <a:lnTo>
                  <a:pt x="825" y="6"/>
                </a:lnTo>
                <a:cubicBezTo>
                  <a:pt x="821" y="3"/>
                  <a:pt x="815" y="0"/>
                  <a:pt x="812" y="0"/>
                </a:cubicBezTo>
                <a:lnTo>
                  <a:pt x="809" y="0"/>
                </a:lnTo>
                <a:lnTo>
                  <a:pt x="806" y="0"/>
                </a:lnTo>
                <a:lnTo>
                  <a:pt x="803" y="0"/>
                </a:lnTo>
                <a:lnTo>
                  <a:pt x="799" y="0"/>
                </a:lnTo>
                <a:lnTo>
                  <a:pt x="796" y="0"/>
                </a:lnTo>
                <a:lnTo>
                  <a:pt x="793" y="3"/>
                </a:lnTo>
                <a:lnTo>
                  <a:pt x="787" y="6"/>
                </a:lnTo>
                <a:lnTo>
                  <a:pt x="784" y="10"/>
                </a:lnTo>
                <a:lnTo>
                  <a:pt x="780" y="13"/>
                </a:lnTo>
                <a:cubicBezTo>
                  <a:pt x="749" y="51"/>
                  <a:pt x="736" y="54"/>
                  <a:pt x="711" y="57"/>
                </a:cubicBezTo>
                <a:cubicBezTo>
                  <a:pt x="689" y="60"/>
                  <a:pt x="663" y="63"/>
                  <a:pt x="622" y="85"/>
                </a:cubicBezTo>
                <a:cubicBezTo>
                  <a:pt x="534" y="130"/>
                  <a:pt x="521" y="218"/>
                  <a:pt x="518" y="256"/>
                </a:cubicBezTo>
                <a:cubicBezTo>
                  <a:pt x="477" y="294"/>
                  <a:pt x="464" y="335"/>
                  <a:pt x="464" y="376"/>
                </a:cubicBezTo>
                <a:cubicBezTo>
                  <a:pt x="427" y="364"/>
                  <a:pt x="382" y="364"/>
                  <a:pt x="332" y="392"/>
                </a:cubicBezTo>
                <a:cubicBezTo>
                  <a:pt x="297" y="379"/>
                  <a:pt x="212" y="367"/>
                  <a:pt x="139" y="439"/>
                </a:cubicBezTo>
                <a:cubicBezTo>
                  <a:pt x="107" y="468"/>
                  <a:pt x="95" y="493"/>
                  <a:pt x="85" y="512"/>
                </a:cubicBezTo>
                <a:cubicBezTo>
                  <a:pt x="73" y="534"/>
                  <a:pt x="70" y="547"/>
                  <a:pt x="22" y="566"/>
                </a:cubicBezTo>
                <a:cubicBezTo>
                  <a:pt x="13" y="569"/>
                  <a:pt x="6" y="575"/>
                  <a:pt x="3" y="582"/>
                </a:cubicBezTo>
                <a:lnTo>
                  <a:pt x="3" y="585"/>
                </a:lnTo>
                <a:lnTo>
                  <a:pt x="0" y="588"/>
                </a:lnTo>
                <a:lnTo>
                  <a:pt x="0" y="591"/>
                </a:lnTo>
                <a:lnTo>
                  <a:pt x="0" y="594"/>
                </a:lnTo>
                <a:cubicBezTo>
                  <a:pt x="0" y="601"/>
                  <a:pt x="3" y="607"/>
                  <a:pt x="6" y="613"/>
                </a:cubicBezTo>
                <a:cubicBezTo>
                  <a:pt x="35" y="654"/>
                  <a:pt x="32" y="667"/>
                  <a:pt x="25" y="692"/>
                </a:cubicBezTo>
                <a:cubicBezTo>
                  <a:pt x="22" y="714"/>
                  <a:pt x="19" y="743"/>
                  <a:pt x="25" y="784"/>
                </a:cubicBezTo>
                <a:cubicBezTo>
                  <a:pt x="41" y="885"/>
                  <a:pt x="120" y="923"/>
                  <a:pt x="155" y="936"/>
                </a:cubicBezTo>
                <a:cubicBezTo>
                  <a:pt x="180" y="989"/>
                  <a:pt x="215" y="1015"/>
                  <a:pt x="253" y="1027"/>
                </a:cubicBezTo>
                <a:cubicBezTo>
                  <a:pt x="231" y="1059"/>
                  <a:pt x="215" y="1100"/>
                  <a:pt x="227" y="1157"/>
                </a:cubicBezTo>
                <a:cubicBezTo>
                  <a:pt x="205" y="1189"/>
                  <a:pt x="164" y="1265"/>
                  <a:pt x="212" y="1356"/>
                </a:cubicBezTo>
                <a:cubicBezTo>
                  <a:pt x="231" y="1397"/>
                  <a:pt x="250" y="1416"/>
                  <a:pt x="265" y="1429"/>
                </a:cubicBezTo>
                <a:cubicBezTo>
                  <a:pt x="284" y="1448"/>
                  <a:pt x="294" y="1457"/>
                  <a:pt x="297" y="1508"/>
                </a:cubicBezTo>
                <a:cubicBezTo>
                  <a:pt x="297" y="1511"/>
                  <a:pt x="297" y="1517"/>
                  <a:pt x="300" y="1521"/>
                </a:cubicBezTo>
                <a:lnTo>
                  <a:pt x="303" y="1527"/>
                </a:lnTo>
                <a:cubicBezTo>
                  <a:pt x="310" y="1536"/>
                  <a:pt x="322" y="1540"/>
                  <a:pt x="335" y="1536"/>
                </a:cubicBezTo>
                <a:cubicBezTo>
                  <a:pt x="385" y="1524"/>
                  <a:pt x="398" y="1530"/>
                  <a:pt x="420" y="1543"/>
                </a:cubicBezTo>
                <a:cubicBezTo>
                  <a:pt x="439" y="1552"/>
                  <a:pt x="461" y="1565"/>
                  <a:pt x="506" y="1571"/>
                </a:cubicBezTo>
                <a:cubicBezTo>
                  <a:pt x="607" y="1587"/>
                  <a:pt x="667" y="1524"/>
                  <a:pt x="692" y="1495"/>
                </a:cubicBezTo>
                <a:cubicBezTo>
                  <a:pt x="749" y="1489"/>
                  <a:pt x="784" y="1461"/>
                  <a:pt x="809" y="1429"/>
                </a:cubicBezTo>
                <a:cubicBezTo>
                  <a:pt x="831" y="1461"/>
                  <a:pt x="866" y="1486"/>
                  <a:pt x="923" y="1492"/>
                </a:cubicBezTo>
                <a:cubicBezTo>
                  <a:pt x="945" y="1521"/>
                  <a:pt x="1008" y="1587"/>
                  <a:pt x="1109" y="1571"/>
                </a:cubicBezTo>
                <a:cubicBezTo>
                  <a:pt x="1150" y="1562"/>
                  <a:pt x="1175" y="1549"/>
                  <a:pt x="1194" y="1540"/>
                </a:cubicBezTo>
                <a:cubicBezTo>
                  <a:pt x="1216" y="1527"/>
                  <a:pt x="1229" y="1521"/>
                  <a:pt x="1276" y="1536"/>
                </a:cubicBezTo>
                <a:lnTo>
                  <a:pt x="1286" y="1536"/>
                </a:lnTo>
                <a:lnTo>
                  <a:pt x="1295" y="1536"/>
                </a:lnTo>
                <a:lnTo>
                  <a:pt x="1302" y="1533"/>
                </a:lnTo>
                <a:lnTo>
                  <a:pt x="1305" y="1530"/>
                </a:lnTo>
                <a:lnTo>
                  <a:pt x="1308" y="1530"/>
                </a:lnTo>
                <a:lnTo>
                  <a:pt x="1308" y="1527"/>
                </a:lnTo>
                <a:lnTo>
                  <a:pt x="1311" y="1524"/>
                </a:lnTo>
                <a:lnTo>
                  <a:pt x="1311" y="1521"/>
                </a:lnTo>
                <a:lnTo>
                  <a:pt x="1314" y="1521"/>
                </a:lnTo>
                <a:lnTo>
                  <a:pt x="1317" y="1514"/>
                </a:lnTo>
                <a:lnTo>
                  <a:pt x="1317" y="1508"/>
                </a:lnTo>
                <a:cubicBezTo>
                  <a:pt x="1321" y="1454"/>
                  <a:pt x="1330" y="1448"/>
                  <a:pt x="1349" y="1429"/>
                </a:cubicBezTo>
                <a:cubicBezTo>
                  <a:pt x="1362" y="1413"/>
                  <a:pt x="1384" y="1394"/>
                  <a:pt x="1403" y="1356"/>
                </a:cubicBezTo>
                <a:cubicBezTo>
                  <a:pt x="1450" y="1265"/>
                  <a:pt x="1409" y="1186"/>
                  <a:pt x="1387" y="1157"/>
                </a:cubicBezTo>
                <a:cubicBezTo>
                  <a:pt x="1400" y="1100"/>
                  <a:pt x="1384" y="1056"/>
                  <a:pt x="1362" y="1027"/>
                </a:cubicBezTo>
                <a:cubicBezTo>
                  <a:pt x="1400" y="1015"/>
                  <a:pt x="1434" y="986"/>
                  <a:pt x="1460" y="936"/>
                </a:cubicBezTo>
                <a:cubicBezTo>
                  <a:pt x="1494" y="923"/>
                  <a:pt x="1573" y="885"/>
                  <a:pt x="1589" y="784"/>
                </a:cubicBezTo>
                <a:cubicBezTo>
                  <a:pt x="1596" y="740"/>
                  <a:pt x="1589" y="714"/>
                  <a:pt x="1586" y="692"/>
                </a:cubicBezTo>
                <a:cubicBezTo>
                  <a:pt x="1583" y="667"/>
                  <a:pt x="1580" y="654"/>
                  <a:pt x="1608" y="613"/>
                </a:cubicBezTo>
                <a:lnTo>
                  <a:pt x="1611" y="607"/>
                </a:lnTo>
                <a:cubicBezTo>
                  <a:pt x="1611" y="601"/>
                  <a:pt x="1614" y="598"/>
                  <a:pt x="1614" y="594"/>
                </a:cubicBezTo>
                <a:lnTo>
                  <a:pt x="1614" y="591"/>
                </a:lnTo>
                <a:close/>
                <a:moveTo>
                  <a:pt x="572" y="294"/>
                </a:moveTo>
                <a:cubicBezTo>
                  <a:pt x="581" y="288"/>
                  <a:pt x="585" y="278"/>
                  <a:pt x="585" y="266"/>
                </a:cubicBezTo>
                <a:cubicBezTo>
                  <a:pt x="585" y="262"/>
                  <a:pt x="575" y="180"/>
                  <a:pt x="654" y="142"/>
                </a:cubicBezTo>
                <a:cubicBezTo>
                  <a:pt x="682" y="126"/>
                  <a:pt x="701" y="123"/>
                  <a:pt x="720" y="120"/>
                </a:cubicBezTo>
                <a:cubicBezTo>
                  <a:pt x="752" y="117"/>
                  <a:pt x="774" y="111"/>
                  <a:pt x="806" y="79"/>
                </a:cubicBezTo>
                <a:cubicBezTo>
                  <a:pt x="837" y="111"/>
                  <a:pt x="863" y="117"/>
                  <a:pt x="894" y="120"/>
                </a:cubicBezTo>
                <a:cubicBezTo>
                  <a:pt x="910" y="123"/>
                  <a:pt x="929" y="126"/>
                  <a:pt x="960" y="142"/>
                </a:cubicBezTo>
                <a:cubicBezTo>
                  <a:pt x="1036" y="180"/>
                  <a:pt x="1030" y="262"/>
                  <a:pt x="1030" y="266"/>
                </a:cubicBezTo>
                <a:cubicBezTo>
                  <a:pt x="1027" y="278"/>
                  <a:pt x="1033" y="288"/>
                  <a:pt x="1039" y="294"/>
                </a:cubicBezTo>
                <a:cubicBezTo>
                  <a:pt x="1099" y="341"/>
                  <a:pt x="1087" y="392"/>
                  <a:pt x="1077" y="417"/>
                </a:cubicBezTo>
                <a:cubicBezTo>
                  <a:pt x="998" y="367"/>
                  <a:pt x="904" y="338"/>
                  <a:pt x="806" y="338"/>
                </a:cubicBezTo>
                <a:cubicBezTo>
                  <a:pt x="705" y="338"/>
                  <a:pt x="613" y="367"/>
                  <a:pt x="534" y="417"/>
                </a:cubicBezTo>
                <a:cubicBezTo>
                  <a:pt x="524" y="389"/>
                  <a:pt x="515" y="338"/>
                  <a:pt x="572" y="294"/>
                </a:cubicBezTo>
                <a:close/>
                <a:moveTo>
                  <a:pt x="209" y="901"/>
                </a:moveTo>
                <a:cubicBezTo>
                  <a:pt x="205" y="888"/>
                  <a:pt x="196" y="882"/>
                  <a:pt x="186" y="879"/>
                </a:cubicBezTo>
                <a:cubicBezTo>
                  <a:pt x="183" y="879"/>
                  <a:pt x="101" y="860"/>
                  <a:pt x="88" y="774"/>
                </a:cubicBezTo>
                <a:cubicBezTo>
                  <a:pt x="82" y="743"/>
                  <a:pt x="85" y="724"/>
                  <a:pt x="88" y="705"/>
                </a:cubicBezTo>
                <a:cubicBezTo>
                  <a:pt x="95" y="673"/>
                  <a:pt x="95" y="648"/>
                  <a:pt x="76" y="610"/>
                </a:cubicBezTo>
                <a:cubicBezTo>
                  <a:pt x="117" y="588"/>
                  <a:pt x="130" y="569"/>
                  <a:pt x="142" y="541"/>
                </a:cubicBezTo>
                <a:cubicBezTo>
                  <a:pt x="152" y="525"/>
                  <a:pt x="158" y="506"/>
                  <a:pt x="183" y="484"/>
                </a:cubicBezTo>
                <a:cubicBezTo>
                  <a:pt x="243" y="424"/>
                  <a:pt x="319" y="455"/>
                  <a:pt x="322" y="455"/>
                </a:cubicBezTo>
                <a:cubicBezTo>
                  <a:pt x="335" y="458"/>
                  <a:pt x="344" y="458"/>
                  <a:pt x="354" y="452"/>
                </a:cubicBezTo>
                <a:cubicBezTo>
                  <a:pt x="414" y="414"/>
                  <a:pt x="458" y="436"/>
                  <a:pt x="480" y="455"/>
                </a:cubicBezTo>
                <a:cubicBezTo>
                  <a:pt x="367" y="550"/>
                  <a:pt x="294" y="689"/>
                  <a:pt x="294" y="847"/>
                </a:cubicBezTo>
                <a:cubicBezTo>
                  <a:pt x="294" y="891"/>
                  <a:pt x="300" y="933"/>
                  <a:pt x="310" y="971"/>
                </a:cubicBezTo>
                <a:cubicBezTo>
                  <a:pt x="281" y="974"/>
                  <a:pt x="234" y="964"/>
                  <a:pt x="209" y="901"/>
                </a:cubicBezTo>
                <a:close/>
                <a:moveTo>
                  <a:pt x="673" y="1432"/>
                </a:moveTo>
                <a:cubicBezTo>
                  <a:pt x="660" y="1432"/>
                  <a:pt x="651" y="1438"/>
                  <a:pt x="645" y="1448"/>
                </a:cubicBezTo>
                <a:cubicBezTo>
                  <a:pt x="645" y="1451"/>
                  <a:pt x="600" y="1521"/>
                  <a:pt x="515" y="1508"/>
                </a:cubicBezTo>
                <a:cubicBezTo>
                  <a:pt x="483" y="1505"/>
                  <a:pt x="464" y="1495"/>
                  <a:pt x="449" y="1486"/>
                </a:cubicBezTo>
                <a:cubicBezTo>
                  <a:pt x="420" y="1470"/>
                  <a:pt x="398" y="1461"/>
                  <a:pt x="354" y="1467"/>
                </a:cubicBezTo>
                <a:cubicBezTo>
                  <a:pt x="348" y="1426"/>
                  <a:pt x="332" y="1407"/>
                  <a:pt x="310" y="1385"/>
                </a:cubicBezTo>
                <a:cubicBezTo>
                  <a:pt x="297" y="1372"/>
                  <a:pt x="281" y="1356"/>
                  <a:pt x="269" y="1328"/>
                </a:cubicBezTo>
                <a:cubicBezTo>
                  <a:pt x="227" y="1252"/>
                  <a:pt x="281" y="1189"/>
                  <a:pt x="284" y="1186"/>
                </a:cubicBezTo>
                <a:cubicBezTo>
                  <a:pt x="291" y="1176"/>
                  <a:pt x="294" y="1167"/>
                  <a:pt x="291" y="1157"/>
                </a:cubicBezTo>
                <a:cubicBezTo>
                  <a:pt x="272" y="1087"/>
                  <a:pt x="306" y="1053"/>
                  <a:pt x="332" y="1037"/>
                </a:cubicBezTo>
                <a:cubicBezTo>
                  <a:pt x="404" y="1217"/>
                  <a:pt x="572" y="1344"/>
                  <a:pt x="771" y="1356"/>
                </a:cubicBezTo>
                <a:cubicBezTo>
                  <a:pt x="765" y="1385"/>
                  <a:pt x="742" y="1429"/>
                  <a:pt x="673" y="1432"/>
                </a:cubicBezTo>
                <a:close/>
                <a:moveTo>
                  <a:pt x="806" y="1299"/>
                </a:moveTo>
                <a:cubicBezTo>
                  <a:pt x="556" y="1299"/>
                  <a:pt x="354" y="1097"/>
                  <a:pt x="354" y="847"/>
                </a:cubicBezTo>
                <a:cubicBezTo>
                  <a:pt x="354" y="598"/>
                  <a:pt x="556" y="395"/>
                  <a:pt x="806" y="395"/>
                </a:cubicBezTo>
                <a:cubicBezTo>
                  <a:pt x="1055" y="395"/>
                  <a:pt x="1257" y="598"/>
                  <a:pt x="1257" y="847"/>
                </a:cubicBezTo>
                <a:cubicBezTo>
                  <a:pt x="1257" y="1097"/>
                  <a:pt x="1055" y="1299"/>
                  <a:pt x="806" y="1299"/>
                </a:cubicBezTo>
                <a:close/>
                <a:moveTo>
                  <a:pt x="1346" y="1328"/>
                </a:moveTo>
                <a:cubicBezTo>
                  <a:pt x="1330" y="1356"/>
                  <a:pt x="1317" y="1369"/>
                  <a:pt x="1305" y="1381"/>
                </a:cubicBezTo>
                <a:cubicBezTo>
                  <a:pt x="1283" y="1404"/>
                  <a:pt x="1267" y="1423"/>
                  <a:pt x="1257" y="1467"/>
                </a:cubicBezTo>
                <a:cubicBezTo>
                  <a:pt x="1216" y="1461"/>
                  <a:pt x="1191" y="1470"/>
                  <a:pt x="1166" y="1486"/>
                </a:cubicBezTo>
                <a:cubicBezTo>
                  <a:pt x="1147" y="1492"/>
                  <a:pt x="1131" y="1502"/>
                  <a:pt x="1096" y="1508"/>
                </a:cubicBezTo>
                <a:cubicBezTo>
                  <a:pt x="1014" y="1521"/>
                  <a:pt x="970" y="1448"/>
                  <a:pt x="967" y="1448"/>
                </a:cubicBezTo>
                <a:cubicBezTo>
                  <a:pt x="964" y="1438"/>
                  <a:pt x="954" y="1432"/>
                  <a:pt x="942" y="1432"/>
                </a:cubicBezTo>
                <a:cubicBezTo>
                  <a:pt x="872" y="1429"/>
                  <a:pt x="850" y="1385"/>
                  <a:pt x="844" y="1356"/>
                </a:cubicBezTo>
                <a:cubicBezTo>
                  <a:pt x="1043" y="1344"/>
                  <a:pt x="1210" y="1214"/>
                  <a:pt x="1280" y="1034"/>
                </a:cubicBezTo>
                <a:cubicBezTo>
                  <a:pt x="1302" y="1050"/>
                  <a:pt x="1343" y="1084"/>
                  <a:pt x="1321" y="1154"/>
                </a:cubicBezTo>
                <a:cubicBezTo>
                  <a:pt x="1317" y="1167"/>
                  <a:pt x="1321" y="1176"/>
                  <a:pt x="1330" y="1186"/>
                </a:cubicBezTo>
                <a:cubicBezTo>
                  <a:pt x="1330" y="1186"/>
                  <a:pt x="1384" y="1252"/>
                  <a:pt x="1346" y="1328"/>
                </a:cubicBezTo>
                <a:close/>
                <a:moveTo>
                  <a:pt x="1523" y="705"/>
                </a:moveTo>
                <a:cubicBezTo>
                  <a:pt x="1529" y="721"/>
                  <a:pt x="1532" y="740"/>
                  <a:pt x="1526" y="774"/>
                </a:cubicBezTo>
                <a:cubicBezTo>
                  <a:pt x="1513" y="857"/>
                  <a:pt x="1431" y="879"/>
                  <a:pt x="1428" y="879"/>
                </a:cubicBezTo>
                <a:cubicBezTo>
                  <a:pt x="1419" y="882"/>
                  <a:pt x="1409" y="888"/>
                  <a:pt x="1406" y="898"/>
                </a:cubicBezTo>
                <a:cubicBezTo>
                  <a:pt x="1381" y="967"/>
                  <a:pt x="1327" y="974"/>
                  <a:pt x="1299" y="971"/>
                </a:cubicBezTo>
                <a:cubicBezTo>
                  <a:pt x="1308" y="933"/>
                  <a:pt x="1314" y="891"/>
                  <a:pt x="1314" y="847"/>
                </a:cubicBezTo>
                <a:cubicBezTo>
                  <a:pt x="1314" y="692"/>
                  <a:pt x="1242" y="550"/>
                  <a:pt x="1131" y="455"/>
                </a:cubicBezTo>
                <a:cubicBezTo>
                  <a:pt x="1150" y="439"/>
                  <a:pt x="1197" y="411"/>
                  <a:pt x="1261" y="452"/>
                </a:cubicBezTo>
                <a:cubicBezTo>
                  <a:pt x="1270" y="458"/>
                  <a:pt x="1280" y="458"/>
                  <a:pt x="1289" y="455"/>
                </a:cubicBezTo>
                <a:cubicBezTo>
                  <a:pt x="1292" y="452"/>
                  <a:pt x="1371" y="420"/>
                  <a:pt x="1431" y="481"/>
                </a:cubicBezTo>
                <a:cubicBezTo>
                  <a:pt x="1453" y="506"/>
                  <a:pt x="1463" y="522"/>
                  <a:pt x="1472" y="541"/>
                </a:cubicBezTo>
                <a:cubicBezTo>
                  <a:pt x="1485" y="566"/>
                  <a:pt x="1498" y="588"/>
                  <a:pt x="1535" y="610"/>
                </a:cubicBezTo>
                <a:cubicBezTo>
                  <a:pt x="1517" y="648"/>
                  <a:pt x="1520" y="673"/>
                  <a:pt x="1523" y="705"/>
                </a:cubicBezTo>
                <a:close/>
                <a:moveTo>
                  <a:pt x="986" y="1201"/>
                </a:moveTo>
                <a:lnTo>
                  <a:pt x="629" y="1201"/>
                </a:lnTo>
                <a:cubicBezTo>
                  <a:pt x="619" y="1201"/>
                  <a:pt x="616" y="1208"/>
                  <a:pt x="616" y="1214"/>
                </a:cubicBezTo>
                <a:lnTo>
                  <a:pt x="616" y="1227"/>
                </a:lnTo>
                <a:cubicBezTo>
                  <a:pt x="616" y="1233"/>
                  <a:pt x="619" y="1239"/>
                  <a:pt x="629" y="1239"/>
                </a:cubicBezTo>
                <a:lnTo>
                  <a:pt x="986" y="1239"/>
                </a:lnTo>
                <a:cubicBezTo>
                  <a:pt x="992" y="1239"/>
                  <a:pt x="998" y="1233"/>
                  <a:pt x="998" y="1227"/>
                </a:cubicBezTo>
                <a:lnTo>
                  <a:pt x="998" y="1214"/>
                </a:lnTo>
                <a:cubicBezTo>
                  <a:pt x="998" y="1208"/>
                  <a:pt x="992" y="1201"/>
                  <a:pt x="986" y="1201"/>
                </a:cubicBezTo>
                <a:close/>
                <a:moveTo>
                  <a:pt x="660" y="1097"/>
                </a:moveTo>
                <a:lnTo>
                  <a:pt x="951" y="1097"/>
                </a:lnTo>
                <a:cubicBezTo>
                  <a:pt x="957" y="1097"/>
                  <a:pt x="964" y="1091"/>
                  <a:pt x="964" y="1084"/>
                </a:cubicBezTo>
                <a:lnTo>
                  <a:pt x="964" y="1072"/>
                </a:lnTo>
                <a:cubicBezTo>
                  <a:pt x="964" y="1062"/>
                  <a:pt x="957" y="1059"/>
                  <a:pt x="951" y="1059"/>
                </a:cubicBezTo>
                <a:lnTo>
                  <a:pt x="660" y="1059"/>
                </a:lnTo>
                <a:cubicBezTo>
                  <a:pt x="654" y="1059"/>
                  <a:pt x="651" y="1062"/>
                  <a:pt x="651" y="1072"/>
                </a:cubicBezTo>
                <a:lnTo>
                  <a:pt x="651" y="1084"/>
                </a:lnTo>
                <a:cubicBezTo>
                  <a:pt x="651" y="1091"/>
                  <a:pt x="654" y="1097"/>
                  <a:pt x="660" y="1097"/>
                </a:cubicBezTo>
                <a:close/>
                <a:moveTo>
                  <a:pt x="667" y="582"/>
                </a:moveTo>
                <a:lnTo>
                  <a:pt x="705" y="569"/>
                </a:lnTo>
                <a:lnTo>
                  <a:pt x="739" y="594"/>
                </a:lnTo>
                <a:lnTo>
                  <a:pt x="736" y="553"/>
                </a:lnTo>
                <a:lnTo>
                  <a:pt x="771" y="528"/>
                </a:lnTo>
                <a:lnTo>
                  <a:pt x="730" y="515"/>
                </a:lnTo>
                <a:lnTo>
                  <a:pt x="717" y="477"/>
                </a:lnTo>
                <a:lnTo>
                  <a:pt x="695" y="512"/>
                </a:lnTo>
                <a:lnTo>
                  <a:pt x="654" y="512"/>
                </a:lnTo>
                <a:lnTo>
                  <a:pt x="679" y="544"/>
                </a:lnTo>
                <a:lnTo>
                  <a:pt x="667" y="582"/>
                </a:lnTo>
                <a:close/>
                <a:moveTo>
                  <a:pt x="566" y="632"/>
                </a:moveTo>
                <a:lnTo>
                  <a:pt x="553" y="591"/>
                </a:lnTo>
                <a:lnTo>
                  <a:pt x="531" y="626"/>
                </a:lnTo>
                <a:lnTo>
                  <a:pt x="490" y="626"/>
                </a:lnTo>
                <a:lnTo>
                  <a:pt x="515" y="661"/>
                </a:lnTo>
                <a:lnTo>
                  <a:pt x="502" y="699"/>
                </a:lnTo>
                <a:lnTo>
                  <a:pt x="540" y="686"/>
                </a:lnTo>
                <a:lnTo>
                  <a:pt x="572" y="708"/>
                </a:lnTo>
                <a:lnTo>
                  <a:pt x="572" y="667"/>
                </a:lnTo>
                <a:lnTo>
                  <a:pt x="607" y="645"/>
                </a:lnTo>
                <a:lnTo>
                  <a:pt x="566" y="632"/>
                </a:lnTo>
                <a:close/>
                <a:moveTo>
                  <a:pt x="506" y="812"/>
                </a:moveTo>
                <a:lnTo>
                  <a:pt x="493" y="774"/>
                </a:lnTo>
                <a:lnTo>
                  <a:pt x="468" y="806"/>
                </a:lnTo>
                <a:lnTo>
                  <a:pt x="427" y="806"/>
                </a:lnTo>
                <a:lnTo>
                  <a:pt x="452" y="841"/>
                </a:lnTo>
                <a:lnTo>
                  <a:pt x="439" y="879"/>
                </a:lnTo>
                <a:lnTo>
                  <a:pt x="477" y="866"/>
                </a:lnTo>
                <a:lnTo>
                  <a:pt x="512" y="891"/>
                </a:lnTo>
                <a:lnTo>
                  <a:pt x="512" y="850"/>
                </a:lnTo>
                <a:lnTo>
                  <a:pt x="543" y="825"/>
                </a:lnTo>
                <a:lnTo>
                  <a:pt x="506" y="812"/>
                </a:lnTo>
                <a:lnTo>
                  <a:pt x="506" y="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Freeform 42">
            <a:extLst>
              <a:ext uri="{FF2B5EF4-FFF2-40B4-BE49-F238E27FC236}">
                <a16:creationId xmlns:a16="http://schemas.microsoft.com/office/drawing/2014/main" id="{EBFA3B00-95C0-4BE2-BE6A-9F8FD6AE1F1E}"/>
              </a:ext>
            </a:extLst>
          </p:cNvPr>
          <p:cNvSpPr>
            <a:spLocks noEditPoints="1"/>
          </p:cNvSpPr>
          <p:nvPr/>
        </p:nvSpPr>
        <p:spPr bwMode="auto">
          <a:xfrm>
            <a:off x="5428238" y="1525698"/>
            <a:ext cx="1335524" cy="424355"/>
          </a:xfrm>
          <a:custGeom>
            <a:avLst/>
            <a:gdLst>
              <a:gd name="T0" fmla="*/ 392 w 3918"/>
              <a:gd name="T1" fmla="*/ 22 h 1245"/>
              <a:gd name="T2" fmla="*/ 0 w 3918"/>
              <a:gd name="T3" fmla="*/ 22 h 1245"/>
              <a:gd name="T4" fmla="*/ 79 w 3918"/>
              <a:gd name="T5" fmla="*/ 158 h 1245"/>
              <a:gd name="T6" fmla="*/ 79 w 3918"/>
              <a:gd name="T7" fmla="*/ 1220 h 1245"/>
              <a:gd name="T8" fmla="*/ 392 w 3918"/>
              <a:gd name="T9" fmla="*/ 1220 h 1245"/>
              <a:gd name="T10" fmla="*/ 392 w 3918"/>
              <a:gd name="T11" fmla="*/ 22 h 1245"/>
              <a:gd name="T12" fmla="*/ 404 w 3918"/>
              <a:gd name="T13" fmla="*/ 515 h 1245"/>
              <a:gd name="T14" fmla="*/ 938 w 3918"/>
              <a:gd name="T15" fmla="*/ 1230 h 1245"/>
              <a:gd name="T16" fmla="*/ 1305 w 3918"/>
              <a:gd name="T17" fmla="*/ 1230 h 1245"/>
              <a:gd name="T18" fmla="*/ 742 w 3918"/>
              <a:gd name="T19" fmla="*/ 515 h 1245"/>
              <a:gd name="T20" fmla="*/ 1279 w 3918"/>
              <a:gd name="T21" fmla="*/ 19 h 1245"/>
              <a:gd name="T22" fmla="*/ 964 w 3918"/>
              <a:gd name="T23" fmla="*/ 19 h 1245"/>
              <a:gd name="T24" fmla="*/ 407 w 3918"/>
              <a:gd name="T25" fmla="*/ 512 h 1245"/>
              <a:gd name="T26" fmla="*/ 404 w 3918"/>
              <a:gd name="T27" fmla="*/ 515 h 1245"/>
              <a:gd name="T28" fmla="*/ 3918 w 3918"/>
              <a:gd name="T29" fmla="*/ 1223 h 1245"/>
              <a:gd name="T30" fmla="*/ 3918 w 3918"/>
              <a:gd name="T31" fmla="*/ 19 h 1245"/>
              <a:gd name="T32" fmla="*/ 3605 w 3918"/>
              <a:gd name="T33" fmla="*/ 19 h 1245"/>
              <a:gd name="T34" fmla="*/ 3605 w 3918"/>
              <a:gd name="T35" fmla="*/ 1027 h 1245"/>
              <a:gd name="T36" fmla="*/ 3238 w 3918"/>
              <a:gd name="T37" fmla="*/ 1027 h 1245"/>
              <a:gd name="T38" fmla="*/ 3134 w 3918"/>
              <a:gd name="T39" fmla="*/ 901 h 1245"/>
              <a:gd name="T40" fmla="*/ 3134 w 3918"/>
              <a:gd name="T41" fmla="*/ 22 h 1245"/>
              <a:gd name="T42" fmla="*/ 2745 w 3918"/>
              <a:gd name="T43" fmla="*/ 22 h 1245"/>
              <a:gd name="T44" fmla="*/ 2828 w 3918"/>
              <a:gd name="T45" fmla="*/ 155 h 1245"/>
              <a:gd name="T46" fmla="*/ 2828 w 3918"/>
              <a:gd name="T47" fmla="*/ 853 h 1245"/>
              <a:gd name="T48" fmla="*/ 3156 w 3918"/>
              <a:gd name="T49" fmla="*/ 1223 h 1245"/>
              <a:gd name="T50" fmla="*/ 3918 w 3918"/>
              <a:gd name="T51" fmla="*/ 1223 h 1245"/>
              <a:gd name="T52" fmla="*/ 2221 w 3918"/>
              <a:gd name="T53" fmla="*/ 1223 h 1245"/>
              <a:gd name="T54" fmla="*/ 2537 w 3918"/>
              <a:gd name="T55" fmla="*/ 1223 h 1245"/>
              <a:gd name="T56" fmla="*/ 2537 w 3918"/>
              <a:gd name="T57" fmla="*/ 389 h 1245"/>
              <a:gd name="T58" fmla="*/ 2205 w 3918"/>
              <a:gd name="T59" fmla="*/ 19 h 1245"/>
              <a:gd name="T60" fmla="*/ 1362 w 3918"/>
              <a:gd name="T61" fmla="*/ 19 h 1245"/>
              <a:gd name="T62" fmla="*/ 1437 w 3918"/>
              <a:gd name="T63" fmla="*/ 152 h 1245"/>
              <a:gd name="T64" fmla="*/ 1437 w 3918"/>
              <a:gd name="T65" fmla="*/ 1223 h 1245"/>
              <a:gd name="T66" fmla="*/ 1750 w 3918"/>
              <a:gd name="T67" fmla="*/ 1223 h 1245"/>
              <a:gd name="T68" fmla="*/ 1750 w 3918"/>
              <a:gd name="T69" fmla="*/ 215 h 1245"/>
              <a:gd name="T70" fmla="*/ 2117 w 3918"/>
              <a:gd name="T71" fmla="*/ 215 h 1245"/>
              <a:gd name="T72" fmla="*/ 2221 w 3918"/>
              <a:gd name="T73" fmla="*/ 341 h 1245"/>
              <a:gd name="T74" fmla="*/ 2221 w 3918"/>
              <a:gd name="T75" fmla="*/ 1223 h 1245"/>
              <a:gd name="T76" fmla="*/ 2221 w 3918"/>
              <a:gd name="T77" fmla="*/ 1223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918" h="1245">
                <a:moveTo>
                  <a:pt x="392" y="22"/>
                </a:moveTo>
                <a:lnTo>
                  <a:pt x="0" y="22"/>
                </a:lnTo>
                <a:cubicBezTo>
                  <a:pt x="0" y="22"/>
                  <a:pt x="79" y="38"/>
                  <a:pt x="79" y="158"/>
                </a:cubicBezTo>
                <a:lnTo>
                  <a:pt x="79" y="1220"/>
                </a:lnTo>
                <a:lnTo>
                  <a:pt x="392" y="1220"/>
                </a:lnTo>
                <a:lnTo>
                  <a:pt x="392" y="22"/>
                </a:lnTo>
                <a:close/>
                <a:moveTo>
                  <a:pt x="404" y="515"/>
                </a:moveTo>
                <a:lnTo>
                  <a:pt x="938" y="1230"/>
                </a:lnTo>
                <a:lnTo>
                  <a:pt x="1305" y="1230"/>
                </a:lnTo>
                <a:lnTo>
                  <a:pt x="742" y="515"/>
                </a:lnTo>
                <a:lnTo>
                  <a:pt x="1279" y="19"/>
                </a:lnTo>
                <a:lnTo>
                  <a:pt x="964" y="19"/>
                </a:lnTo>
                <a:lnTo>
                  <a:pt x="407" y="512"/>
                </a:lnTo>
                <a:lnTo>
                  <a:pt x="404" y="515"/>
                </a:lnTo>
                <a:close/>
                <a:moveTo>
                  <a:pt x="3918" y="1223"/>
                </a:moveTo>
                <a:lnTo>
                  <a:pt x="3918" y="19"/>
                </a:lnTo>
                <a:lnTo>
                  <a:pt x="3605" y="19"/>
                </a:lnTo>
                <a:lnTo>
                  <a:pt x="3605" y="1027"/>
                </a:lnTo>
                <a:lnTo>
                  <a:pt x="3238" y="1027"/>
                </a:lnTo>
                <a:cubicBezTo>
                  <a:pt x="3204" y="1027"/>
                  <a:pt x="3134" y="999"/>
                  <a:pt x="3134" y="901"/>
                </a:cubicBezTo>
                <a:lnTo>
                  <a:pt x="3134" y="22"/>
                </a:lnTo>
                <a:lnTo>
                  <a:pt x="2745" y="22"/>
                </a:lnTo>
                <a:cubicBezTo>
                  <a:pt x="2745" y="22"/>
                  <a:pt x="2828" y="38"/>
                  <a:pt x="2828" y="155"/>
                </a:cubicBezTo>
                <a:lnTo>
                  <a:pt x="2828" y="853"/>
                </a:lnTo>
                <a:cubicBezTo>
                  <a:pt x="2828" y="1245"/>
                  <a:pt x="3156" y="1223"/>
                  <a:pt x="3156" y="1223"/>
                </a:cubicBezTo>
                <a:lnTo>
                  <a:pt x="3918" y="1223"/>
                </a:lnTo>
                <a:close/>
                <a:moveTo>
                  <a:pt x="2221" y="1223"/>
                </a:moveTo>
                <a:lnTo>
                  <a:pt x="2537" y="1223"/>
                </a:lnTo>
                <a:lnTo>
                  <a:pt x="2537" y="389"/>
                </a:lnTo>
                <a:cubicBezTo>
                  <a:pt x="2537" y="0"/>
                  <a:pt x="2237" y="19"/>
                  <a:pt x="2205" y="19"/>
                </a:cubicBezTo>
                <a:lnTo>
                  <a:pt x="1362" y="19"/>
                </a:lnTo>
                <a:cubicBezTo>
                  <a:pt x="1362" y="19"/>
                  <a:pt x="1437" y="47"/>
                  <a:pt x="1437" y="152"/>
                </a:cubicBezTo>
                <a:lnTo>
                  <a:pt x="1437" y="1223"/>
                </a:lnTo>
                <a:lnTo>
                  <a:pt x="1750" y="1223"/>
                </a:lnTo>
                <a:lnTo>
                  <a:pt x="1750" y="215"/>
                </a:lnTo>
                <a:lnTo>
                  <a:pt x="2117" y="215"/>
                </a:lnTo>
                <a:cubicBezTo>
                  <a:pt x="2152" y="215"/>
                  <a:pt x="2221" y="243"/>
                  <a:pt x="2221" y="341"/>
                </a:cubicBezTo>
                <a:lnTo>
                  <a:pt x="2221" y="1223"/>
                </a:lnTo>
                <a:lnTo>
                  <a:pt x="2221" y="1223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7CAB64-D8DD-4114-9636-E08294FEC852}"/>
              </a:ext>
            </a:extLst>
          </p:cNvPr>
          <p:cNvSpPr txBox="1"/>
          <p:nvPr/>
        </p:nvSpPr>
        <p:spPr>
          <a:xfrm>
            <a:off x="996950" y="2560116"/>
            <a:ext cx="10198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dirty="0">
                <a:solidFill>
                  <a:srgbClr val="CA1F2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Layer Selection for Balanced Partial</a:t>
            </a:r>
            <a:br>
              <a:rPr lang="en-US" altLang="ko-KR" sz="3200" b="1" dirty="0">
                <a:solidFill>
                  <a:srgbClr val="CA1F2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3200" b="1" dirty="0">
                <a:solidFill>
                  <a:srgbClr val="CA1F2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Federated Learning in Vehicular Networks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A1F24"/>
              </a:solidFill>
              <a:effectLst/>
              <a:uLnTx/>
              <a:uFillTx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15CCB6-6D9A-4414-AC1F-3C26B480A3CA}"/>
              </a:ext>
            </a:extLst>
          </p:cNvPr>
          <p:cNvSpPr txBox="1"/>
          <p:nvPr/>
        </p:nvSpPr>
        <p:spPr>
          <a:xfrm>
            <a:off x="820582" y="6053755"/>
            <a:ext cx="10550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Presentation date : 2026.10.31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Presen</a:t>
            </a:r>
            <a:r>
              <a:rPr lang="en-US" altLang="ko-KR" sz="14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ter: </a:t>
            </a:r>
            <a:r>
              <a:rPr lang="en-US" altLang="ko-KR" sz="14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Chaehyeon</a:t>
            </a:r>
            <a:r>
              <a:rPr lang="en-US" altLang="ko-KR" sz="14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Kim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55381-6979-5857-814D-10538FF2F64A}"/>
              </a:ext>
            </a:extLst>
          </p:cNvPr>
          <p:cNvSpPr txBox="1"/>
          <p:nvPr/>
        </p:nvSpPr>
        <p:spPr>
          <a:xfrm>
            <a:off x="1446401" y="5069087"/>
            <a:ext cx="9299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222222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The 9</a:t>
            </a:r>
            <a:r>
              <a:rPr lang="en-US" altLang="ko-KR" sz="1600" b="1" baseline="30000" dirty="0">
                <a:solidFill>
                  <a:srgbClr val="222222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th</a:t>
            </a:r>
            <a:r>
              <a:rPr lang="en-US" altLang="ko-KR" sz="1600" b="1" dirty="0">
                <a:solidFill>
                  <a:srgbClr val="222222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International Conference on Culture Technology 2026 (ICCT 2026)</a:t>
            </a:r>
            <a:endParaRPr lang="en-US" altLang="ko-KR" sz="1600" b="1" i="0" dirty="0">
              <a:solidFill>
                <a:srgbClr val="222222"/>
              </a:solidFill>
              <a:effectLst/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14629-A005-6DBF-89EF-8A6156ED1449}"/>
              </a:ext>
            </a:extLst>
          </p:cNvPr>
          <p:cNvSpPr txBox="1"/>
          <p:nvPr/>
        </p:nvSpPr>
        <p:spPr>
          <a:xfrm>
            <a:off x="996951" y="4283447"/>
            <a:ext cx="10198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i="1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Chaehyeon</a:t>
            </a:r>
            <a:r>
              <a:rPr lang="en-US" altLang="ko-KR" sz="1400" i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Kim, </a:t>
            </a:r>
            <a:r>
              <a:rPr lang="en-US" altLang="ko-KR" sz="1400" i="1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Youngjoon</a:t>
            </a:r>
            <a:r>
              <a:rPr lang="en-US" altLang="ko-KR" sz="1400" i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Yang, </a:t>
            </a:r>
            <a:r>
              <a:rPr lang="en-US" altLang="ko-KR" sz="1400" i="1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Seungwoo</a:t>
            </a:r>
            <a:r>
              <a:rPr lang="en-US" altLang="ko-KR" sz="1400" i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Lee, </a:t>
            </a:r>
            <a:r>
              <a:rPr lang="en-US" altLang="ko-KR" sz="1400" i="1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Dongkyun</a:t>
            </a:r>
            <a:r>
              <a:rPr lang="en-US" altLang="ko-KR" sz="1400" i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Kim</a:t>
            </a:r>
          </a:p>
          <a:p>
            <a:pPr algn="ctr"/>
            <a:r>
              <a:rPr lang="en-US" altLang="ko-KR" sz="1400" i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Computer Science and Engineering, Kyungpook National University</a:t>
            </a:r>
          </a:p>
        </p:txBody>
      </p:sp>
    </p:spTree>
    <p:extLst>
      <p:ext uri="{BB962C8B-B14F-4D97-AF65-F5344CB8AC3E}">
        <p14:creationId xmlns:p14="http://schemas.microsoft.com/office/powerpoint/2010/main" val="162304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A17065-47D1-4599-B7F0-24E6F95346C6}"/>
              </a:ext>
            </a:extLst>
          </p:cNvPr>
          <p:cNvSpPr txBox="1"/>
          <p:nvPr/>
        </p:nvSpPr>
        <p:spPr>
          <a:xfrm>
            <a:off x="217805" y="3013502"/>
            <a:ext cx="42799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CONTENTS</a:t>
            </a:r>
            <a:endParaRPr lang="ko-KR" altLang="en-US" sz="4800" b="1" dirty="0"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E56CC0D6-B0BC-460D-B090-32D35A4940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43" y="173734"/>
            <a:ext cx="725403" cy="22578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D89FBE6-403E-4A1E-BFEA-E482C05AAE1E}"/>
              </a:ext>
            </a:extLst>
          </p:cNvPr>
          <p:cNvSpPr txBox="1"/>
          <p:nvPr/>
        </p:nvSpPr>
        <p:spPr>
          <a:xfrm>
            <a:off x="10661650" y="6481636"/>
            <a:ext cx="1460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200" spc="300"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 algn="r"/>
            <a:r>
              <a:rPr lang="en-US" altLang="ko-KR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ko-KR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57EC7B15-9C5C-652B-630C-816DF92BE46C}"/>
              </a:ext>
            </a:extLst>
          </p:cNvPr>
          <p:cNvGrpSpPr/>
          <p:nvPr/>
        </p:nvGrpSpPr>
        <p:grpSpPr>
          <a:xfrm>
            <a:off x="6297613" y="623027"/>
            <a:ext cx="5454650" cy="5067494"/>
            <a:chOff x="6297613" y="1247950"/>
            <a:chExt cx="5454650" cy="5067494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5732046C-B59C-4157-AAE2-7939940F709C}"/>
                </a:ext>
              </a:extLst>
            </p:cNvPr>
            <p:cNvGrpSpPr/>
            <p:nvPr/>
          </p:nvGrpSpPr>
          <p:grpSpPr>
            <a:xfrm>
              <a:off x="6297613" y="1247950"/>
              <a:ext cx="5454650" cy="495300"/>
              <a:chOff x="5899150" y="1894319"/>
              <a:chExt cx="5454650" cy="495300"/>
            </a:xfrm>
          </p:grpSpPr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561419A0-79A1-4A5C-8957-C6C14E0024DE}"/>
                  </a:ext>
                </a:extLst>
              </p:cNvPr>
              <p:cNvSpPr/>
              <p:nvPr/>
            </p:nvSpPr>
            <p:spPr>
              <a:xfrm>
                <a:off x="5899150" y="1894319"/>
                <a:ext cx="4914900" cy="495300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F0EB26-48F3-4429-95B2-A3F2C051D4B0}"/>
                  </a:ext>
                </a:extLst>
              </p:cNvPr>
              <p:cNvSpPr txBox="1"/>
              <p:nvPr/>
            </p:nvSpPr>
            <p:spPr>
              <a:xfrm>
                <a:off x="6553200" y="1941914"/>
                <a:ext cx="480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Background</a:t>
                </a:r>
                <a:endPara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0172EC-A694-4FE0-8768-07E6D5886FBD}"/>
                  </a:ext>
                </a:extLst>
              </p:cNvPr>
              <p:cNvSpPr txBox="1"/>
              <p:nvPr/>
            </p:nvSpPr>
            <p:spPr>
              <a:xfrm>
                <a:off x="6096000" y="1941914"/>
                <a:ext cx="5355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latin typeface="Pretendard Black" panose="02000A03000000020004" pitchFamily="50" charset="-127"/>
                    <a:ea typeface="Pretendard Black" panose="02000A03000000020004" pitchFamily="50" charset="-127"/>
                    <a:cs typeface="Pretendard Black" panose="02000A03000000020004" pitchFamily="50" charset="-127"/>
                  </a:rPr>
                  <a:t>01</a:t>
                </a:r>
                <a:endParaRPr lang="ko-KR" altLang="en-US" sz="2000" b="1" dirty="0"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703F35EC-0E85-48CA-984F-B1E5B98B5A0A}"/>
                </a:ext>
              </a:extLst>
            </p:cNvPr>
            <p:cNvGrpSpPr/>
            <p:nvPr/>
          </p:nvGrpSpPr>
          <p:grpSpPr>
            <a:xfrm>
              <a:off x="6297613" y="2009982"/>
              <a:ext cx="5454650" cy="495300"/>
              <a:chOff x="5899150" y="1894319"/>
              <a:chExt cx="5454650" cy="495300"/>
            </a:xfrm>
          </p:grpSpPr>
          <p:sp>
            <p:nvSpPr>
              <p:cNvPr id="32" name="사각형: 둥근 모서리 31">
                <a:extLst>
                  <a:ext uri="{FF2B5EF4-FFF2-40B4-BE49-F238E27FC236}">
                    <a16:creationId xmlns:a16="http://schemas.microsoft.com/office/drawing/2014/main" id="{F37C9A2C-88D8-45AC-B6BF-624085A6BA20}"/>
                  </a:ext>
                </a:extLst>
              </p:cNvPr>
              <p:cNvSpPr/>
              <p:nvPr/>
            </p:nvSpPr>
            <p:spPr>
              <a:xfrm>
                <a:off x="5899150" y="1894319"/>
                <a:ext cx="4914900" cy="495300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5685E9D-E3C7-457C-A68E-7646347AED83}"/>
                  </a:ext>
                </a:extLst>
              </p:cNvPr>
              <p:cNvSpPr txBox="1"/>
              <p:nvPr/>
            </p:nvSpPr>
            <p:spPr>
              <a:xfrm>
                <a:off x="6553200" y="1941914"/>
                <a:ext cx="480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Introduction</a:t>
                </a:r>
                <a:endPara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98CDB8D-A01C-47CC-A15E-B1F8298F0948}"/>
                  </a:ext>
                </a:extLst>
              </p:cNvPr>
              <p:cNvSpPr txBox="1"/>
              <p:nvPr/>
            </p:nvSpPr>
            <p:spPr>
              <a:xfrm>
                <a:off x="6096000" y="1941914"/>
                <a:ext cx="5355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latin typeface="Pretendard Black" panose="02000A03000000020004" pitchFamily="50" charset="-127"/>
                    <a:ea typeface="Pretendard Black" panose="02000A03000000020004" pitchFamily="50" charset="-127"/>
                    <a:cs typeface="Pretendard Black" panose="02000A03000000020004" pitchFamily="50" charset="-127"/>
                  </a:rPr>
                  <a:t>02</a:t>
                </a:r>
                <a:endParaRPr lang="ko-KR" altLang="en-US" sz="2000" b="1" dirty="0"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7952BA04-A58E-4297-B03C-C6EAB014BA1B}"/>
                </a:ext>
              </a:extLst>
            </p:cNvPr>
            <p:cNvGrpSpPr/>
            <p:nvPr/>
          </p:nvGrpSpPr>
          <p:grpSpPr>
            <a:xfrm>
              <a:off x="6297613" y="2772014"/>
              <a:ext cx="5454650" cy="495300"/>
              <a:chOff x="5899150" y="1894319"/>
              <a:chExt cx="5454650" cy="495300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:a16="http://schemas.microsoft.com/office/drawing/2014/main" id="{6567865F-DF2C-447E-B74F-5437CBB1C26B}"/>
                  </a:ext>
                </a:extLst>
              </p:cNvPr>
              <p:cNvSpPr/>
              <p:nvPr/>
            </p:nvSpPr>
            <p:spPr>
              <a:xfrm>
                <a:off x="5899150" y="1894319"/>
                <a:ext cx="4914900" cy="495300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62EBAA4-E00F-49F7-8A0B-A9E89E4C1891}"/>
                  </a:ext>
                </a:extLst>
              </p:cNvPr>
              <p:cNvSpPr txBox="1"/>
              <p:nvPr/>
            </p:nvSpPr>
            <p:spPr>
              <a:xfrm>
                <a:off x="6553200" y="1941914"/>
                <a:ext cx="480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Problem Definition</a:t>
                </a:r>
                <a:endPara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654A659-5E75-41C9-8C85-AB3F9683920B}"/>
                  </a:ext>
                </a:extLst>
              </p:cNvPr>
              <p:cNvSpPr txBox="1"/>
              <p:nvPr/>
            </p:nvSpPr>
            <p:spPr>
              <a:xfrm>
                <a:off x="6096000" y="1941914"/>
                <a:ext cx="5355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latin typeface="Pretendard Black" panose="02000A03000000020004" pitchFamily="50" charset="-127"/>
                    <a:ea typeface="Pretendard Black" panose="02000A03000000020004" pitchFamily="50" charset="-127"/>
                    <a:cs typeface="Pretendard Black" panose="02000A03000000020004" pitchFamily="50" charset="-127"/>
                  </a:rPr>
                  <a:t>03</a:t>
                </a:r>
                <a:endParaRPr lang="ko-KR" altLang="en-US" sz="2000" b="1" dirty="0"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AC62EF87-8E5C-4E0B-B547-C26E33EFB1F8}"/>
                </a:ext>
              </a:extLst>
            </p:cNvPr>
            <p:cNvGrpSpPr/>
            <p:nvPr/>
          </p:nvGrpSpPr>
          <p:grpSpPr>
            <a:xfrm>
              <a:off x="6297613" y="3534046"/>
              <a:ext cx="5454650" cy="495300"/>
              <a:chOff x="5899150" y="1894319"/>
              <a:chExt cx="5454650" cy="495300"/>
            </a:xfrm>
          </p:grpSpPr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E181C9EE-ADBB-466A-A7F7-AB6B490CE189}"/>
                  </a:ext>
                </a:extLst>
              </p:cNvPr>
              <p:cNvSpPr/>
              <p:nvPr/>
            </p:nvSpPr>
            <p:spPr>
              <a:xfrm>
                <a:off x="5899150" y="1894319"/>
                <a:ext cx="4914900" cy="495300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373271D-10E0-4DC5-9F71-7F991EE248BB}"/>
                  </a:ext>
                </a:extLst>
              </p:cNvPr>
              <p:cNvSpPr txBox="1"/>
              <p:nvPr/>
            </p:nvSpPr>
            <p:spPr>
              <a:xfrm>
                <a:off x="6553200" y="1941914"/>
                <a:ext cx="480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altLang="ko-KR" sz="2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Related Work</a:t>
                </a:r>
                <a:endPara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BF6C67D-818A-4A34-BDD2-56DB512B2B63}"/>
                  </a:ext>
                </a:extLst>
              </p:cNvPr>
              <p:cNvSpPr txBox="1"/>
              <p:nvPr/>
            </p:nvSpPr>
            <p:spPr>
              <a:xfrm>
                <a:off x="6096000" y="1941914"/>
                <a:ext cx="5355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latin typeface="Pretendard Black" panose="02000A03000000020004" pitchFamily="50" charset="-127"/>
                    <a:ea typeface="Pretendard Black" panose="02000A03000000020004" pitchFamily="50" charset="-127"/>
                    <a:cs typeface="Pretendard Black" panose="02000A03000000020004" pitchFamily="50" charset="-127"/>
                  </a:rPr>
                  <a:t>04</a:t>
                </a:r>
                <a:endParaRPr lang="ko-KR" altLang="en-US" sz="2000" b="1" dirty="0"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C34B5CF6-007C-10CB-26AA-1A6BD17F3BBA}"/>
                </a:ext>
              </a:extLst>
            </p:cNvPr>
            <p:cNvGrpSpPr/>
            <p:nvPr/>
          </p:nvGrpSpPr>
          <p:grpSpPr>
            <a:xfrm>
              <a:off x="6297613" y="4296078"/>
              <a:ext cx="5454650" cy="495300"/>
              <a:chOff x="5899150" y="1894319"/>
              <a:chExt cx="5454650" cy="495300"/>
            </a:xfrm>
          </p:grpSpPr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C775EC86-1642-89A2-F741-3B87459F3012}"/>
                  </a:ext>
                </a:extLst>
              </p:cNvPr>
              <p:cNvSpPr/>
              <p:nvPr/>
            </p:nvSpPr>
            <p:spPr>
              <a:xfrm>
                <a:off x="5899150" y="1894319"/>
                <a:ext cx="4914900" cy="495300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31AFB0-FD81-4E89-446A-2B0F3C2A80E4}"/>
                  </a:ext>
                </a:extLst>
              </p:cNvPr>
              <p:cNvSpPr txBox="1"/>
              <p:nvPr/>
            </p:nvSpPr>
            <p:spPr>
              <a:xfrm>
                <a:off x="6553200" y="1941914"/>
                <a:ext cx="480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Challenging Issue</a:t>
                </a:r>
                <a:endPara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B41516-BA32-A483-A0C9-EB4AC27E6058}"/>
                  </a:ext>
                </a:extLst>
              </p:cNvPr>
              <p:cNvSpPr txBox="1"/>
              <p:nvPr/>
            </p:nvSpPr>
            <p:spPr>
              <a:xfrm>
                <a:off x="6096000" y="1941914"/>
                <a:ext cx="5355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latin typeface="Pretendard Black" panose="02000A03000000020004" pitchFamily="50" charset="-127"/>
                    <a:ea typeface="Pretendard Black" panose="02000A03000000020004" pitchFamily="50" charset="-127"/>
                    <a:cs typeface="Pretendard Black" panose="02000A03000000020004" pitchFamily="50" charset="-127"/>
                  </a:rPr>
                  <a:t>05</a:t>
                </a:r>
                <a:endParaRPr lang="ko-KR" altLang="en-US" sz="2000" b="1" dirty="0"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26AAE58-1276-BEEB-F6C6-A82950B04643}"/>
                </a:ext>
              </a:extLst>
            </p:cNvPr>
            <p:cNvGrpSpPr/>
            <p:nvPr/>
          </p:nvGrpSpPr>
          <p:grpSpPr>
            <a:xfrm>
              <a:off x="6297613" y="5058110"/>
              <a:ext cx="5454650" cy="495300"/>
              <a:chOff x="5899150" y="1894319"/>
              <a:chExt cx="5454650" cy="495300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C23DB86B-0A78-C951-0AB0-6689ED783A8E}"/>
                  </a:ext>
                </a:extLst>
              </p:cNvPr>
              <p:cNvSpPr/>
              <p:nvPr/>
            </p:nvSpPr>
            <p:spPr>
              <a:xfrm>
                <a:off x="5899150" y="1894319"/>
                <a:ext cx="4914900" cy="495300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27D8BD-DE5E-FFF6-761D-25A7779C49E1}"/>
                  </a:ext>
                </a:extLst>
              </p:cNvPr>
              <p:cNvSpPr txBox="1"/>
              <p:nvPr/>
            </p:nvSpPr>
            <p:spPr>
              <a:xfrm>
                <a:off x="6553200" y="1941914"/>
                <a:ext cx="480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Proposed Scheme</a:t>
                </a:r>
                <a:endPara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1C0A6C4-47FE-AAE2-8B6B-4FB22A9327DF}"/>
                  </a:ext>
                </a:extLst>
              </p:cNvPr>
              <p:cNvSpPr txBox="1"/>
              <p:nvPr/>
            </p:nvSpPr>
            <p:spPr>
              <a:xfrm>
                <a:off x="6096000" y="1941914"/>
                <a:ext cx="5355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latin typeface="Pretendard Black" panose="02000A03000000020004" pitchFamily="50" charset="-127"/>
                    <a:ea typeface="Pretendard Black" panose="02000A03000000020004" pitchFamily="50" charset="-127"/>
                    <a:cs typeface="Pretendard Black" panose="02000A03000000020004" pitchFamily="50" charset="-127"/>
                  </a:rPr>
                  <a:t>06</a:t>
                </a:r>
                <a:endParaRPr lang="ko-KR" altLang="en-US" sz="2000" b="1" dirty="0"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2E7CB04-E63A-C592-1D5A-A9E442F63C12}"/>
                </a:ext>
              </a:extLst>
            </p:cNvPr>
            <p:cNvGrpSpPr/>
            <p:nvPr/>
          </p:nvGrpSpPr>
          <p:grpSpPr>
            <a:xfrm>
              <a:off x="6297613" y="5820144"/>
              <a:ext cx="5454650" cy="495300"/>
              <a:chOff x="5899150" y="1894319"/>
              <a:chExt cx="5454650" cy="495300"/>
            </a:xfrm>
          </p:grpSpPr>
          <p:sp>
            <p:nvSpPr>
              <p:cNvPr id="21" name="사각형: 둥근 모서리 20">
                <a:extLst>
                  <a:ext uri="{FF2B5EF4-FFF2-40B4-BE49-F238E27FC236}">
                    <a16:creationId xmlns:a16="http://schemas.microsoft.com/office/drawing/2014/main" id="{5BFBF6FC-4FBC-DFC8-3F30-B4ED1BC79EC9}"/>
                  </a:ext>
                </a:extLst>
              </p:cNvPr>
              <p:cNvSpPr/>
              <p:nvPr/>
            </p:nvSpPr>
            <p:spPr>
              <a:xfrm>
                <a:off x="5899150" y="1894319"/>
                <a:ext cx="4914900" cy="495300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AD2620-061A-E981-68AC-A6B032BDC73B}"/>
                  </a:ext>
                </a:extLst>
              </p:cNvPr>
              <p:cNvSpPr txBox="1"/>
              <p:nvPr/>
            </p:nvSpPr>
            <p:spPr>
              <a:xfrm>
                <a:off x="6553200" y="1941914"/>
                <a:ext cx="480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Evaluation</a:t>
                </a:r>
                <a:endPara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356DD45-D499-00D1-9E01-D2FB2A48C8AB}"/>
                  </a:ext>
                </a:extLst>
              </p:cNvPr>
              <p:cNvSpPr txBox="1"/>
              <p:nvPr/>
            </p:nvSpPr>
            <p:spPr>
              <a:xfrm>
                <a:off x="6096000" y="1941914"/>
                <a:ext cx="5355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latin typeface="Pretendard Black" panose="02000A03000000020004" pitchFamily="50" charset="-127"/>
                    <a:ea typeface="Pretendard Black" panose="02000A03000000020004" pitchFamily="50" charset="-127"/>
                    <a:cs typeface="Pretendard Black" panose="02000A03000000020004" pitchFamily="50" charset="-127"/>
                  </a:rPr>
                  <a:t>07</a:t>
                </a:r>
                <a:endParaRPr lang="ko-KR" altLang="en-US" sz="2000" b="1" dirty="0">
                  <a:latin typeface="Pretendard Black" panose="02000A03000000020004" pitchFamily="50" charset="-127"/>
                  <a:ea typeface="Pretendard Black" panose="02000A03000000020004" pitchFamily="50" charset="-127"/>
                  <a:cs typeface="Pretendard Black" panose="02000A03000000020004" pitchFamily="50" charset="-127"/>
                </a:endParaRPr>
              </a:p>
            </p:txBody>
          </p:sp>
        </p:grpSp>
      </p:grp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BEBA44D2-0591-D41B-89F0-4AEA09F8F532}"/>
              </a:ext>
            </a:extLst>
          </p:cNvPr>
          <p:cNvSpPr/>
          <p:nvPr/>
        </p:nvSpPr>
        <p:spPr>
          <a:xfrm>
            <a:off x="6297613" y="5957255"/>
            <a:ext cx="4914900" cy="4953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9A5377-4751-DBF1-3A08-1164EA88D4B2}"/>
              </a:ext>
            </a:extLst>
          </p:cNvPr>
          <p:cNvSpPr txBox="1"/>
          <p:nvPr/>
        </p:nvSpPr>
        <p:spPr>
          <a:xfrm>
            <a:off x="6951663" y="6000345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Conclusion</a:t>
            </a:r>
            <a:endParaRPr lang="ko-KR" altLang="en-US" sz="20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A800C5-BC92-6BFB-2B81-9A7A336F830F}"/>
              </a:ext>
            </a:extLst>
          </p:cNvPr>
          <p:cNvSpPr txBox="1"/>
          <p:nvPr/>
        </p:nvSpPr>
        <p:spPr>
          <a:xfrm>
            <a:off x="6494463" y="6000345"/>
            <a:ext cx="535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08</a:t>
            </a:r>
            <a:endParaRPr lang="ko-KR" altLang="en-US" sz="2000" b="1" dirty="0"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23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1C72AF2-93CC-19CD-E070-6BEB40CC38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Data Limitation in Autonomous Driving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AE3C5-054B-973E-3B8F-2C4BF507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00" y="365126"/>
            <a:ext cx="6565432" cy="563294"/>
          </a:xfrm>
        </p:spPr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254172-0969-6F15-C486-DA892CB1D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7"/>
            <a:ext cx="6819260" cy="4861610"/>
          </a:xfrm>
        </p:spPr>
        <p:txBody>
          <a:bodyPr/>
          <a:lstStyle/>
          <a:p>
            <a:pPr>
              <a:lnSpc>
                <a:spcPct val="136000"/>
              </a:lnSpc>
            </a:pPr>
            <a:r>
              <a:rPr lang="en-US" altLang="ko-KR" sz="1800" b="1" dirty="0"/>
              <a:t>Object recognition in autonomous driving</a:t>
            </a:r>
          </a:p>
          <a:p>
            <a:pPr lvl="1">
              <a:lnSpc>
                <a:spcPct val="136000"/>
              </a:lnSpc>
            </a:pPr>
            <a:r>
              <a:rPr lang="en-US" altLang="ko-KR" sz="1600" dirty="0"/>
              <a:t>Vehicles recognize objects from camera images</a:t>
            </a:r>
          </a:p>
          <a:p>
            <a:pPr lvl="1">
              <a:lnSpc>
                <a:spcPct val="136000"/>
              </a:lnSpc>
            </a:pPr>
            <a:r>
              <a:rPr lang="en-US" altLang="ko-KR" sz="1600" dirty="0"/>
              <a:t>Recognition accuracy is directly related to safety</a:t>
            </a:r>
          </a:p>
          <a:p>
            <a:pPr lvl="1">
              <a:lnSpc>
                <a:spcPct val="136000"/>
              </a:lnSpc>
            </a:pPr>
            <a:endParaRPr lang="en-US" altLang="ko-KR" sz="1000" dirty="0"/>
          </a:p>
          <a:p>
            <a:pPr>
              <a:lnSpc>
                <a:spcPct val="136000"/>
              </a:lnSpc>
            </a:pPr>
            <a:r>
              <a:rPr lang="en-US" altLang="ko-KR" sz="1800" b="1" dirty="0"/>
              <a:t>Limits of individual vehicle data</a:t>
            </a:r>
          </a:p>
          <a:p>
            <a:pPr lvl="1">
              <a:lnSpc>
                <a:spcPct val="136000"/>
              </a:lnSpc>
            </a:pPr>
            <a:r>
              <a:rPr lang="en-US" altLang="ko-KR" sz="1600" dirty="0"/>
              <a:t>Each vehicle drives in particular regions and time periods</a:t>
            </a:r>
          </a:p>
          <a:p>
            <a:pPr lvl="1">
              <a:lnSpc>
                <a:spcPct val="136000"/>
              </a:lnSpc>
            </a:pPr>
            <a:r>
              <a:rPr lang="en-US" altLang="ko-KR" sz="1600" dirty="0"/>
              <a:t>Collected data covers only a limited range of traffic environments</a:t>
            </a:r>
          </a:p>
          <a:p>
            <a:pPr lvl="1">
              <a:lnSpc>
                <a:spcPct val="136000"/>
              </a:lnSpc>
            </a:pPr>
            <a:endParaRPr lang="en-US" altLang="ko-KR" sz="1000" dirty="0"/>
          </a:p>
          <a:p>
            <a:pPr>
              <a:lnSpc>
                <a:spcPct val="136000"/>
              </a:lnSpc>
            </a:pPr>
            <a:r>
              <a:rPr lang="en-US" altLang="ko-KR" sz="1800" b="1" dirty="0"/>
              <a:t>Need for collaborative training</a:t>
            </a:r>
          </a:p>
          <a:p>
            <a:pPr lvl="1">
              <a:lnSpc>
                <a:spcPct val="136000"/>
              </a:lnSpc>
            </a:pPr>
            <a:r>
              <a:rPr lang="en-US" altLang="ko-KR" sz="1600" dirty="0"/>
              <a:t>Data from other vehicles should also be utilized</a:t>
            </a:r>
          </a:p>
          <a:p>
            <a:pPr lvl="1">
              <a:lnSpc>
                <a:spcPct val="136000"/>
              </a:lnSpc>
            </a:pPr>
            <a:r>
              <a:rPr lang="en-US" altLang="ko-KR" sz="1600" dirty="0"/>
              <a:t>Raw data sharing</a:t>
            </a:r>
          </a:p>
          <a:p>
            <a:pPr lvl="2">
              <a:lnSpc>
                <a:spcPct val="136000"/>
              </a:lnSpc>
            </a:pPr>
            <a:r>
              <a:rPr lang="en-US" altLang="ko-KR" sz="1400" dirty="0"/>
              <a:t>Large volume + Privacy risk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8542B78-4BEE-327B-ED67-77ED4656B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566" y="2035217"/>
            <a:ext cx="4367588" cy="26791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C92ED0-B92D-B77F-E28F-BBF561AA9C8D}"/>
              </a:ext>
            </a:extLst>
          </p:cNvPr>
          <p:cNvSpPr txBox="1"/>
          <p:nvPr/>
        </p:nvSpPr>
        <p:spPr>
          <a:xfrm>
            <a:off x="7274560" y="4687485"/>
            <a:ext cx="467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Object recognition of an autonomous vehicle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2047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204DF-2286-B8B0-CFCC-D1C3C747F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C0F9FB6-7246-33C1-AED5-37AA70372B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Federated</a:t>
            </a:r>
            <a:r>
              <a:rPr lang="ko-KR" altLang="en-US" dirty="0"/>
              <a:t> </a:t>
            </a:r>
            <a:r>
              <a:rPr lang="en-US" altLang="ko-KR" dirty="0"/>
              <a:t>Learning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017CF8D6-6212-8E69-01C2-6512C7844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00" y="365126"/>
            <a:ext cx="6565432" cy="563294"/>
          </a:xfrm>
        </p:spPr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05AD056-B193-DC66-08D9-084F8C3AF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6"/>
            <a:ext cx="6798940" cy="4937471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Federated Learning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Each client trains the model on its own data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Only model parameters are exchanged, raw data stays on device</a:t>
            </a:r>
          </a:p>
          <a:p>
            <a:pPr lvl="1"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Training Procedure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Server distributes the global model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Each client trains on its local data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Clients upload local parameters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 Server aggregates</a:t>
            </a:r>
          </a:p>
          <a:p>
            <a:pPr lvl="1"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Advantages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Privacy Preservation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Reduce Communication overhead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D6BDB0F-C942-559D-2AF8-2F8F73253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005" y="2318885"/>
            <a:ext cx="6333014" cy="35020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C9CD81-D6AE-AD37-7BBD-95664C7A51D7}"/>
              </a:ext>
            </a:extLst>
          </p:cNvPr>
          <p:cNvSpPr txBox="1"/>
          <p:nvPr/>
        </p:nvSpPr>
        <p:spPr>
          <a:xfrm>
            <a:off x="5832048" y="5667027"/>
            <a:ext cx="582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Federated learning between vehicles and the on-device AI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1439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48355-BC3E-1D96-43FB-DF091EF23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E594566-57EF-8C06-F07D-78ACC9D267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Federated</a:t>
            </a:r>
            <a:r>
              <a:rPr lang="ko-KR" altLang="en-US" dirty="0"/>
              <a:t> </a:t>
            </a:r>
            <a:r>
              <a:rPr lang="en-US" altLang="ko-KR" dirty="0"/>
              <a:t>Learning in Vehicular Networks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EB0E15C-0616-25B6-9355-2F27FB9D1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00" y="365126"/>
            <a:ext cx="6565432" cy="563294"/>
          </a:xfrm>
        </p:spPr>
        <p:txBody>
          <a:bodyPr/>
          <a:lstStyle/>
          <a:p>
            <a:r>
              <a:rPr lang="en-US" altLang="ko-KR" dirty="0"/>
              <a:t>Introduction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F12A0F1-4786-C8F4-9E29-B9111D70D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6"/>
            <a:ext cx="6798940" cy="4937471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Target scenario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Vehicles train an object classification model with FL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Server aggregates local models, does not participate in training</a:t>
            </a:r>
          </a:p>
          <a:p>
            <a:pPr lvl="1"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Characteristics of vehicular FL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Heterogeneous computational capability across vehicles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Non-IID data</a:t>
            </a:r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Each vehicle drives in different environments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Vehicles in the same cell share the LTE uplink</a:t>
            </a:r>
          </a:p>
          <a:p>
            <a:pPr lvl="1"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Focus of this work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Vehicles have different computational resources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C1D3551-203C-D01A-D22D-B09E5548A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35157"/>
            <a:ext cx="5852930" cy="37857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E6ED26-FFD6-575B-51E6-CA142A75C70B}"/>
              </a:ext>
            </a:extLst>
          </p:cNvPr>
          <p:cNvSpPr txBox="1"/>
          <p:nvPr/>
        </p:nvSpPr>
        <p:spPr>
          <a:xfrm>
            <a:off x="6111001" y="5820916"/>
            <a:ext cx="582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Federated learning in</a:t>
            </a:r>
            <a:r>
              <a:rPr lang="ko-KR" altLang="en-US" sz="1400" dirty="0"/>
              <a:t> </a:t>
            </a:r>
            <a:r>
              <a:rPr lang="en-US" altLang="ko-KR" sz="1400" dirty="0"/>
              <a:t>vehicular networks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9849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1C72AF2-93CC-19CD-E070-6BEB40CC38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Aggregation</a:t>
            </a:r>
            <a:r>
              <a:rPr lang="ko-KR" altLang="en-US" dirty="0"/>
              <a:t> </a:t>
            </a:r>
            <a:r>
              <a:rPr lang="en-US" altLang="ko-KR" dirty="0"/>
              <a:t>Delay</a:t>
            </a:r>
            <a:r>
              <a:rPr lang="ko-KR" altLang="en-US" dirty="0"/>
              <a:t> </a:t>
            </a:r>
            <a:r>
              <a:rPr lang="en-US" altLang="ko-KR" dirty="0"/>
              <a:t>in</a:t>
            </a:r>
            <a:r>
              <a:rPr lang="ko-KR" altLang="en-US" dirty="0"/>
              <a:t> </a:t>
            </a:r>
            <a:r>
              <a:rPr lang="en-US" altLang="ko-KR" dirty="0"/>
              <a:t>Heterogeneous FL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AE3C5-054B-973E-3B8F-2C4BF507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 Definition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254172-0969-6F15-C486-DA892CB1D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7"/>
            <a:ext cx="7201276" cy="4725826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Synchronous aggregation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Server aggregates only after receiving all local models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Round time is determined by the slowest vehicle</a:t>
            </a:r>
          </a:p>
          <a:p>
            <a:pPr lvl="1"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Straggler problem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Fast vehicles finish early but must wait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Waiting time grows with the disparity in computational resources</a:t>
            </a:r>
          </a:p>
          <a:p>
            <a:pPr lvl="1">
              <a:lnSpc>
                <a:spcPct val="130000"/>
              </a:lnSpc>
            </a:pPr>
            <a:endParaRPr lang="en-US" altLang="ko-KR" sz="14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Impact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Models reflecting new objects are delivered to vehicles later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Recognition accuracy for new objects is degraded in the meantime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25F3E-1E5C-3F0A-ABFE-567EBE71BDE8}"/>
              </a:ext>
            </a:extLst>
          </p:cNvPr>
          <p:cNvSpPr txBox="1"/>
          <p:nvPr/>
        </p:nvSpPr>
        <p:spPr>
          <a:xfrm>
            <a:off x="6436314" y="5235904"/>
            <a:ext cx="582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Parameter reception at the server</a:t>
            </a:r>
            <a:endParaRPr lang="ko-KR" altLang="en-US" sz="14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6BCDA4E-EAE0-8592-5C87-AEF96B615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869" y="2043765"/>
            <a:ext cx="5635819" cy="334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3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1C72AF2-93CC-19CD-E070-6BEB40CC38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Partial Training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AE3C5-054B-973E-3B8F-2C4BF507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99" y="365126"/>
            <a:ext cx="9169147" cy="563294"/>
          </a:xfrm>
        </p:spPr>
        <p:txBody>
          <a:bodyPr/>
          <a:lstStyle/>
          <a:p>
            <a:r>
              <a:rPr lang="en-US" altLang="ko-KR" dirty="0"/>
              <a:t>Related Work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254172-0969-6F15-C486-DA892CB1D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6"/>
            <a:ext cx="6832807" cy="492527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Partial Training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Low-capability vehicles train and transmit only a subset of layers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Training time is fixed</a:t>
            </a:r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Each vehicle trains as much as possible within that time</a:t>
            </a:r>
          </a:p>
          <a:p>
            <a:pPr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Benefit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Reduced waiting for slow vehicles</a:t>
            </a:r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Lower aggregation delay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Fewer transmitted parameters</a:t>
            </a:r>
          </a:p>
          <a:p>
            <a:pPr lvl="1"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Two types of existing schemes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Fixed training start position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Selecting training position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B6270A-E2F0-C2A5-B07C-DE40B6633447}"/>
              </a:ext>
            </a:extLst>
          </p:cNvPr>
          <p:cNvSpPr txBox="1"/>
          <p:nvPr/>
        </p:nvSpPr>
        <p:spPr>
          <a:xfrm>
            <a:off x="5937091" y="6011524"/>
            <a:ext cx="582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</a:t>
            </a:r>
            <a:r>
              <a:rPr lang="en-US" altLang="ko-KR" sz="1400" dirty="0"/>
              <a:t> Partial training</a:t>
            </a:r>
            <a:endParaRPr lang="ko-KR" altLang="en-US" sz="14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665EF8E-8A87-6B80-487E-62CDA76BE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598" y="1967844"/>
            <a:ext cx="6527914" cy="404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8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543D-3A7E-0E3E-7F73-6A246DDE4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594EE645-9282-090B-70F9-1441499C3A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Existing Partial Training Schemes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0E7CEE6-B149-7633-B9FF-A2E6C4630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99" y="365126"/>
            <a:ext cx="9169147" cy="563294"/>
          </a:xfrm>
        </p:spPr>
        <p:txBody>
          <a:bodyPr/>
          <a:lstStyle/>
          <a:p>
            <a:r>
              <a:rPr lang="en-US" altLang="ko-KR" dirty="0"/>
              <a:t>Related Work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48BC8FD-32D1-D9E1-B2CC-C9A1C514F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7"/>
            <a:ext cx="5640700" cy="246186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Fixed training start position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SALF</a:t>
            </a:r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Trains from the head for a given time, layer-wise aggregation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 err="1"/>
              <a:t>FedOLF</a:t>
            </a:r>
            <a:endParaRPr lang="en-US" altLang="ko-KR" sz="1600" dirty="0"/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Freeze layers by device capability, trains head-side layers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D4F87F-7D77-FBF4-7C56-2CE211999989}"/>
              </a:ext>
            </a:extLst>
          </p:cNvPr>
          <p:cNvSpPr txBox="1"/>
          <p:nvPr/>
        </p:nvSpPr>
        <p:spPr>
          <a:xfrm>
            <a:off x="6096000" y="1450848"/>
            <a:ext cx="5766816" cy="2462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b="1" dirty="0"/>
              <a:t>Selecting training position</a:t>
            </a:r>
          </a:p>
          <a:p>
            <a:pPr marL="685800" lvl="1" indent="-2286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err="1"/>
              <a:t>CoCoFL</a:t>
            </a:r>
            <a:endParaRPr lang="en-US" altLang="ko-KR" sz="1600" dirty="0"/>
          </a:p>
          <a:p>
            <a:pPr marL="1143000" lvl="2" indent="-2286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/>
              <a:t>Randomly select one interval among candidates satisfying computation, communication, and memory constraints</a:t>
            </a:r>
          </a:p>
          <a:p>
            <a:pPr marL="685800" lvl="1" indent="-2286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FedRA</a:t>
            </a:r>
          </a:p>
          <a:p>
            <a:pPr marL="1143000" lvl="2" indent="-2286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/>
              <a:t>Randomly selects as many layers as the device can handle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E979E14-273F-ECAB-B516-273981903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808" y="3912997"/>
            <a:ext cx="6120384" cy="24379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D4067D-8587-A52E-9193-143C68F8851B}"/>
              </a:ext>
            </a:extLst>
          </p:cNvPr>
          <p:cNvSpPr txBox="1"/>
          <p:nvPr/>
        </p:nvSpPr>
        <p:spPr>
          <a:xfrm>
            <a:off x="3156479" y="6374857"/>
            <a:ext cx="582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Layers trained by a slow vehicle over rounds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7214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1C72AF2-93CC-19CD-E070-6BEB40CC38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Limitations of Existing Partial Training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AE3C5-054B-973E-3B8F-2C4BF507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Challenging Issue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254172-0969-6F15-C486-DA892CB1D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7"/>
            <a:ext cx="8995827" cy="4725826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Fixed start position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Low-capability vehicles always train only the layers near the head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Input-side layers are trained only by a few high-capability vehicles</a:t>
            </a: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à"/>
            </a:pPr>
            <a:r>
              <a:rPr lang="en-US" altLang="ko-KR" sz="1600" dirty="0">
                <a:sym typeface="Wingdings" panose="05000000000000000000" pitchFamily="2" charset="2"/>
              </a:rPr>
              <a:t>Global model is biased toward the data of high-capability vehicles</a:t>
            </a: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à"/>
            </a:pPr>
            <a:endParaRPr lang="en-US" altLang="ko-KR" sz="1000" dirty="0"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800" b="1" dirty="0">
                <a:sym typeface="Wingdings" panose="05000000000000000000" pitchFamily="2" charset="2"/>
              </a:rPr>
              <a:t>Random position selection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>
                <a:sym typeface="Wingdings" panose="05000000000000000000" pitchFamily="2" charset="2"/>
              </a:rPr>
              <a:t>Layers trained in previous rounds are not considered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>
                <a:sym typeface="Wingdings" panose="05000000000000000000" pitchFamily="2" charset="2"/>
              </a:rPr>
              <a:t>Intervals far from the head are shorter </a:t>
            </a:r>
            <a:br>
              <a:rPr lang="en-US" altLang="ko-KR" sz="1600" dirty="0">
                <a:sym typeface="Wingdings" panose="05000000000000000000" pitchFamily="2" charset="2"/>
              </a:rPr>
            </a:br>
            <a:r>
              <a:rPr lang="en-US" altLang="ko-KR" sz="1600" dirty="0">
                <a:sym typeface="Wingdings" panose="05000000000000000000" pitchFamily="2" charset="2"/>
              </a:rPr>
              <a:t> Overlapping layers are trained more often</a:t>
            </a:r>
            <a:br>
              <a:rPr lang="en-US" altLang="ko-KR" sz="1600" dirty="0">
                <a:sym typeface="Wingdings" panose="05000000000000000000" pitchFamily="2" charset="2"/>
              </a:rPr>
            </a:br>
            <a:r>
              <a:rPr lang="en-US" altLang="ko-KR" sz="1600" dirty="0">
                <a:sym typeface="Wingdings" panose="05000000000000000000" pitchFamily="2" charset="2"/>
              </a:rPr>
              <a:t> Data of a vehicle are not reflected evenly across layers</a:t>
            </a:r>
          </a:p>
          <a:p>
            <a:pPr>
              <a:lnSpc>
                <a:spcPct val="130000"/>
              </a:lnSpc>
            </a:pPr>
            <a:endParaRPr lang="en-US" altLang="ko-KR" sz="1000" dirty="0"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800" b="1" dirty="0">
                <a:sym typeface="Wingdings" panose="05000000000000000000" pitchFamily="2" charset="2"/>
              </a:rPr>
              <a:t>Key question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>
                <a:sym typeface="Wingdings" panose="05000000000000000000" pitchFamily="2" charset="2"/>
              </a:rPr>
              <a:t>How can each vehicle select intervals so that its data is reflected evenly across all layers?</a:t>
            </a:r>
          </a:p>
        </p:txBody>
      </p:sp>
    </p:spTree>
    <p:extLst>
      <p:ext uri="{BB962C8B-B14F-4D97-AF65-F5344CB8AC3E}">
        <p14:creationId xmlns:p14="http://schemas.microsoft.com/office/powerpoint/2010/main" val="351846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1C72AF2-93CC-19CD-E070-6BEB40CC38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Step 1: Candidate Intervals within Deadline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AE3C5-054B-973E-3B8F-2C4BF507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Proposed Scheme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254172-0969-6F15-C486-DA892CB1D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7"/>
            <a:ext cx="6494140" cy="494289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Key Idea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Each vehicle trains only a contiguous block of layers </a:t>
            </a:r>
            <a:br>
              <a:rPr lang="en-US" altLang="ko-KR" sz="1600" dirty="0"/>
            </a:br>
            <a:r>
              <a:rPr lang="en-US" altLang="ko-KR" sz="1600" dirty="0"/>
              <a:t>It can finish within deadline D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Fast vehicles train longer intervals</a:t>
            </a: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Training cost of interval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Forward pass through the whole model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Backward pass from the head to the start of the interval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Parameter update only within the interval</a:t>
            </a:r>
          </a:p>
          <a:p>
            <a:pPr lvl="1">
              <a:lnSpc>
                <a:spcPct val="130000"/>
              </a:lnSpc>
              <a:buFont typeface="Wingdings" panose="05000000000000000000" pitchFamily="2" charset="2"/>
              <a:buChar char="à"/>
            </a:pPr>
            <a:r>
              <a:rPr lang="en-US" altLang="ko-KR" sz="1600" dirty="0">
                <a:sym typeface="Wingdings" panose="05000000000000000000" pitchFamily="2" charset="2"/>
              </a:rPr>
              <a:t>Intervals farther from the head cost more, so they are shorter</a:t>
            </a:r>
            <a:endParaRPr lang="en-US" altLang="ko-KR" sz="1000" dirty="0"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800" b="1" dirty="0">
                <a:sym typeface="Wingdings" panose="05000000000000000000" pitchFamily="2" charset="2"/>
              </a:rPr>
              <a:t>Candidate intervals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>
                <a:sym typeface="Wingdings" panose="05000000000000000000" pitchFamily="2" charset="2"/>
              </a:rPr>
              <a:t>The longest intervals that each vehicle can finish within D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>
                <a:sym typeface="Wingdings" panose="05000000000000000000" pitchFamily="2" charset="2"/>
              </a:rPr>
              <a:t>Each vehicle selects one of its candidates in every round</a:t>
            </a:r>
            <a:endParaRPr lang="en-US" altLang="ko-KR" sz="16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2435AA8-51FF-43C6-89EF-FB5987461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01" y="1282783"/>
            <a:ext cx="4333576" cy="45381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CA142E-3B5C-471F-4494-BC959C0A1AA6}"/>
              </a:ext>
            </a:extLst>
          </p:cNvPr>
          <p:cNvSpPr txBox="1"/>
          <p:nvPr/>
        </p:nvSpPr>
        <p:spPr>
          <a:xfrm>
            <a:off x="6725125" y="5912726"/>
            <a:ext cx="582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System model of the Proposed scheme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9556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302D2-120A-BF88-562E-280F6D168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C1CE084-5EC1-6749-A938-1F759EC4C3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Step 2: Balanced Interval Selection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FC444B3-CEA4-AB55-726A-70F1DC018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Proposed Scheme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D6D12D-0FF5-2A77-1347-74C13BDB8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7"/>
            <a:ext cx="7293393" cy="494289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How it works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Record</a:t>
            </a:r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Each vehicle remembers how often and how recently it trained each layer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Select</a:t>
            </a:r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Intervals containing less-trained layers are selected with higher probability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Train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Update record</a:t>
            </a:r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Trained layers get a higher record, and old records gradually fade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Aggregate</a:t>
            </a:r>
          </a:p>
          <a:p>
            <a:pPr lvl="1"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Lightweight design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Selection and records are managed by each vehicle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Server only performs aggregation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0BE5617-90A7-EB6A-D84D-707F76ADA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01" y="1282783"/>
            <a:ext cx="4333576" cy="45381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1BCC18-C7A4-56F9-DDE4-E19A63E5F832}"/>
              </a:ext>
            </a:extLst>
          </p:cNvPr>
          <p:cNvSpPr txBox="1"/>
          <p:nvPr/>
        </p:nvSpPr>
        <p:spPr>
          <a:xfrm>
            <a:off x="6725125" y="5912726"/>
            <a:ext cx="582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Interval selection changing across rounds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5693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1C72AF2-93CC-19CD-E070-6BEB40CC38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Simulation Setup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AE3C5-054B-973E-3B8F-2C4BF507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254172-0969-6F15-C486-DA892CB1D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Vehicles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50 vehicles in 3 tiers by computational speed</a:t>
            </a:r>
          </a:p>
          <a:p>
            <a:pPr lvl="2">
              <a:lnSpc>
                <a:spcPct val="130000"/>
              </a:lnSpc>
            </a:pPr>
            <a:r>
              <a:rPr lang="en-US" altLang="ko-KR" sz="1400" dirty="0"/>
              <a:t>High (15): 1.0 / Mid (20): 0.7 / Low (15): 0.5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Speed changes slightly every 5 rounds</a:t>
            </a:r>
          </a:p>
          <a:p>
            <a:pPr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Dataset &amp; Model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BDD100K real-world driving images, 7 object classes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Each tier drives in different environments </a:t>
            </a:r>
            <a:r>
              <a:rPr lang="en-US" altLang="ko-KR" sz="1600" dirty="0">
                <a:sym typeface="Wingdings" panose="05000000000000000000" pitchFamily="2" charset="2"/>
              </a:rPr>
              <a:t> Non-IID Data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>
                <a:sym typeface="Wingdings" panose="05000000000000000000" pitchFamily="2" charset="2"/>
              </a:rPr>
              <a:t>ResNet-18</a:t>
            </a:r>
          </a:p>
          <a:p>
            <a:pPr>
              <a:lnSpc>
                <a:spcPct val="130000"/>
              </a:lnSpc>
            </a:pPr>
            <a:endParaRPr lang="en-US" altLang="ko-KR" sz="1000" dirty="0">
              <a:sym typeface="Wingdings" panose="05000000000000000000" pitchFamily="2" charset="2"/>
            </a:endParaRPr>
          </a:p>
          <a:p>
            <a:pPr>
              <a:lnSpc>
                <a:spcPct val="130000"/>
              </a:lnSpc>
            </a:pPr>
            <a:r>
              <a:rPr lang="en-US" altLang="ko-KR" sz="1800" b="1" dirty="0">
                <a:sym typeface="Wingdings" panose="05000000000000000000" pitchFamily="2" charset="2"/>
              </a:rPr>
              <a:t>Comparison schemes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 err="1">
                <a:sym typeface="Wingdings" panose="05000000000000000000" pitchFamily="2" charset="2"/>
              </a:rPr>
              <a:t>FedAvg</a:t>
            </a:r>
            <a:r>
              <a:rPr lang="en-US" altLang="ko-KR" sz="1600" dirty="0">
                <a:sym typeface="Wingdings" panose="05000000000000000000" pitchFamily="2" charset="2"/>
              </a:rPr>
              <a:t>, SALF, </a:t>
            </a:r>
            <a:r>
              <a:rPr lang="en-US" altLang="ko-KR" sz="1600" dirty="0" err="1">
                <a:sym typeface="Wingdings" panose="05000000000000000000" pitchFamily="2" charset="2"/>
              </a:rPr>
              <a:t>CoCoFL</a:t>
            </a:r>
            <a:endParaRPr lang="en-US" altLang="ko-KR" sz="1600" dirty="0">
              <a:sym typeface="Wingdings" panose="05000000000000000000" pitchFamily="2" charset="2"/>
            </a:endParaRPr>
          </a:p>
          <a:p>
            <a:pPr lvl="1"/>
            <a:endParaRPr lang="en-US" altLang="ko-KR" sz="14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4882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522BD-1302-4248-1BFC-4B325C77A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F20CFFD-7EEE-A173-AAF0-835E36FEA2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Simulation Results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685F680-6AF8-D2B3-E201-C46C36B4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내용 개체 틀 3">
                <a:extLst>
                  <a:ext uri="{FF2B5EF4-FFF2-40B4-BE49-F238E27FC236}">
                    <a16:creationId xmlns:a16="http://schemas.microsoft.com/office/drawing/2014/main" id="{BEF4C290-1869-6850-D0E9-C155FCBD64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5300" y="1451137"/>
                <a:ext cx="10898500" cy="4936116"/>
              </a:xfrm>
            </p:spPr>
            <p:txBody>
              <a:bodyPr/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800" b="1" dirty="0"/>
                  <a:t>(a) Upload volume per round</a:t>
                </a:r>
              </a:p>
              <a:p>
                <a:pPr lvl="1">
                  <a:lnSpc>
                    <a:spcPct val="130000"/>
                  </a:lnSpc>
                </a:pPr>
                <a:r>
                  <a:rPr lang="en-US" altLang="ko-KR" sz="1600" dirty="0"/>
                  <a:t>Proposed: 54.5% less than </a:t>
                </a:r>
                <a:r>
                  <a:rPr lang="en-US" altLang="ko-KR" sz="1600" dirty="0" err="1"/>
                  <a:t>FedAvg</a:t>
                </a:r>
                <a:endParaRPr lang="en-US" altLang="ko-KR" sz="1600" dirty="0"/>
              </a:p>
              <a:p>
                <a:pPr lvl="1">
                  <a:lnSpc>
                    <a:spcPct val="130000"/>
                  </a:lnSpc>
                </a:pPr>
                <a:r>
                  <a:rPr lang="en-US" altLang="ko-KR" sz="1600" dirty="0"/>
                  <a:t>SALF: only 13.9% less</a:t>
                </a:r>
              </a:p>
              <a:p>
                <a:pPr lvl="1">
                  <a:lnSpc>
                    <a:spcPct val="130000"/>
                  </a:lnSpc>
                </a:pPr>
                <a:endParaRPr lang="en-US" altLang="ko-KR" sz="1000" dirty="0"/>
              </a:p>
              <a:p>
                <a:pPr>
                  <a:lnSpc>
                    <a:spcPct val="130000"/>
                  </a:lnSpc>
                </a:pPr>
                <a:r>
                  <a:rPr lang="en-US" altLang="ko-KR" sz="1800" b="1" dirty="0"/>
                  <a:t>(b) Test accuracy</a:t>
                </a:r>
              </a:p>
              <a:p>
                <a:pPr lvl="1">
                  <a:lnSpc>
                    <a:spcPct val="130000"/>
                  </a:lnSpc>
                </a:pPr>
                <a:r>
                  <a:rPr lang="en-US" altLang="ko-KR" sz="1600" dirty="0"/>
                  <a:t>Proposed </a:t>
                </a:r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altLang="ko-KR" sz="1600" dirty="0"/>
                  <a:t> CoCoFL </a:t>
                </a:r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altLang="ko-KR" sz="1600" dirty="0"/>
                  <a:t> 72%, about 3%p lower </a:t>
                </a:r>
                <a:br>
                  <a:rPr lang="en-US" altLang="ko-KR" sz="1600" dirty="0"/>
                </a:br>
                <a:r>
                  <a:rPr lang="en-US" altLang="ko-KR" sz="1600" dirty="0"/>
                  <a:t>than </a:t>
                </a:r>
                <a:r>
                  <a:rPr lang="en-US" altLang="ko-KR" sz="1600" dirty="0" err="1"/>
                  <a:t>FedAvg</a:t>
                </a:r>
                <a:endParaRPr lang="en-US" altLang="ko-KR" sz="1600" dirty="0"/>
              </a:p>
              <a:p>
                <a:pPr lvl="1">
                  <a:lnSpc>
                    <a:spcPct val="130000"/>
                  </a:lnSpc>
                </a:pPr>
                <a:r>
                  <a:rPr lang="en-US" altLang="ko-KR" sz="1600" dirty="0"/>
                  <a:t>More rounds possible in the same time</a:t>
                </a:r>
              </a:p>
              <a:p>
                <a:pPr lvl="1">
                  <a:lnSpc>
                    <a:spcPct val="130000"/>
                  </a:lnSpc>
                </a:pPr>
                <a:endParaRPr lang="en-US" altLang="ko-KR" sz="1000" dirty="0"/>
              </a:p>
              <a:p>
                <a:pPr>
                  <a:lnSpc>
                    <a:spcPct val="130000"/>
                  </a:lnSpc>
                </a:pPr>
                <a:r>
                  <a:rPr lang="en-US" altLang="ko-KR" sz="1800" b="1" dirty="0"/>
                  <a:t>(c) Layer-wise training fairness</a:t>
                </a:r>
              </a:p>
              <a:p>
                <a:pPr lvl="1">
                  <a:lnSpc>
                    <a:spcPct val="130000"/>
                  </a:lnSpc>
                </a:pPr>
                <a:r>
                  <a:rPr lang="en-US" altLang="ko-KR" sz="1600" dirty="0"/>
                  <a:t>Highest among partial training schemes </a:t>
                </a:r>
                <a:br>
                  <a:rPr lang="en-US" altLang="ko-KR" sz="1600" dirty="0"/>
                </a:br>
                <a:r>
                  <a:rPr lang="en-US" altLang="ko-KR" sz="1600" dirty="0"/>
                  <a:t>in both mid and low tiers</a:t>
                </a:r>
              </a:p>
              <a:p>
                <a:pPr marL="457200" lvl="1" indent="0">
                  <a:lnSpc>
                    <a:spcPct val="130000"/>
                  </a:lnSpc>
                  <a:buNone/>
                </a:pPr>
                <a:endParaRPr lang="en-US" altLang="ko-KR" sz="1000" dirty="0"/>
              </a:p>
            </p:txBody>
          </p:sp>
        </mc:Choice>
        <mc:Fallback>
          <p:sp>
            <p:nvSpPr>
              <p:cNvPr id="8" name="내용 개체 틀 3">
                <a:extLst>
                  <a:ext uri="{FF2B5EF4-FFF2-40B4-BE49-F238E27FC236}">
                    <a16:creationId xmlns:a16="http://schemas.microsoft.com/office/drawing/2014/main" id="{BEF4C290-1869-6850-D0E9-C155FCBD64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5300" y="1451137"/>
                <a:ext cx="10898500" cy="4936116"/>
              </a:xfrm>
              <a:blipFill>
                <a:blip r:embed="rId3"/>
                <a:stretch>
                  <a:fillRect l="-3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그림 9">
            <a:extLst>
              <a:ext uri="{FF2B5EF4-FFF2-40B4-BE49-F238E27FC236}">
                <a16:creationId xmlns:a16="http://schemas.microsoft.com/office/drawing/2014/main" id="{0E812B2E-A4EE-8311-F538-9ACF67C2B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154" y="1051365"/>
            <a:ext cx="3108703" cy="212123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F0643F4-77D6-5A83-C9C2-62C0BB2B4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777" y="3722225"/>
            <a:ext cx="6388080" cy="236505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DBD4C6C-4251-B7A6-D637-5B927D5AB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88" y="1037084"/>
            <a:ext cx="3133085" cy="24869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AEE734-4767-3277-3DEB-D0CF1F48C612}"/>
              </a:ext>
            </a:extLst>
          </p:cNvPr>
          <p:cNvSpPr txBox="1"/>
          <p:nvPr/>
        </p:nvSpPr>
        <p:spPr>
          <a:xfrm>
            <a:off x="5890352" y="6431543"/>
            <a:ext cx="5822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Simulation results</a:t>
            </a:r>
            <a:endParaRPr lang="ko-KR" alt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109B85-D2BB-EE84-DD75-F3EE20BE565D}"/>
              </a:ext>
            </a:extLst>
          </p:cNvPr>
          <p:cNvSpPr txBox="1"/>
          <p:nvPr/>
        </p:nvSpPr>
        <p:spPr>
          <a:xfrm>
            <a:off x="5632154" y="3135775"/>
            <a:ext cx="347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(a) upload volume per round</a:t>
            </a:r>
            <a:endParaRPr lang="ko-KR" alt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D59B5A-0591-D7C9-0A7D-46797D06354A}"/>
              </a:ext>
            </a:extLst>
          </p:cNvPr>
          <p:cNvSpPr txBox="1"/>
          <p:nvPr/>
        </p:nvSpPr>
        <p:spPr>
          <a:xfrm>
            <a:off x="8877936" y="3432612"/>
            <a:ext cx="347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(b) Test accuracy over rounds</a:t>
            </a:r>
            <a:endParaRPr lang="ko-KR" alt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6A6277-516C-1E1C-84DA-EFB5018FC250}"/>
              </a:ext>
            </a:extLst>
          </p:cNvPr>
          <p:cNvSpPr txBox="1"/>
          <p:nvPr/>
        </p:nvSpPr>
        <p:spPr>
          <a:xfrm>
            <a:off x="6861561" y="6024532"/>
            <a:ext cx="4205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▲ </a:t>
            </a:r>
            <a:r>
              <a:rPr lang="en-US" altLang="ko-KR" sz="1400" dirty="0"/>
              <a:t>(c) Fairness index for mid and low tiers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20947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1C72AF2-93CC-19CD-E070-6BEB40CC38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299" y="1037084"/>
            <a:ext cx="10898499" cy="322909"/>
          </a:xfrm>
        </p:spPr>
        <p:txBody>
          <a:bodyPr/>
          <a:lstStyle/>
          <a:p>
            <a:r>
              <a:rPr lang="en-US" altLang="ko-KR" dirty="0"/>
              <a:t>Summary and Future Work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18AE3C5-054B-973E-3B8F-2C4BF507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00" y="365126"/>
            <a:ext cx="7185364" cy="563294"/>
          </a:xfrm>
        </p:spPr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9254172-0969-6F15-C486-DA892CB1D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00" y="1451137"/>
            <a:ext cx="10898500" cy="4936116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ko-KR" sz="1800" b="1" dirty="0"/>
              <a:t>Summary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Each vehicle trains a contiguous interval that it can finish within the deadline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Intervals with less trained layers are selected with higher probability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Vehicles manage selection and records</a:t>
            </a:r>
          </a:p>
          <a:p>
            <a:pPr lvl="1"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Result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Upload time per round reduced by about 55% compared with </a:t>
            </a:r>
            <a:r>
              <a:rPr lang="en-US" altLang="ko-KR" sz="1600" dirty="0" err="1"/>
              <a:t>FedAvg</a:t>
            </a:r>
            <a:endParaRPr lang="en-US" altLang="ko-KR" sz="1600" dirty="0"/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Highest layer-wise fairness among partial training schemes</a:t>
            </a:r>
          </a:p>
          <a:p>
            <a:pPr>
              <a:lnSpc>
                <a:spcPct val="130000"/>
              </a:lnSpc>
            </a:pPr>
            <a:endParaRPr lang="en-US" altLang="ko-KR" sz="1000" dirty="0"/>
          </a:p>
          <a:p>
            <a:pPr>
              <a:lnSpc>
                <a:spcPct val="130000"/>
              </a:lnSpc>
            </a:pPr>
            <a:r>
              <a:rPr lang="en-US" altLang="ko-KR" sz="1800" b="1" dirty="0"/>
              <a:t>Limitations &amp; Future work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/>
              <a:t>Accuracy is similar to random selection </a:t>
            </a:r>
            <a:r>
              <a:rPr lang="en-US" altLang="ko-KR" sz="1600" dirty="0">
                <a:sym typeface="Wingdings" panose="05000000000000000000" pitchFamily="2" charset="2"/>
              </a:rPr>
              <a:t> Turn fairness into accuracy gain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>
                <a:sym typeface="Wingdings" panose="05000000000000000000" pitchFamily="2" charset="2"/>
              </a:rPr>
              <a:t>Slow vehicles can’t train input-side layers  Enable their contribution</a:t>
            </a:r>
          </a:p>
          <a:p>
            <a:pPr lvl="1">
              <a:lnSpc>
                <a:spcPct val="130000"/>
              </a:lnSpc>
            </a:pPr>
            <a:r>
              <a:rPr lang="en-US" altLang="ko-KR" sz="1600" dirty="0">
                <a:sym typeface="Wingdings" panose="05000000000000000000" pitchFamily="2" charset="2"/>
              </a:rPr>
              <a:t>Consider vehicle mobility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88967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1">
            <a:extLst>
              <a:ext uri="{FF2B5EF4-FFF2-40B4-BE49-F238E27FC236}">
                <a16:creationId xmlns:a16="http://schemas.microsoft.com/office/drawing/2014/main" id="{491F4A9E-E5A8-4E3D-BDCB-9F6C609018D4}"/>
              </a:ext>
            </a:extLst>
          </p:cNvPr>
          <p:cNvSpPr>
            <a:spLocks noEditPoints="1"/>
          </p:cNvSpPr>
          <p:nvPr/>
        </p:nvSpPr>
        <p:spPr bwMode="auto">
          <a:xfrm>
            <a:off x="5483667" y="179966"/>
            <a:ext cx="1224666" cy="1204232"/>
          </a:xfrm>
          <a:custGeom>
            <a:avLst/>
            <a:gdLst>
              <a:gd name="T0" fmla="*/ 686 w 1614"/>
              <a:gd name="T1" fmla="*/ 784 h 1587"/>
              <a:gd name="T2" fmla="*/ 686 w 1614"/>
              <a:gd name="T3" fmla="*/ 714 h 1587"/>
              <a:gd name="T4" fmla="*/ 926 w 1614"/>
              <a:gd name="T5" fmla="*/ 714 h 1587"/>
              <a:gd name="T6" fmla="*/ 679 w 1614"/>
              <a:gd name="T7" fmla="*/ 1012 h 1587"/>
              <a:gd name="T8" fmla="*/ 919 w 1614"/>
              <a:gd name="T9" fmla="*/ 986 h 1587"/>
              <a:gd name="T10" fmla="*/ 904 w 1614"/>
              <a:gd name="T11" fmla="*/ 869 h 1587"/>
              <a:gd name="T12" fmla="*/ 708 w 1614"/>
              <a:gd name="T13" fmla="*/ 869 h 1587"/>
              <a:gd name="T14" fmla="*/ 938 w 1614"/>
              <a:gd name="T15" fmla="*/ 544 h 1587"/>
              <a:gd name="T16" fmla="*/ 847 w 1614"/>
              <a:gd name="T17" fmla="*/ 528 h 1587"/>
              <a:gd name="T18" fmla="*/ 711 w 1614"/>
              <a:gd name="T19" fmla="*/ 955 h 1587"/>
              <a:gd name="T20" fmla="*/ 711 w 1614"/>
              <a:gd name="T21" fmla="*/ 914 h 1587"/>
              <a:gd name="T22" fmla="*/ 983 w 1614"/>
              <a:gd name="T23" fmla="*/ 1141 h 1587"/>
              <a:gd name="T24" fmla="*/ 641 w 1614"/>
              <a:gd name="T25" fmla="*/ 1170 h 1587"/>
              <a:gd name="T26" fmla="*/ 1147 w 1614"/>
              <a:gd name="T27" fmla="*/ 806 h 1587"/>
              <a:gd name="T28" fmla="*/ 1106 w 1614"/>
              <a:gd name="T29" fmla="*/ 891 h 1587"/>
              <a:gd name="T30" fmla="*/ 1128 w 1614"/>
              <a:gd name="T31" fmla="*/ 626 h 1587"/>
              <a:gd name="T32" fmla="*/ 1043 w 1614"/>
              <a:gd name="T33" fmla="*/ 667 h 1587"/>
              <a:gd name="T34" fmla="*/ 1611 w 1614"/>
              <a:gd name="T35" fmla="*/ 585 h 1587"/>
              <a:gd name="T36" fmla="*/ 1283 w 1614"/>
              <a:gd name="T37" fmla="*/ 389 h 1587"/>
              <a:gd name="T38" fmla="*/ 831 w 1614"/>
              <a:gd name="T39" fmla="*/ 13 h 1587"/>
              <a:gd name="T40" fmla="*/ 803 w 1614"/>
              <a:gd name="T41" fmla="*/ 0 h 1587"/>
              <a:gd name="T42" fmla="*/ 784 w 1614"/>
              <a:gd name="T43" fmla="*/ 10 h 1587"/>
              <a:gd name="T44" fmla="*/ 464 w 1614"/>
              <a:gd name="T45" fmla="*/ 376 h 1587"/>
              <a:gd name="T46" fmla="*/ 3 w 1614"/>
              <a:gd name="T47" fmla="*/ 582 h 1587"/>
              <a:gd name="T48" fmla="*/ 6 w 1614"/>
              <a:gd name="T49" fmla="*/ 613 h 1587"/>
              <a:gd name="T50" fmla="*/ 227 w 1614"/>
              <a:gd name="T51" fmla="*/ 1157 h 1587"/>
              <a:gd name="T52" fmla="*/ 303 w 1614"/>
              <a:gd name="T53" fmla="*/ 1527 h 1587"/>
              <a:gd name="T54" fmla="*/ 809 w 1614"/>
              <a:gd name="T55" fmla="*/ 1429 h 1587"/>
              <a:gd name="T56" fmla="*/ 1286 w 1614"/>
              <a:gd name="T57" fmla="*/ 1536 h 1587"/>
              <a:gd name="T58" fmla="*/ 1308 w 1614"/>
              <a:gd name="T59" fmla="*/ 1527 h 1587"/>
              <a:gd name="T60" fmla="*/ 1317 w 1614"/>
              <a:gd name="T61" fmla="*/ 1508 h 1587"/>
              <a:gd name="T62" fmla="*/ 1460 w 1614"/>
              <a:gd name="T63" fmla="*/ 936 h 1587"/>
              <a:gd name="T64" fmla="*/ 1614 w 1614"/>
              <a:gd name="T65" fmla="*/ 594 h 1587"/>
              <a:gd name="T66" fmla="*/ 720 w 1614"/>
              <a:gd name="T67" fmla="*/ 120 h 1587"/>
              <a:gd name="T68" fmla="*/ 1039 w 1614"/>
              <a:gd name="T69" fmla="*/ 294 h 1587"/>
              <a:gd name="T70" fmla="*/ 209 w 1614"/>
              <a:gd name="T71" fmla="*/ 901 h 1587"/>
              <a:gd name="T72" fmla="*/ 142 w 1614"/>
              <a:gd name="T73" fmla="*/ 541 h 1587"/>
              <a:gd name="T74" fmla="*/ 294 w 1614"/>
              <a:gd name="T75" fmla="*/ 847 h 1587"/>
              <a:gd name="T76" fmla="*/ 515 w 1614"/>
              <a:gd name="T77" fmla="*/ 1508 h 1587"/>
              <a:gd name="T78" fmla="*/ 284 w 1614"/>
              <a:gd name="T79" fmla="*/ 1186 h 1587"/>
              <a:gd name="T80" fmla="*/ 806 w 1614"/>
              <a:gd name="T81" fmla="*/ 1299 h 1587"/>
              <a:gd name="T82" fmla="*/ 1346 w 1614"/>
              <a:gd name="T83" fmla="*/ 1328 h 1587"/>
              <a:gd name="T84" fmla="*/ 967 w 1614"/>
              <a:gd name="T85" fmla="*/ 1448 h 1587"/>
              <a:gd name="T86" fmla="*/ 1330 w 1614"/>
              <a:gd name="T87" fmla="*/ 1186 h 1587"/>
              <a:gd name="T88" fmla="*/ 1406 w 1614"/>
              <a:gd name="T89" fmla="*/ 898 h 1587"/>
              <a:gd name="T90" fmla="*/ 1289 w 1614"/>
              <a:gd name="T91" fmla="*/ 455 h 1587"/>
              <a:gd name="T92" fmla="*/ 986 w 1614"/>
              <a:gd name="T93" fmla="*/ 1201 h 1587"/>
              <a:gd name="T94" fmla="*/ 986 w 1614"/>
              <a:gd name="T95" fmla="*/ 1239 h 1587"/>
              <a:gd name="T96" fmla="*/ 951 w 1614"/>
              <a:gd name="T97" fmla="*/ 1097 h 1587"/>
              <a:gd name="T98" fmla="*/ 651 w 1614"/>
              <a:gd name="T99" fmla="*/ 1072 h 1587"/>
              <a:gd name="T100" fmla="*/ 739 w 1614"/>
              <a:gd name="T101" fmla="*/ 594 h 1587"/>
              <a:gd name="T102" fmla="*/ 695 w 1614"/>
              <a:gd name="T103" fmla="*/ 512 h 1587"/>
              <a:gd name="T104" fmla="*/ 553 w 1614"/>
              <a:gd name="T105" fmla="*/ 591 h 1587"/>
              <a:gd name="T106" fmla="*/ 540 w 1614"/>
              <a:gd name="T107" fmla="*/ 686 h 1587"/>
              <a:gd name="T108" fmla="*/ 506 w 1614"/>
              <a:gd name="T109" fmla="*/ 812 h 1587"/>
              <a:gd name="T110" fmla="*/ 439 w 1614"/>
              <a:gd name="T111" fmla="*/ 879 h 1587"/>
              <a:gd name="T112" fmla="*/ 506 w 1614"/>
              <a:gd name="T113" fmla="*/ 812 h 1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14" h="1587">
                <a:moveTo>
                  <a:pt x="926" y="800"/>
                </a:moveTo>
                <a:lnTo>
                  <a:pt x="926" y="784"/>
                </a:lnTo>
                <a:cubicBezTo>
                  <a:pt x="926" y="778"/>
                  <a:pt x="923" y="771"/>
                  <a:pt x="913" y="771"/>
                </a:cubicBezTo>
                <a:lnTo>
                  <a:pt x="698" y="771"/>
                </a:lnTo>
                <a:cubicBezTo>
                  <a:pt x="692" y="771"/>
                  <a:pt x="686" y="778"/>
                  <a:pt x="686" y="784"/>
                </a:cubicBezTo>
                <a:lnTo>
                  <a:pt x="686" y="800"/>
                </a:lnTo>
                <a:cubicBezTo>
                  <a:pt x="686" y="806"/>
                  <a:pt x="692" y="812"/>
                  <a:pt x="698" y="812"/>
                </a:cubicBezTo>
                <a:lnTo>
                  <a:pt x="913" y="812"/>
                </a:lnTo>
                <a:cubicBezTo>
                  <a:pt x="923" y="812"/>
                  <a:pt x="926" y="806"/>
                  <a:pt x="926" y="800"/>
                </a:cubicBezTo>
                <a:close/>
                <a:moveTo>
                  <a:pt x="686" y="714"/>
                </a:moveTo>
                <a:lnTo>
                  <a:pt x="686" y="727"/>
                </a:lnTo>
                <a:cubicBezTo>
                  <a:pt x="686" y="733"/>
                  <a:pt x="692" y="740"/>
                  <a:pt x="698" y="740"/>
                </a:cubicBezTo>
                <a:lnTo>
                  <a:pt x="913" y="740"/>
                </a:lnTo>
                <a:cubicBezTo>
                  <a:pt x="923" y="740"/>
                  <a:pt x="926" y="733"/>
                  <a:pt x="926" y="727"/>
                </a:cubicBezTo>
                <a:lnTo>
                  <a:pt x="926" y="714"/>
                </a:lnTo>
                <a:cubicBezTo>
                  <a:pt x="926" y="705"/>
                  <a:pt x="923" y="699"/>
                  <a:pt x="913" y="699"/>
                </a:cubicBezTo>
                <a:lnTo>
                  <a:pt x="698" y="699"/>
                </a:lnTo>
                <a:cubicBezTo>
                  <a:pt x="692" y="699"/>
                  <a:pt x="686" y="705"/>
                  <a:pt x="686" y="714"/>
                </a:cubicBezTo>
                <a:close/>
                <a:moveTo>
                  <a:pt x="679" y="999"/>
                </a:moveTo>
                <a:lnTo>
                  <a:pt x="679" y="1012"/>
                </a:lnTo>
                <a:cubicBezTo>
                  <a:pt x="679" y="1021"/>
                  <a:pt x="686" y="1024"/>
                  <a:pt x="692" y="1024"/>
                </a:cubicBezTo>
                <a:lnTo>
                  <a:pt x="919" y="1024"/>
                </a:lnTo>
                <a:cubicBezTo>
                  <a:pt x="926" y="1024"/>
                  <a:pt x="932" y="1021"/>
                  <a:pt x="932" y="1012"/>
                </a:cubicBezTo>
                <a:lnTo>
                  <a:pt x="932" y="999"/>
                </a:lnTo>
                <a:cubicBezTo>
                  <a:pt x="932" y="993"/>
                  <a:pt x="926" y="986"/>
                  <a:pt x="919" y="986"/>
                </a:cubicBezTo>
                <a:lnTo>
                  <a:pt x="692" y="986"/>
                </a:lnTo>
                <a:cubicBezTo>
                  <a:pt x="686" y="986"/>
                  <a:pt x="679" y="993"/>
                  <a:pt x="679" y="999"/>
                </a:cubicBezTo>
                <a:close/>
                <a:moveTo>
                  <a:pt x="720" y="882"/>
                </a:moveTo>
                <a:lnTo>
                  <a:pt x="891" y="882"/>
                </a:lnTo>
                <a:cubicBezTo>
                  <a:pt x="897" y="882"/>
                  <a:pt x="904" y="876"/>
                  <a:pt x="904" y="869"/>
                </a:cubicBezTo>
                <a:lnTo>
                  <a:pt x="904" y="857"/>
                </a:lnTo>
                <a:cubicBezTo>
                  <a:pt x="904" y="850"/>
                  <a:pt x="897" y="844"/>
                  <a:pt x="891" y="844"/>
                </a:cubicBezTo>
                <a:lnTo>
                  <a:pt x="720" y="844"/>
                </a:lnTo>
                <a:cubicBezTo>
                  <a:pt x="714" y="844"/>
                  <a:pt x="708" y="850"/>
                  <a:pt x="708" y="857"/>
                </a:cubicBezTo>
                <a:lnTo>
                  <a:pt x="708" y="869"/>
                </a:lnTo>
                <a:cubicBezTo>
                  <a:pt x="708" y="876"/>
                  <a:pt x="714" y="882"/>
                  <a:pt x="720" y="882"/>
                </a:cubicBezTo>
                <a:close/>
                <a:moveTo>
                  <a:pt x="878" y="594"/>
                </a:moveTo>
                <a:lnTo>
                  <a:pt x="910" y="569"/>
                </a:lnTo>
                <a:lnTo>
                  <a:pt x="951" y="582"/>
                </a:lnTo>
                <a:lnTo>
                  <a:pt x="938" y="544"/>
                </a:lnTo>
                <a:lnTo>
                  <a:pt x="964" y="512"/>
                </a:lnTo>
                <a:lnTo>
                  <a:pt x="923" y="512"/>
                </a:lnTo>
                <a:lnTo>
                  <a:pt x="897" y="477"/>
                </a:lnTo>
                <a:lnTo>
                  <a:pt x="885" y="515"/>
                </a:lnTo>
                <a:lnTo>
                  <a:pt x="847" y="528"/>
                </a:lnTo>
                <a:lnTo>
                  <a:pt x="878" y="553"/>
                </a:lnTo>
                <a:lnTo>
                  <a:pt x="878" y="594"/>
                </a:lnTo>
                <a:close/>
                <a:moveTo>
                  <a:pt x="698" y="926"/>
                </a:moveTo>
                <a:lnTo>
                  <a:pt x="698" y="942"/>
                </a:lnTo>
                <a:cubicBezTo>
                  <a:pt x="698" y="948"/>
                  <a:pt x="701" y="955"/>
                  <a:pt x="711" y="955"/>
                </a:cubicBezTo>
                <a:lnTo>
                  <a:pt x="904" y="955"/>
                </a:lnTo>
                <a:cubicBezTo>
                  <a:pt x="910" y="955"/>
                  <a:pt x="916" y="948"/>
                  <a:pt x="916" y="942"/>
                </a:cubicBezTo>
                <a:lnTo>
                  <a:pt x="916" y="926"/>
                </a:lnTo>
                <a:cubicBezTo>
                  <a:pt x="916" y="920"/>
                  <a:pt x="910" y="914"/>
                  <a:pt x="904" y="914"/>
                </a:cubicBezTo>
                <a:lnTo>
                  <a:pt x="711" y="914"/>
                </a:lnTo>
                <a:cubicBezTo>
                  <a:pt x="701" y="914"/>
                  <a:pt x="698" y="920"/>
                  <a:pt x="698" y="926"/>
                </a:cubicBezTo>
                <a:close/>
                <a:moveTo>
                  <a:pt x="641" y="1170"/>
                </a:moveTo>
                <a:lnTo>
                  <a:pt x="970" y="1170"/>
                </a:lnTo>
                <a:cubicBezTo>
                  <a:pt x="979" y="1170"/>
                  <a:pt x="983" y="1163"/>
                  <a:pt x="983" y="1157"/>
                </a:cubicBezTo>
                <a:lnTo>
                  <a:pt x="983" y="1141"/>
                </a:lnTo>
                <a:cubicBezTo>
                  <a:pt x="983" y="1135"/>
                  <a:pt x="979" y="1129"/>
                  <a:pt x="970" y="1129"/>
                </a:cubicBezTo>
                <a:lnTo>
                  <a:pt x="641" y="1129"/>
                </a:lnTo>
                <a:cubicBezTo>
                  <a:pt x="635" y="1129"/>
                  <a:pt x="629" y="1135"/>
                  <a:pt x="629" y="1141"/>
                </a:cubicBezTo>
                <a:lnTo>
                  <a:pt x="629" y="1157"/>
                </a:lnTo>
                <a:cubicBezTo>
                  <a:pt x="629" y="1163"/>
                  <a:pt x="635" y="1170"/>
                  <a:pt x="641" y="1170"/>
                </a:cubicBezTo>
                <a:close/>
                <a:moveTo>
                  <a:pt x="1137" y="866"/>
                </a:moveTo>
                <a:lnTo>
                  <a:pt x="1178" y="879"/>
                </a:lnTo>
                <a:lnTo>
                  <a:pt x="1163" y="841"/>
                </a:lnTo>
                <a:lnTo>
                  <a:pt x="1188" y="806"/>
                </a:lnTo>
                <a:lnTo>
                  <a:pt x="1147" y="806"/>
                </a:lnTo>
                <a:lnTo>
                  <a:pt x="1125" y="774"/>
                </a:lnTo>
                <a:lnTo>
                  <a:pt x="1112" y="812"/>
                </a:lnTo>
                <a:lnTo>
                  <a:pt x="1071" y="825"/>
                </a:lnTo>
                <a:lnTo>
                  <a:pt x="1106" y="850"/>
                </a:lnTo>
                <a:lnTo>
                  <a:pt x="1106" y="891"/>
                </a:lnTo>
                <a:lnTo>
                  <a:pt x="1137" y="866"/>
                </a:lnTo>
                <a:close/>
                <a:moveTo>
                  <a:pt x="1077" y="686"/>
                </a:moveTo>
                <a:lnTo>
                  <a:pt x="1115" y="699"/>
                </a:lnTo>
                <a:lnTo>
                  <a:pt x="1103" y="661"/>
                </a:lnTo>
                <a:lnTo>
                  <a:pt x="1128" y="626"/>
                </a:lnTo>
                <a:lnTo>
                  <a:pt x="1087" y="626"/>
                </a:lnTo>
                <a:lnTo>
                  <a:pt x="1062" y="591"/>
                </a:lnTo>
                <a:lnTo>
                  <a:pt x="1049" y="632"/>
                </a:lnTo>
                <a:lnTo>
                  <a:pt x="1011" y="645"/>
                </a:lnTo>
                <a:lnTo>
                  <a:pt x="1043" y="667"/>
                </a:lnTo>
                <a:lnTo>
                  <a:pt x="1043" y="708"/>
                </a:lnTo>
                <a:lnTo>
                  <a:pt x="1077" y="686"/>
                </a:lnTo>
                <a:close/>
                <a:moveTo>
                  <a:pt x="1614" y="591"/>
                </a:moveTo>
                <a:lnTo>
                  <a:pt x="1611" y="588"/>
                </a:lnTo>
                <a:lnTo>
                  <a:pt x="1611" y="585"/>
                </a:lnTo>
                <a:cubicBezTo>
                  <a:pt x="1611" y="579"/>
                  <a:pt x="1605" y="572"/>
                  <a:pt x="1599" y="569"/>
                </a:cubicBezTo>
                <a:lnTo>
                  <a:pt x="1592" y="566"/>
                </a:lnTo>
                <a:cubicBezTo>
                  <a:pt x="1545" y="547"/>
                  <a:pt x="1539" y="534"/>
                  <a:pt x="1529" y="512"/>
                </a:cubicBezTo>
                <a:cubicBezTo>
                  <a:pt x="1520" y="493"/>
                  <a:pt x="1507" y="468"/>
                  <a:pt x="1475" y="436"/>
                </a:cubicBezTo>
                <a:cubicBezTo>
                  <a:pt x="1403" y="364"/>
                  <a:pt x="1317" y="379"/>
                  <a:pt x="1283" y="389"/>
                </a:cubicBezTo>
                <a:cubicBezTo>
                  <a:pt x="1232" y="364"/>
                  <a:pt x="1185" y="364"/>
                  <a:pt x="1150" y="373"/>
                </a:cubicBezTo>
                <a:cubicBezTo>
                  <a:pt x="1150" y="335"/>
                  <a:pt x="1134" y="294"/>
                  <a:pt x="1093" y="256"/>
                </a:cubicBezTo>
                <a:cubicBezTo>
                  <a:pt x="1093" y="218"/>
                  <a:pt x="1081" y="130"/>
                  <a:pt x="989" y="85"/>
                </a:cubicBezTo>
                <a:cubicBezTo>
                  <a:pt x="948" y="63"/>
                  <a:pt x="923" y="60"/>
                  <a:pt x="900" y="57"/>
                </a:cubicBezTo>
                <a:cubicBezTo>
                  <a:pt x="875" y="54"/>
                  <a:pt x="863" y="51"/>
                  <a:pt x="831" y="13"/>
                </a:cubicBezTo>
                <a:lnTo>
                  <a:pt x="825" y="6"/>
                </a:lnTo>
                <a:cubicBezTo>
                  <a:pt x="821" y="3"/>
                  <a:pt x="815" y="0"/>
                  <a:pt x="812" y="0"/>
                </a:cubicBezTo>
                <a:lnTo>
                  <a:pt x="809" y="0"/>
                </a:lnTo>
                <a:lnTo>
                  <a:pt x="806" y="0"/>
                </a:lnTo>
                <a:lnTo>
                  <a:pt x="803" y="0"/>
                </a:lnTo>
                <a:lnTo>
                  <a:pt x="799" y="0"/>
                </a:lnTo>
                <a:lnTo>
                  <a:pt x="796" y="0"/>
                </a:lnTo>
                <a:lnTo>
                  <a:pt x="793" y="3"/>
                </a:lnTo>
                <a:lnTo>
                  <a:pt x="787" y="6"/>
                </a:lnTo>
                <a:lnTo>
                  <a:pt x="784" y="10"/>
                </a:lnTo>
                <a:lnTo>
                  <a:pt x="780" y="13"/>
                </a:lnTo>
                <a:cubicBezTo>
                  <a:pt x="749" y="51"/>
                  <a:pt x="736" y="54"/>
                  <a:pt x="711" y="57"/>
                </a:cubicBezTo>
                <a:cubicBezTo>
                  <a:pt x="689" y="60"/>
                  <a:pt x="663" y="63"/>
                  <a:pt x="622" y="85"/>
                </a:cubicBezTo>
                <a:cubicBezTo>
                  <a:pt x="534" y="130"/>
                  <a:pt x="521" y="218"/>
                  <a:pt x="518" y="256"/>
                </a:cubicBezTo>
                <a:cubicBezTo>
                  <a:pt x="477" y="294"/>
                  <a:pt x="464" y="335"/>
                  <a:pt x="464" y="376"/>
                </a:cubicBezTo>
                <a:cubicBezTo>
                  <a:pt x="427" y="364"/>
                  <a:pt x="382" y="364"/>
                  <a:pt x="332" y="392"/>
                </a:cubicBezTo>
                <a:cubicBezTo>
                  <a:pt x="297" y="379"/>
                  <a:pt x="212" y="367"/>
                  <a:pt x="139" y="439"/>
                </a:cubicBezTo>
                <a:cubicBezTo>
                  <a:pt x="107" y="468"/>
                  <a:pt x="95" y="493"/>
                  <a:pt x="85" y="512"/>
                </a:cubicBezTo>
                <a:cubicBezTo>
                  <a:pt x="73" y="534"/>
                  <a:pt x="70" y="547"/>
                  <a:pt x="22" y="566"/>
                </a:cubicBezTo>
                <a:cubicBezTo>
                  <a:pt x="13" y="569"/>
                  <a:pt x="6" y="575"/>
                  <a:pt x="3" y="582"/>
                </a:cubicBezTo>
                <a:lnTo>
                  <a:pt x="3" y="585"/>
                </a:lnTo>
                <a:lnTo>
                  <a:pt x="0" y="588"/>
                </a:lnTo>
                <a:lnTo>
                  <a:pt x="0" y="591"/>
                </a:lnTo>
                <a:lnTo>
                  <a:pt x="0" y="594"/>
                </a:lnTo>
                <a:cubicBezTo>
                  <a:pt x="0" y="601"/>
                  <a:pt x="3" y="607"/>
                  <a:pt x="6" y="613"/>
                </a:cubicBezTo>
                <a:cubicBezTo>
                  <a:pt x="35" y="654"/>
                  <a:pt x="32" y="667"/>
                  <a:pt x="25" y="692"/>
                </a:cubicBezTo>
                <a:cubicBezTo>
                  <a:pt x="22" y="714"/>
                  <a:pt x="19" y="743"/>
                  <a:pt x="25" y="784"/>
                </a:cubicBezTo>
                <a:cubicBezTo>
                  <a:pt x="41" y="885"/>
                  <a:pt x="120" y="923"/>
                  <a:pt x="155" y="936"/>
                </a:cubicBezTo>
                <a:cubicBezTo>
                  <a:pt x="180" y="989"/>
                  <a:pt x="215" y="1015"/>
                  <a:pt x="253" y="1027"/>
                </a:cubicBezTo>
                <a:cubicBezTo>
                  <a:pt x="231" y="1059"/>
                  <a:pt x="215" y="1100"/>
                  <a:pt x="227" y="1157"/>
                </a:cubicBezTo>
                <a:cubicBezTo>
                  <a:pt x="205" y="1189"/>
                  <a:pt x="164" y="1265"/>
                  <a:pt x="212" y="1356"/>
                </a:cubicBezTo>
                <a:cubicBezTo>
                  <a:pt x="231" y="1397"/>
                  <a:pt x="250" y="1416"/>
                  <a:pt x="265" y="1429"/>
                </a:cubicBezTo>
                <a:cubicBezTo>
                  <a:pt x="284" y="1448"/>
                  <a:pt x="294" y="1457"/>
                  <a:pt x="297" y="1508"/>
                </a:cubicBezTo>
                <a:cubicBezTo>
                  <a:pt x="297" y="1511"/>
                  <a:pt x="297" y="1517"/>
                  <a:pt x="300" y="1521"/>
                </a:cubicBezTo>
                <a:lnTo>
                  <a:pt x="303" y="1527"/>
                </a:lnTo>
                <a:cubicBezTo>
                  <a:pt x="310" y="1536"/>
                  <a:pt x="322" y="1540"/>
                  <a:pt x="335" y="1536"/>
                </a:cubicBezTo>
                <a:cubicBezTo>
                  <a:pt x="385" y="1524"/>
                  <a:pt x="398" y="1530"/>
                  <a:pt x="420" y="1543"/>
                </a:cubicBezTo>
                <a:cubicBezTo>
                  <a:pt x="439" y="1552"/>
                  <a:pt x="461" y="1565"/>
                  <a:pt x="506" y="1571"/>
                </a:cubicBezTo>
                <a:cubicBezTo>
                  <a:pt x="607" y="1587"/>
                  <a:pt x="667" y="1524"/>
                  <a:pt x="692" y="1495"/>
                </a:cubicBezTo>
                <a:cubicBezTo>
                  <a:pt x="749" y="1489"/>
                  <a:pt x="784" y="1461"/>
                  <a:pt x="809" y="1429"/>
                </a:cubicBezTo>
                <a:cubicBezTo>
                  <a:pt x="831" y="1461"/>
                  <a:pt x="866" y="1486"/>
                  <a:pt x="923" y="1492"/>
                </a:cubicBezTo>
                <a:cubicBezTo>
                  <a:pt x="945" y="1521"/>
                  <a:pt x="1008" y="1587"/>
                  <a:pt x="1109" y="1571"/>
                </a:cubicBezTo>
                <a:cubicBezTo>
                  <a:pt x="1150" y="1562"/>
                  <a:pt x="1175" y="1549"/>
                  <a:pt x="1194" y="1540"/>
                </a:cubicBezTo>
                <a:cubicBezTo>
                  <a:pt x="1216" y="1527"/>
                  <a:pt x="1229" y="1521"/>
                  <a:pt x="1276" y="1536"/>
                </a:cubicBezTo>
                <a:lnTo>
                  <a:pt x="1286" y="1536"/>
                </a:lnTo>
                <a:lnTo>
                  <a:pt x="1295" y="1536"/>
                </a:lnTo>
                <a:lnTo>
                  <a:pt x="1302" y="1533"/>
                </a:lnTo>
                <a:lnTo>
                  <a:pt x="1305" y="1530"/>
                </a:lnTo>
                <a:lnTo>
                  <a:pt x="1308" y="1530"/>
                </a:lnTo>
                <a:lnTo>
                  <a:pt x="1308" y="1527"/>
                </a:lnTo>
                <a:lnTo>
                  <a:pt x="1311" y="1524"/>
                </a:lnTo>
                <a:lnTo>
                  <a:pt x="1311" y="1521"/>
                </a:lnTo>
                <a:lnTo>
                  <a:pt x="1314" y="1521"/>
                </a:lnTo>
                <a:lnTo>
                  <a:pt x="1317" y="1514"/>
                </a:lnTo>
                <a:lnTo>
                  <a:pt x="1317" y="1508"/>
                </a:lnTo>
                <a:cubicBezTo>
                  <a:pt x="1321" y="1454"/>
                  <a:pt x="1330" y="1448"/>
                  <a:pt x="1349" y="1429"/>
                </a:cubicBezTo>
                <a:cubicBezTo>
                  <a:pt x="1362" y="1413"/>
                  <a:pt x="1384" y="1394"/>
                  <a:pt x="1403" y="1356"/>
                </a:cubicBezTo>
                <a:cubicBezTo>
                  <a:pt x="1450" y="1265"/>
                  <a:pt x="1409" y="1186"/>
                  <a:pt x="1387" y="1157"/>
                </a:cubicBezTo>
                <a:cubicBezTo>
                  <a:pt x="1400" y="1100"/>
                  <a:pt x="1384" y="1056"/>
                  <a:pt x="1362" y="1027"/>
                </a:cubicBezTo>
                <a:cubicBezTo>
                  <a:pt x="1400" y="1015"/>
                  <a:pt x="1434" y="986"/>
                  <a:pt x="1460" y="936"/>
                </a:cubicBezTo>
                <a:cubicBezTo>
                  <a:pt x="1494" y="923"/>
                  <a:pt x="1573" y="885"/>
                  <a:pt x="1589" y="784"/>
                </a:cubicBezTo>
                <a:cubicBezTo>
                  <a:pt x="1596" y="740"/>
                  <a:pt x="1589" y="714"/>
                  <a:pt x="1586" y="692"/>
                </a:cubicBezTo>
                <a:cubicBezTo>
                  <a:pt x="1583" y="667"/>
                  <a:pt x="1580" y="654"/>
                  <a:pt x="1608" y="613"/>
                </a:cubicBezTo>
                <a:lnTo>
                  <a:pt x="1611" y="607"/>
                </a:lnTo>
                <a:cubicBezTo>
                  <a:pt x="1611" y="601"/>
                  <a:pt x="1614" y="598"/>
                  <a:pt x="1614" y="594"/>
                </a:cubicBezTo>
                <a:lnTo>
                  <a:pt x="1614" y="591"/>
                </a:lnTo>
                <a:close/>
                <a:moveTo>
                  <a:pt x="572" y="294"/>
                </a:moveTo>
                <a:cubicBezTo>
                  <a:pt x="581" y="288"/>
                  <a:pt x="585" y="278"/>
                  <a:pt x="585" y="266"/>
                </a:cubicBezTo>
                <a:cubicBezTo>
                  <a:pt x="585" y="262"/>
                  <a:pt x="575" y="180"/>
                  <a:pt x="654" y="142"/>
                </a:cubicBezTo>
                <a:cubicBezTo>
                  <a:pt x="682" y="126"/>
                  <a:pt x="701" y="123"/>
                  <a:pt x="720" y="120"/>
                </a:cubicBezTo>
                <a:cubicBezTo>
                  <a:pt x="752" y="117"/>
                  <a:pt x="774" y="111"/>
                  <a:pt x="806" y="79"/>
                </a:cubicBezTo>
                <a:cubicBezTo>
                  <a:pt x="837" y="111"/>
                  <a:pt x="863" y="117"/>
                  <a:pt x="894" y="120"/>
                </a:cubicBezTo>
                <a:cubicBezTo>
                  <a:pt x="910" y="123"/>
                  <a:pt x="929" y="126"/>
                  <a:pt x="960" y="142"/>
                </a:cubicBezTo>
                <a:cubicBezTo>
                  <a:pt x="1036" y="180"/>
                  <a:pt x="1030" y="262"/>
                  <a:pt x="1030" y="266"/>
                </a:cubicBezTo>
                <a:cubicBezTo>
                  <a:pt x="1027" y="278"/>
                  <a:pt x="1033" y="288"/>
                  <a:pt x="1039" y="294"/>
                </a:cubicBezTo>
                <a:cubicBezTo>
                  <a:pt x="1099" y="341"/>
                  <a:pt x="1087" y="392"/>
                  <a:pt x="1077" y="417"/>
                </a:cubicBezTo>
                <a:cubicBezTo>
                  <a:pt x="998" y="367"/>
                  <a:pt x="904" y="338"/>
                  <a:pt x="806" y="338"/>
                </a:cubicBezTo>
                <a:cubicBezTo>
                  <a:pt x="705" y="338"/>
                  <a:pt x="613" y="367"/>
                  <a:pt x="534" y="417"/>
                </a:cubicBezTo>
                <a:cubicBezTo>
                  <a:pt x="524" y="389"/>
                  <a:pt x="515" y="338"/>
                  <a:pt x="572" y="294"/>
                </a:cubicBezTo>
                <a:close/>
                <a:moveTo>
                  <a:pt x="209" y="901"/>
                </a:moveTo>
                <a:cubicBezTo>
                  <a:pt x="205" y="888"/>
                  <a:pt x="196" y="882"/>
                  <a:pt x="186" y="879"/>
                </a:cubicBezTo>
                <a:cubicBezTo>
                  <a:pt x="183" y="879"/>
                  <a:pt x="101" y="860"/>
                  <a:pt x="88" y="774"/>
                </a:cubicBezTo>
                <a:cubicBezTo>
                  <a:pt x="82" y="743"/>
                  <a:pt x="85" y="724"/>
                  <a:pt x="88" y="705"/>
                </a:cubicBezTo>
                <a:cubicBezTo>
                  <a:pt x="95" y="673"/>
                  <a:pt x="95" y="648"/>
                  <a:pt x="76" y="610"/>
                </a:cubicBezTo>
                <a:cubicBezTo>
                  <a:pt x="117" y="588"/>
                  <a:pt x="130" y="569"/>
                  <a:pt x="142" y="541"/>
                </a:cubicBezTo>
                <a:cubicBezTo>
                  <a:pt x="152" y="525"/>
                  <a:pt x="158" y="506"/>
                  <a:pt x="183" y="484"/>
                </a:cubicBezTo>
                <a:cubicBezTo>
                  <a:pt x="243" y="424"/>
                  <a:pt x="319" y="455"/>
                  <a:pt x="322" y="455"/>
                </a:cubicBezTo>
                <a:cubicBezTo>
                  <a:pt x="335" y="458"/>
                  <a:pt x="344" y="458"/>
                  <a:pt x="354" y="452"/>
                </a:cubicBezTo>
                <a:cubicBezTo>
                  <a:pt x="414" y="414"/>
                  <a:pt x="458" y="436"/>
                  <a:pt x="480" y="455"/>
                </a:cubicBezTo>
                <a:cubicBezTo>
                  <a:pt x="367" y="550"/>
                  <a:pt x="294" y="689"/>
                  <a:pt x="294" y="847"/>
                </a:cubicBezTo>
                <a:cubicBezTo>
                  <a:pt x="294" y="891"/>
                  <a:pt x="300" y="933"/>
                  <a:pt x="310" y="971"/>
                </a:cubicBezTo>
                <a:cubicBezTo>
                  <a:pt x="281" y="974"/>
                  <a:pt x="234" y="964"/>
                  <a:pt x="209" y="901"/>
                </a:cubicBezTo>
                <a:close/>
                <a:moveTo>
                  <a:pt x="673" y="1432"/>
                </a:moveTo>
                <a:cubicBezTo>
                  <a:pt x="660" y="1432"/>
                  <a:pt x="651" y="1438"/>
                  <a:pt x="645" y="1448"/>
                </a:cubicBezTo>
                <a:cubicBezTo>
                  <a:pt x="645" y="1451"/>
                  <a:pt x="600" y="1521"/>
                  <a:pt x="515" y="1508"/>
                </a:cubicBezTo>
                <a:cubicBezTo>
                  <a:pt x="483" y="1505"/>
                  <a:pt x="464" y="1495"/>
                  <a:pt x="449" y="1486"/>
                </a:cubicBezTo>
                <a:cubicBezTo>
                  <a:pt x="420" y="1470"/>
                  <a:pt x="398" y="1461"/>
                  <a:pt x="354" y="1467"/>
                </a:cubicBezTo>
                <a:cubicBezTo>
                  <a:pt x="348" y="1426"/>
                  <a:pt x="332" y="1407"/>
                  <a:pt x="310" y="1385"/>
                </a:cubicBezTo>
                <a:cubicBezTo>
                  <a:pt x="297" y="1372"/>
                  <a:pt x="281" y="1356"/>
                  <a:pt x="269" y="1328"/>
                </a:cubicBezTo>
                <a:cubicBezTo>
                  <a:pt x="227" y="1252"/>
                  <a:pt x="281" y="1189"/>
                  <a:pt x="284" y="1186"/>
                </a:cubicBezTo>
                <a:cubicBezTo>
                  <a:pt x="291" y="1176"/>
                  <a:pt x="294" y="1167"/>
                  <a:pt x="291" y="1157"/>
                </a:cubicBezTo>
                <a:cubicBezTo>
                  <a:pt x="272" y="1087"/>
                  <a:pt x="306" y="1053"/>
                  <a:pt x="332" y="1037"/>
                </a:cubicBezTo>
                <a:cubicBezTo>
                  <a:pt x="404" y="1217"/>
                  <a:pt x="572" y="1344"/>
                  <a:pt x="771" y="1356"/>
                </a:cubicBezTo>
                <a:cubicBezTo>
                  <a:pt x="765" y="1385"/>
                  <a:pt x="742" y="1429"/>
                  <a:pt x="673" y="1432"/>
                </a:cubicBezTo>
                <a:close/>
                <a:moveTo>
                  <a:pt x="806" y="1299"/>
                </a:moveTo>
                <a:cubicBezTo>
                  <a:pt x="556" y="1299"/>
                  <a:pt x="354" y="1097"/>
                  <a:pt x="354" y="847"/>
                </a:cubicBezTo>
                <a:cubicBezTo>
                  <a:pt x="354" y="598"/>
                  <a:pt x="556" y="395"/>
                  <a:pt x="806" y="395"/>
                </a:cubicBezTo>
                <a:cubicBezTo>
                  <a:pt x="1055" y="395"/>
                  <a:pt x="1257" y="598"/>
                  <a:pt x="1257" y="847"/>
                </a:cubicBezTo>
                <a:cubicBezTo>
                  <a:pt x="1257" y="1097"/>
                  <a:pt x="1055" y="1299"/>
                  <a:pt x="806" y="1299"/>
                </a:cubicBezTo>
                <a:close/>
                <a:moveTo>
                  <a:pt x="1346" y="1328"/>
                </a:moveTo>
                <a:cubicBezTo>
                  <a:pt x="1330" y="1356"/>
                  <a:pt x="1317" y="1369"/>
                  <a:pt x="1305" y="1381"/>
                </a:cubicBezTo>
                <a:cubicBezTo>
                  <a:pt x="1283" y="1404"/>
                  <a:pt x="1267" y="1423"/>
                  <a:pt x="1257" y="1467"/>
                </a:cubicBezTo>
                <a:cubicBezTo>
                  <a:pt x="1216" y="1461"/>
                  <a:pt x="1191" y="1470"/>
                  <a:pt x="1166" y="1486"/>
                </a:cubicBezTo>
                <a:cubicBezTo>
                  <a:pt x="1147" y="1492"/>
                  <a:pt x="1131" y="1502"/>
                  <a:pt x="1096" y="1508"/>
                </a:cubicBezTo>
                <a:cubicBezTo>
                  <a:pt x="1014" y="1521"/>
                  <a:pt x="970" y="1448"/>
                  <a:pt x="967" y="1448"/>
                </a:cubicBezTo>
                <a:cubicBezTo>
                  <a:pt x="964" y="1438"/>
                  <a:pt x="954" y="1432"/>
                  <a:pt x="942" y="1432"/>
                </a:cubicBezTo>
                <a:cubicBezTo>
                  <a:pt x="872" y="1429"/>
                  <a:pt x="850" y="1385"/>
                  <a:pt x="844" y="1356"/>
                </a:cubicBezTo>
                <a:cubicBezTo>
                  <a:pt x="1043" y="1344"/>
                  <a:pt x="1210" y="1214"/>
                  <a:pt x="1280" y="1034"/>
                </a:cubicBezTo>
                <a:cubicBezTo>
                  <a:pt x="1302" y="1050"/>
                  <a:pt x="1343" y="1084"/>
                  <a:pt x="1321" y="1154"/>
                </a:cubicBezTo>
                <a:cubicBezTo>
                  <a:pt x="1317" y="1167"/>
                  <a:pt x="1321" y="1176"/>
                  <a:pt x="1330" y="1186"/>
                </a:cubicBezTo>
                <a:cubicBezTo>
                  <a:pt x="1330" y="1186"/>
                  <a:pt x="1384" y="1252"/>
                  <a:pt x="1346" y="1328"/>
                </a:cubicBezTo>
                <a:close/>
                <a:moveTo>
                  <a:pt x="1523" y="705"/>
                </a:moveTo>
                <a:cubicBezTo>
                  <a:pt x="1529" y="721"/>
                  <a:pt x="1532" y="740"/>
                  <a:pt x="1526" y="774"/>
                </a:cubicBezTo>
                <a:cubicBezTo>
                  <a:pt x="1513" y="857"/>
                  <a:pt x="1431" y="879"/>
                  <a:pt x="1428" y="879"/>
                </a:cubicBezTo>
                <a:cubicBezTo>
                  <a:pt x="1419" y="882"/>
                  <a:pt x="1409" y="888"/>
                  <a:pt x="1406" y="898"/>
                </a:cubicBezTo>
                <a:cubicBezTo>
                  <a:pt x="1381" y="967"/>
                  <a:pt x="1327" y="974"/>
                  <a:pt x="1299" y="971"/>
                </a:cubicBezTo>
                <a:cubicBezTo>
                  <a:pt x="1308" y="933"/>
                  <a:pt x="1314" y="891"/>
                  <a:pt x="1314" y="847"/>
                </a:cubicBezTo>
                <a:cubicBezTo>
                  <a:pt x="1314" y="692"/>
                  <a:pt x="1242" y="550"/>
                  <a:pt x="1131" y="455"/>
                </a:cubicBezTo>
                <a:cubicBezTo>
                  <a:pt x="1150" y="439"/>
                  <a:pt x="1197" y="411"/>
                  <a:pt x="1261" y="452"/>
                </a:cubicBezTo>
                <a:cubicBezTo>
                  <a:pt x="1270" y="458"/>
                  <a:pt x="1280" y="458"/>
                  <a:pt x="1289" y="455"/>
                </a:cubicBezTo>
                <a:cubicBezTo>
                  <a:pt x="1292" y="452"/>
                  <a:pt x="1371" y="420"/>
                  <a:pt x="1431" y="481"/>
                </a:cubicBezTo>
                <a:cubicBezTo>
                  <a:pt x="1453" y="506"/>
                  <a:pt x="1463" y="522"/>
                  <a:pt x="1472" y="541"/>
                </a:cubicBezTo>
                <a:cubicBezTo>
                  <a:pt x="1485" y="566"/>
                  <a:pt x="1498" y="588"/>
                  <a:pt x="1535" y="610"/>
                </a:cubicBezTo>
                <a:cubicBezTo>
                  <a:pt x="1517" y="648"/>
                  <a:pt x="1520" y="673"/>
                  <a:pt x="1523" y="705"/>
                </a:cubicBezTo>
                <a:close/>
                <a:moveTo>
                  <a:pt x="986" y="1201"/>
                </a:moveTo>
                <a:lnTo>
                  <a:pt x="629" y="1201"/>
                </a:lnTo>
                <a:cubicBezTo>
                  <a:pt x="619" y="1201"/>
                  <a:pt x="616" y="1208"/>
                  <a:pt x="616" y="1214"/>
                </a:cubicBezTo>
                <a:lnTo>
                  <a:pt x="616" y="1227"/>
                </a:lnTo>
                <a:cubicBezTo>
                  <a:pt x="616" y="1233"/>
                  <a:pt x="619" y="1239"/>
                  <a:pt x="629" y="1239"/>
                </a:cubicBezTo>
                <a:lnTo>
                  <a:pt x="986" y="1239"/>
                </a:lnTo>
                <a:cubicBezTo>
                  <a:pt x="992" y="1239"/>
                  <a:pt x="998" y="1233"/>
                  <a:pt x="998" y="1227"/>
                </a:cubicBezTo>
                <a:lnTo>
                  <a:pt x="998" y="1214"/>
                </a:lnTo>
                <a:cubicBezTo>
                  <a:pt x="998" y="1208"/>
                  <a:pt x="992" y="1201"/>
                  <a:pt x="986" y="1201"/>
                </a:cubicBezTo>
                <a:close/>
                <a:moveTo>
                  <a:pt x="660" y="1097"/>
                </a:moveTo>
                <a:lnTo>
                  <a:pt x="951" y="1097"/>
                </a:lnTo>
                <a:cubicBezTo>
                  <a:pt x="957" y="1097"/>
                  <a:pt x="964" y="1091"/>
                  <a:pt x="964" y="1084"/>
                </a:cubicBezTo>
                <a:lnTo>
                  <a:pt x="964" y="1072"/>
                </a:lnTo>
                <a:cubicBezTo>
                  <a:pt x="964" y="1062"/>
                  <a:pt x="957" y="1059"/>
                  <a:pt x="951" y="1059"/>
                </a:cubicBezTo>
                <a:lnTo>
                  <a:pt x="660" y="1059"/>
                </a:lnTo>
                <a:cubicBezTo>
                  <a:pt x="654" y="1059"/>
                  <a:pt x="651" y="1062"/>
                  <a:pt x="651" y="1072"/>
                </a:cubicBezTo>
                <a:lnTo>
                  <a:pt x="651" y="1084"/>
                </a:lnTo>
                <a:cubicBezTo>
                  <a:pt x="651" y="1091"/>
                  <a:pt x="654" y="1097"/>
                  <a:pt x="660" y="1097"/>
                </a:cubicBezTo>
                <a:close/>
                <a:moveTo>
                  <a:pt x="667" y="582"/>
                </a:moveTo>
                <a:lnTo>
                  <a:pt x="705" y="569"/>
                </a:lnTo>
                <a:lnTo>
                  <a:pt x="739" y="594"/>
                </a:lnTo>
                <a:lnTo>
                  <a:pt x="736" y="553"/>
                </a:lnTo>
                <a:lnTo>
                  <a:pt x="771" y="528"/>
                </a:lnTo>
                <a:lnTo>
                  <a:pt x="730" y="515"/>
                </a:lnTo>
                <a:lnTo>
                  <a:pt x="717" y="477"/>
                </a:lnTo>
                <a:lnTo>
                  <a:pt x="695" y="512"/>
                </a:lnTo>
                <a:lnTo>
                  <a:pt x="654" y="512"/>
                </a:lnTo>
                <a:lnTo>
                  <a:pt x="679" y="544"/>
                </a:lnTo>
                <a:lnTo>
                  <a:pt x="667" y="582"/>
                </a:lnTo>
                <a:close/>
                <a:moveTo>
                  <a:pt x="566" y="632"/>
                </a:moveTo>
                <a:lnTo>
                  <a:pt x="553" y="591"/>
                </a:lnTo>
                <a:lnTo>
                  <a:pt x="531" y="626"/>
                </a:lnTo>
                <a:lnTo>
                  <a:pt x="490" y="626"/>
                </a:lnTo>
                <a:lnTo>
                  <a:pt x="515" y="661"/>
                </a:lnTo>
                <a:lnTo>
                  <a:pt x="502" y="699"/>
                </a:lnTo>
                <a:lnTo>
                  <a:pt x="540" y="686"/>
                </a:lnTo>
                <a:lnTo>
                  <a:pt x="572" y="708"/>
                </a:lnTo>
                <a:lnTo>
                  <a:pt x="572" y="667"/>
                </a:lnTo>
                <a:lnTo>
                  <a:pt x="607" y="645"/>
                </a:lnTo>
                <a:lnTo>
                  <a:pt x="566" y="632"/>
                </a:lnTo>
                <a:close/>
                <a:moveTo>
                  <a:pt x="506" y="812"/>
                </a:moveTo>
                <a:lnTo>
                  <a:pt x="493" y="774"/>
                </a:lnTo>
                <a:lnTo>
                  <a:pt x="468" y="806"/>
                </a:lnTo>
                <a:lnTo>
                  <a:pt x="427" y="806"/>
                </a:lnTo>
                <a:lnTo>
                  <a:pt x="452" y="841"/>
                </a:lnTo>
                <a:lnTo>
                  <a:pt x="439" y="879"/>
                </a:lnTo>
                <a:lnTo>
                  <a:pt x="477" y="866"/>
                </a:lnTo>
                <a:lnTo>
                  <a:pt x="512" y="891"/>
                </a:lnTo>
                <a:lnTo>
                  <a:pt x="512" y="850"/>
                </a:lnTo>
                <a:lnTo>
                  <a:pt x="543" y="825"/>
                </a:lnTo>
                <a:lnTo>
                  <a:pt x="506" y="812"/>
                </a:lnTo>
                <a:lnTo>
                  <a:pt x="506" y="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Freeform 42">
            <a:extLst>
              <a:ext uri="{FF2B5EF4-FFF2-40B4-BE49-F238E27FC236}">
                <a16:creationId xmlns:a16="http://schemas.microsoft.com/office/drawing/2014/main" id="{EBFA3B00-95C0-4BE2-BE6A-9F8FD6AE1F1E}"/>
              </a:ext>
            </a:extLst>
          </p:cNvPr>
          <p:cNvSpPr>
            <a:spLocks noEditPoints="1"/>
          </p:cNvSpPr>
          <p:nvPr/>
        </p:nvSpPr>
        <p:spPr bwMode="auto">
          <a:xfrm>
            <a:off x="5428238" y="1525698"/>
            <a:ext cx="1335524" cy="424355"/>
          </a:xfrm>
          <a:custGeom>
            <a:avLst/>
            <a:gdLst>
              <a:gd name="T0" fmla="*/ 392 w 3918"/>
              <a:gd name="T1" fmla="*/ 22 h 1245"/>
              <a:gd name="T2" fmla="*/ 0 w 3918"/>
              <a:gd name="T3" fmla="*/ 22 h 1245"/>
              <a:gd name="T4" fmla="*/ 79 w 3918"/>
              <a:gd name="T5" fmla="*/ 158 h 1245"/>
              <a:gd name="T6" fmla="*/ 79 w 3918"/>
              <a:gd name="T7" fmla="*/ 1220 h 1245"/>
              <a:gd name="T8" fmla="*/ 392 w 3918"/>
              <a:gd name="T9" fmla="*/ 1220 h 1245"/>
              <a:gd name="T10" fmla="*/ 392 w 3918"/>
              <a:gd name="T11" fmla="*/ 22 h 1245"/>
              <a:gd name="T12" fmla="*/ 404 w 3918"/>
              <a:gd name="T13" fmla="*/ 515 h 1245"/>
              <a:gd name="T14" fmla="*/ 938 w 3918"/>
              <a:gd name="T15" fmla="*/ 1230 h 1245"/>
              <a:gd name="T16" fmla="*/ 1305 w 3918"/>
              <a:gd name="T17" fmla="*/ 1230 h 1245"/>
              <a:gd name="T18" fmla="*/ 742 w 3918"/>
              <a:gd name="T19" fmla="*/ 515 h 1245"/>
              <a:gd name="T20" fmla="*/ 1279 w 3918"/>
              <a:gd name="T21" fmla="*/ 19 h 1245"/>
              <a:gd name="T22" fmla="*/ 964 w 3918"/>
              <a:gd name="T23" fmla="*/ 19 h 1245"/>
              <a:gd name="T24" fmla="*/ 407 w 3918"/>
              <a:gd name="T25" fmla="*/ 512 h 1245"/>
              <a:gd name="T26" fmla="*/ 404 w 3918"/>
              <a:gd name="T27" fmla="*/ 515 h 1245"/>
              <a:gd name="T28" fmla="*/ 3918 w 3918"/>
              <a:gd name="T29" fmla="*/ 1223 h 1245"/>
              <a:gd name="T30" fmla="*/ 3918 w 3918"/>
              <a:gd name="T31" fmla="*/ 19 h 1245"/>
              <a:gd name="T32" fmla="*/ 3605 w 3918"/>
              <a:gd name="T33" fmla="*/ 19 h 1245"/>
              <a:gd name="T34" fmla="*/ 3605 w 3918"/>
              <a:gd name="T35" fmla="*/ 1027 h 1245"/>
              <a:gd name="T36" fmla="*/ 3238 w 3918"/>
              <a:gd name="T37" fmla="*/ 1027 h 1245"/>
              <a:gd name="T38" fmla="*/ 3134 w 3918"/>
              <a:gd name="T39" fmla="*/ 901 h 1245"/>
              <a:gd name="T40" fmla="*/ 3134 w 3918"/>
              <a:gd name="T41" fmla="*/ 22 h 1245"/>
              <a:gd name="T42" fmla="*/ 2745 w 3918"/>
              <a:gd name="T43" fmla="*/ 22 h 1245"/>
              <a:gd name="T44" fmla="*/ 2828 w 3918"/>
              <a:gd name="T45" fmla="*/ 155 h 1245"/>
              <a:gd name="T46" fmla="*/ 2828 w 3918"/>
              <a:gd name="T47" fmla="*/ 853 h 1245"/>
              <a:gd name="T48" fmla="*/ 3156 w 3918"/>
              <a:gd name="T49" fmla="*/ 1223 h 1245"/>
              <a:gd name="T50" fmla="*/ 3918 w 3918"/>
              <a:gd name="T51" fmla="*/ 1223 h 1245"/>
              <a:gd name="T52" fmla="*/ 2221 w 3918"/>
              <a:gd name="T53" fmla="*/ 1223 h 1245"/>
              <a:gd name="T54" fmla="*/ 2537 w 3918"/>
              <a:gd name="T55" fmla="*/ 1223 h 1245"/>
              <a:gd name="T56" fmla="*/ 2537 w 3918"/>
              <a:gd name="T57" fmla="*/ 389 h 1245"/>
              <a:gd name="T58" fmla="*/ 2205 w 3918"/>
              <a:gd name="T59" fmla="*/ 19 h 1245"/>
              <a:gd name="T60" fmla="*/ 1362 w 3918"/>
              <a:gd name="T61" fmla="*/ 19 h 1245"/>
              <a:gd name="T62" fmla="*/ 1437 w 3918"/>
              <a:gd name="T63" fmla="*/ 152 h 1245"/>
              <a:gd name="T64" fmla="*/ 1437 w 3918"/>
              <a:gd name="T65" fmla="*/ 1223 h 1245"/>
              <a:gd name="T66" fmla="*/ 1750 w 3918"/>
              <a:gd name="T67" fmla="*/ 1223 h 1245"/>
              <a:gd name="T68" fmla="*/ 1750 w 3918"/>
              <a:gd name="T69" fmla="*/ 215 h 1245"/>
              <a:gd name="T70" fmla="*/ 2117 w 3918"/>
              <a:gd name="T71" fmla="*/ 215 h 1245"/>
              <a:gd name="T72" fmla="*/ 2221 w 3918"/>
              <a:gd name="T73" fmla="*/ 341 h 1245"/>
              <a:gd name="T74" fmla="*/ 2221 w 3918"/>
              <a:gd name="T75" fmla="*/ 1223 h 1245"/>
              <a:gd name="T76" fmla="*/ 2221 w 3918"/>
              <a:gd name="T77" fmla="*/ 1223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918" h="1245">
                <a:moveTo>
                  <a:pt x="392" y="22"/>
                </a:moveTo>
                <a:lnTo>
                  <a:pt x="0" y="22"/>
                </a:lnTo>
                <a:cubicBezTo>
                  <a:pt x="0" y="22"/>
                  <a:pt x="79" y="38"/>
                  <a:pt x="79" y="158"/>
                </a:cubicBezTo>
                <a:lnTo>
                  <a:pt x="79" y="1220"/>
                </a:lnTo>
                <a:lnTo>
                  <a:pt x="392" y="1220"/>
                </a:lnTo>
                <a:lnTo>
                  <a:pt x="392" y="22"/>
                </a:lnTo>
                <a:close/>
                <a:moveTo>
                  <a:pt x="404" y="515"/>
                </a:moveTo>
                <a:lnTo>
                  <a:pt x="938" y="1230"/>
                </a:lnTo>
                <a:lnTo>
                  <a:pt x="1305" y="1230"/>
                </a:lnTo>
                <a:lnTo>
                  <a:pt x="742" y="515"/>
                </a:lnTo>
                <a:lnTo>
                  <a:pt x="1279" y="19"/>
                </a:lnTo>
                <a:lnTo>
                  <a:pt x="964" y="19"/>
                </a:lnTo>
                <a:lnTo>
                  <a:pt x="407" y="512"/>
                </a:lnTo>
                <a:lnTo>
                  <a:pt x="404" y="515"/>
                </a:lnTo>
                <a:close/>
                <a:moveTo>
                  <a:pt x="3918" y="1223"/>
                </a:moveTo>
                <a:lnTo>
                  <a:pt x="3918" y="19"/>
                </a:lnTo>
                <a:lnTo>
                  <a:pt x="3605" y="19"/>
                </a:lnTo>
                <a:lnTo>
                  <a:pt x="3605" y="1027"/>
                </a:lnTo>
                <a:lnTo>
                  <a:pt x="3238" y="1027"/>
                </a:lnTo>
                <a:cubicBezTo>
                  <a:pt x="3204" y="1027"/>
                  <a:pt x="3134" y="999"/>
                  <a:pt x="3134" y="901"/>
                </a:cubicBezTo>
                <a:lnTo>
                  <a:pt x="3134" y="22"/>
                </a:lnTo>
                <a:lnTo>
                  <a:pt x="2745" y="22"/>
                </a:lnTo>
                <a:cubicBezTo>
                  <a:pt x="2745" y="22"/>
                  <a:pt x="2828" y="38"/>
                  <a:pt x="2828" y="155"/>
                </a:cubicBezTo>
                <a:lnTo>
                  <a:pt x="2828" y="853"/>
                </a:lnTo>
                <a:cubicBezTo>
                  <a:pt x="2828" y="1245"/>
                  <a:pt x="3156" y="1223"/>
                  <a:pt x="3156" y="1223"/>
                </a:cubicBezTo>
                <a:lnTo>
                  <a:pt x="3918" y="1223"/>
                </a:lnTo>
                <a:close/>
                <a:moveTo>
                  <a:pt x="2221" y="1223"/>
                </a:moveTo>
                <a:lnTo>
                  <a:pt x="2537" y="1223"/>
                </a:lnTo>
                <a:lnTo>
                  <a:pt x="2537" y="389"/>
                </a:lnTo>
                <a:cubicBezTo>
                  <a:pt x="2537" y="0"/>
                  <a:pt x="2237" y="19"/>
                  <a:pt x="2205" y="19"/>
                </a:cubicBezTo>
                <a:lnTo>
                  <a:pt x="1362" y="19"/>
                </a:lnTo>
                <a:cubicBezTo>
                  <a:pt x="1362" y="19"/>
                  <a:pt x="1437" y="47"/>
                  <a:pt x="1437" y="152"/>
                </a:cubicBezTo>
                <a:lnTo>
                  <a:pt x="1437" y="1223"/>
                </a:lnTo>
                <a:lnTo>
                  <a:pt x="1750" y="1223"/>
                </a:lnTo>
                <a:lnTo>
                  <a:pt x="1750" y="215"/>
                </a:lnTo>
                <a:lnTo>
                  <a:pt x="2117" y="215"/>
                </a:lnTo>
                <a:cubicBezTo>
                  <a:pt x="2152" y="215"/>
                  <a:pt x="2221" y="243"/>
                  <a:pt x="2221" y="341"/>
                </a:cubicBezTo>
                <a:lnTo>
                  <a:pt x="2221" y="1223"/>
                </a:lnTo>
                <a:lnTo>
                  <a:pt x="2221" y="1223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29CC7E-8B7F-ED0F-7F8D-E53A1C7D06D2}"/>
              </a:ext>
            </a:extLst>
          </p:cNvPr>
          <p:cNvSpPr txBox="1"/>
          <p:nvPr/>
        </p:nvSpPr>
        <p:spPr>
          <a:xfrm>
            <a:off x="3066197" y="3013502"/>
            <a:ext cx="6059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Thank You</a:t>
            </a:r>
            <a:endParaRPr lang="ko-KR" altLang="en-US" sz="4800" dirty="0"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895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6921</TotalTime>
  <Words>997</Words>
  <Application>Microsoft Office PowerPoint</Application>
  <PresentationFormat>와이드스크린</PresentationFormat>
  <Paragraphs>216</Paragraphs>
  <Slides>15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Pretendard</vt:lpstr>
      <vt:lpstr>Pretendard Black</vt:lpstr>
      <vt:lpstr>맑은 고딕</vt:lpstr>
      <vt:lpstr>Arial</vt:lpstr>
      <vt:lpstr>Cambria Math</vt:lpstr>
      <vt:lpstr>Wingdings</vt:lpstr>
      <vt:lpstr>Office 테마</vt:lpstr>
      <vt:lpstr>1_Office 테마</vt:lpstr>
      <vt:lpstr>PowerPoint 프레젠테이션</vt:lpstr>
      <vt:lpstr>PowerPoint 프레젠테이션</vt:lpstr>
      <vt:lpstr>Background</vt:lpstr>
      <vt:lpstr>Background</vt:lpstr>
      <vt:lpstr>Introduction</vt:lpstr>
      <vt:lpstr>Problem Definition</vt:lpstr>
      <vt:lpstr>Related Work</vt:lpstr>
      <vt:lpstr>Related Work</vt:lpstr>
      <vt:lpstr>Challenging Issue</vt:lpstr>
      <vt:lpstr>Proposed Scheme</vt:lpstr>
      <vt:lpstr>Proposed Scheme</vt:lpstr>
      <vt:lpstr>Evaluation</vt:lpstr>
      <vt:lpstr>Evaluation</vt:lpstr>
      <vt:lpstr>Conclusion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MONET</dc:creator>
  <cp:lastModifiedBy>채현 김</cp:lastModifiedBy>
  <cp:revision>14</cp:revision>
  <dcterms:created xsi:type="dcterms:W3CDTF">2018-05-29T13:08:36Z</dcterms:created>
  <dcterms:modified xsi:type="dcterms:W3CDTF">2026-10-29T08:52:19Z</dcterms:modified>
</cp:coreProperties>
</file>