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70D3C0B8-B0D5-7B07-E2AB-E510E31F1A8B}">
          <p14:sldIdLst>
            <p14:sldId id="256"/>
          </p14:sldIdLst>
        </p14:section>
        <p14:section name="Context" id="{41B39FD2-0406-FE0D-68F8-F82CE69367D0}">
          <p14:sldIdLst>
            <p14:sldId id="257"/>
            <p14:sldId id="258"/>
            <p14:sldId id="259"/>
          </p14:sldIdLst>
        </p14:section>
        <p14:section name="Method" id="{73680DD1-F3F8-F30B-B632-7F6CB59B03F7}">
          <p14:sldIdLst>
            <p14:sldId id="260"/>
          </p14:sldIdLst>
        </p14:section>
        <p14:section name="Findings" id="{3415390A-B613-30E9-3184-B6C0DA5FC2F8}">
          <p14:sldIdLst>
            <p14:sldId id="261"/>
            <p14:sldId id="262"/>
            <p14:sldId id="263"/>
            <p14:sldId id="264"/>
            <p14:sldId id="265"/>
            <p14:sldId id="266"/>
          </p14:sldIdLst>
        </p14:section>
        <p14:section name="Meaning" id="{D3DBFC56-5FF6-8CA0-BCAC-02F2D1ABA949}">
          <p14:sldIdLst>
            <p14:sldId id="267"/>
            <p14:sldId id="268"/>
          </p14:sldIdLst>
        </p14:section>
        <p14:section name="Close" id="{2F1355DD-74BA-1A7C-CB84-E1B066D29F48}">
          <p14:sldIdLst>
            <p14:sldId id="269"/>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2" d="100"/>
          <a:sy n="112" d="100"/>
        </p:scale>
        <p:origin x="610"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400" b="0" i="0" u="none" strike="noStrike">
                <a:solidFill>
                  <a:srgbClr val="14213D"/>
                </a:solidFill>
                <a:latin typeface="+mn-lt"/>
              </a:defRPr>
            </a:pPr>
            <a:r>
              <a:rPr lang="en-US" sz="1400" b="0" i="0" u="none" strike="noStrike">
                <a:solidFill>
                  <a:srgbClr val="14213D"/>
                </a:solidFill>
                <a:latin typeface="+mn-lt"/>
              </a:rPr>
              <a:t>Cross-validated R²</a:t>
            </a:r>
          </a:p>
        </c:rich>
      </c:tx>
      <c:overlay val="0"/>
    </c:title>
    <c:autoTitleDeleted val="0"/>
    <c:plotArea>
      <c:layout/>
      <c:barChart>
        <c:barDir val="col"/>
        <c:grouping val="clustered"/>
        <c:varyColors val="0"/>
        <c:ser>
          <c:idx val="0"/>
          <c:order val="0"/>
          <c:tx>
            <c:strRef>
              <c:f>Sheet1!$B$1</c:f>
              <c:strCache>
                <c:ptCount val="1"/>
                <c:pt idx="0">
                  <c:v>Without DAV</c:v>
                </c:pt>
              </c:strCache>
            </c:strRef>
          </c:tx>
          <c:spPr>
            <a:solidFill>
              <a:srgbClr val="2A9D8F"/>
            </a:solidFill>
            <a:effectLst/>
          </c:spPr>
          <c:invertIfNegative val="0"/>
          <c:dLbls>
            <c:numFmt formatCode="0.00" sourceLinked="0"/>
            <c:spPr>
              <a:noFill/>
              <a:ln>
                <a:noFill/>
              </a:ln>
              <a:effectLst/>
            </c:spPr>
            <c:txPr>
              <a:bodyPr/>
              <a:lstStyle/>
              <a:p>
                <a:pPr>
                  <a:defRPr sz="1400" b="0" i="0" u="none" strike="noStrike">
                    <a:solidFill>
                      <a:srgbClr val="1F2933"/>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Ridge</c:v>
                </c:pt>
                <c:pt idx="1">
                  <c:v>XGBoost</c:v>
                </c:pt>
              </c:strCache>
            </c:strRef>
          </c:cat>
          <c:val>
            <c:numRef>
              <c:f>Sheet1!$B$2:$B$3</c:f>
              <c:numCache>
                <c:formatCode>General</c:formatCode>
                <c:ptCount val="2"/>
                <c:pt idx="0">
                  <c:v>0.53600000000000003</c:v>
                </c:pt>
                <c:pt idx="1">
                  <c:v>0.57999999999999996</c:v>
                </c:pt>
              </c:numCache>
            </c:numRef>
          </c:val>
          <c:extLst>
            <c:ext xmlns:c16="http://schemas.microsoft.com/office/drawing/2014/chart" uri="{C3380CC4-5D6E-409C-BE32-E72D297353CC}">
              <c16:uniqueId val="{00000000-231A-4F77-BD42-15258F781C2B}"/>
            </c:ext>
          </c:extLst>
        </c:ser>
        <c:ser>
          <c:idx val="1"/>
          <c:order val="1"/>
          <c:tx>
            <c:strRef>
              <c:f>Sheet1!$C$1</c:f>
              <c:strCache>
                <c:ptCount val="1"/>
                <c:pt idx="0">
                  <c:v>With DAV</c:v>
                </c:pt>
              </c:strCache>
            </c:strRef>
          </c:tx>
          <c:spPr>
            <a:solidFill>
              <a:srgbClr val="C8553D"/>
            </a:solidFill>
            <a:effectLst/>
          </c:spPr>
          <c:invertIfNegative val="0"/>
          <c:dLbls>
            <c:numFmt formatCode="0.00" sourceLinked="0"/>
            <c:spPr>
              <a:noFill/>
              <a:ln>
                <a:noFill/>
              </a:ln>
              <a:effectLst/>
            </c:spPr>
            <c:txPr>
              <a:bodyPr/>
              <a:lstStyle/>
              <a:p>
                <a:pPr>
                  <a:defRPr sz="1400" b="0" i="0" u="none" strike="noStrike">
                    <a:solidFill>
                      <a:srgbClr val="1F2933"/>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Ridge</c:v>
                </c:pt>
                <c:pt idx="1">
                  <c:v>XGBoost</c:v>
                </c:pt>
              </c:strCache>
            </c:strRef>
          </c:cat>
          <c:val>
            <c:numRef>
              <c:f>Sheet1!$C$2:$C$3</c:f>
              <c:numCache>
                <c:formatCode>General</c:formatCode>
                <c:ptCount val="2"/>
                <c:pt idx="0">
                  <c:v>0.95199999999999996</c:v>
                </c:pt>
                <c:pt idx="1">
                  <c:v>0.94799999999999995</c:v>
                </c:pt>
              </c:numCache>
            </c:numRef>
          </c:val>
          <c:extLst>
            <c:ext xmlns:c16="http://schemas.microsoft.com/office/drawing/2014/chart" uri="{C3380CC4-5D6E-409C-BE32-E72D297353CC}">
              <c16:uniqueId val="{00000001-231A-4F77-BD42-15258F781C2B}"/>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400" b="0" i="0" u="none" strike="noStrike">
                <a:solidFill>
                  <a:srgbClr val="1F2933"/>
                </a:solidFill>
                <a:latin typeface="+mn-lt"/>
              </a:defRPr>
            </a:pPr>
            <a:endParaRPr lang="en-US"/>
          </a:p>
        </c:txPr>
        <c:crossAx val="2094734552"/>
        <c:crosses val="autoZero"/>
        <c:auto val="1"/>
        <c:lblAlgn val="ctr"/>
        <c:lblOffset val="100"/>
        <c:noMultiLvlLbl val="1"/>
      </c:catAx>
      <c:valAx>
        <c:axId val="2094734552"/>
        <c:scaling>
          <c:orientation val="minMax"/>
          <c:max val="1.1000000000000001"/>
          <c:min val="0"/>
        </c:scaling>
        <c:delete val="0"/>
        <c:axPos val="l"/>
        <c:majorGridlines>
          <c:spPr>
            <a:ln w="6350" cap="flat">
              <a:solidFill>
                <a:srgbClr val="D5DAE3"/>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5C6B8A"/>
                </a:solidFill>
                <a:latin typeface="+mn-lt"/>
              </a:defRPr>
            </a:pPr>
            <a:endParaRPr lang="en-US"/>
          </a:p>
        </c:txPr>
        <c:crossAx val="2094734554"/>
        <c:crosses val="autoZero"/>
        <c:crossBetween val="between"/>
        <c:majorUnit val="0.25"/>
      </c:valAx>
      <c:spPr>
        <a:noFill/>
        <a:ln>
          <a:noFill/>
        </a:ln>
        <a:effectLst/>
      </c:spPr>
    </c:plotArea>
    <c:legend>
      <c:legendPos val="b"/>
      <c:overlay val="0"/>
      <c:txPr>
        <a:bodyPr/>
        <a:lstStyle/>
        <a:p>
          <a:pPr>
            <a:defRPr sz="1400">
              <a:solidFill>
                <a:srgbClr val="1F2933"/>
              </a:solidFill>
              <a:latin typeface="+mn-lt"/>
              <a:cs typeface="+mn-lt"/>
            </a:defRPr>
          </a:pPr>
          <a:endParaRPr lang="en-US"/>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400" b="0" i="0" u="none" strike="noStrike">
                <a:solidFill>
                  <a:srgbClr val="14213D"/>
                </a:solidFill>
                <a:latin typeface="+mn-lt"/>
              </a:defRPr>
            </a:pPr>
            <a:r>
              <a:rPr lang="en-US" sz="1400" b="0" i="0" u="none" strike="noStrike">
                <a:solidFill>
                  <a:srgbClr val="14213D"/>
                </a:solidFill>
                <a:latin typeface="+mn-lt"/>
              </a:rPr>
              <a:t>Cross-validated MAE (log units, lower is better)</a:t>
            </a:r>
          </a:p>
        </c:rich>
      </c:tx>
      <c:overlay val="0"/>
    </c:title>
    <c:autoTitleDeleted val="0"/>
    <c:plotArea>
      <c:layout/>
      <c:barChart>
        <c:barDir val="bar"/>
        <c:grouping val="clustered"/>
        <c:varyColors val="0"/>
        <c:ser>
          <c:idx val="0"/>
          <c:order val="0"/>
          <c:tx>
            <c:strRef>
              <c:f>Sheet1!$B$1</c:f>
              <c:strCache>
                <c:ptCount val="1"/>
                <c:pt idx="0">
                  <c:v>MAE</c:v>
                </c:pt>
              </c:strCache>
            </c:strRef>
          </c:tx>
          <c:spPr>
            <a:solidFill>
              <a:srgbClr val="8E9AAF"/>
            </a:solidFill>
            <a:effectLst/>
          </c:spPr>
          <c:invertIfNegative val="0"/>
          <c:dPt>
            <c:idx val="0"/>
            <c:invertIfNegative val="0"/>
            <c:bubble3D val="0"/>
            <c:extLst>
              <c:ext xmlns:c16="http://schemas.microsoft.com/office/drawing/2014/chart" uri="{C3380CC4-5D6E-409C-BE32-E72D297353CC}">
                <c16:uniqueId val="{00000001-908C-4F45-AAE9-58A185303338}"/>
              </c:ext>
            </c:extLst>
          </c:dPt>
          <c:dPt>
            <c:idx val="1"/>
            <c:invertIfNegative val="0"/>
            <c:bubble3D val="0"/>
            <c:spPr>
              <a:solidFill>
                <a:srgbClr val="5C6B8A"/>
              </a:solidFill>
              <a:effectLst/>
            </c:spPr>
            <c:extLst>
              <c:ext xmlns:c16="http://schemas.microsoft.com/office/drawing/2014/chart" uri="{C3380CC4-5D6E-409C-BE32-E72D297353CC}">
                <c16:uniqueId val="{00000003-908C-4F45-AAE9-58A185303338}"/>
              </c:ext>
            </c:extLst>
          </c:dPt>
          <c:dPt>
            <c:idx val="2"/>
            <c:invertIfNegative val="0"/>
            <c:bubble3D val="0"/>
            <c:spPr>
              <a:solidFill>
                <a:srgbClr val="5C6B8A"/>
              </a:solidFill>
              <a:effectLst/>
            </c:spPr>
            <c:extLst>
              <c:ext xmlns:c16="http://schemas.microsoft.com/office/drawing/2014/chart" uri="{C3380CC4-5D6E-409C-BE32-E72D297353CC}">
                <c16:uniqueId val="{00000005-908C-4F45-AAE9-58A185303338}"/>
              </c:ext>
            </c:extLst>
          </c:dPt>
          <c:dPt>
            <c:idx val="3"/>
            <c:invertIfNegative val="0"/>
            <c:bubble3D val="0"/>
            <c:spPr>
              <a:solidFill>
                <a:srgbClr val="2A9D8F"/>
              </a:solidFill>
              <a:effectLst/>
            </c:spPr>
            <c:extLst>
              <c:ext xmlns:c16="http://schemas.microsoft.com/office/drawing/2014/chart" uri="{C3380CC4-5D6E-409C-BE32-E72D297353CC}">
                <c16:uniqueId val="{00000007-908C-4F45-AAE9-58A185303338}"/>
              </c:ext>
            </c:extLst>
          </c:dPt>
          <c:dPt>
            <c:idx val="4"/>
            <c:invertIfNegative val="0"/>
            <c:bubble3D val="0"/>
            <c:spPr>
              <a:solidFill>
                <a:srgbClr val="2A9D8F"/>
              </a:solidFill>
              <a:effectLst/>
            </c:spPr>
            <c:extLst>
              <c:ext xmlns:c16="http://schemas.microsoft.com/office/drawing/2014/chart" uri="{C3380CC4-5D6E-409C-BE32-E72D297353CC}">
                <c16:uniqueId val="{00000009-908C-4F45-AAE9-58A185303338}"/>
              </c:ext>
            </c:extLst>
          </c:dPt>
          <c:dLbls>
            <c:numFmt formatCode="0.000" sourceLinked="0"/>
            <c:spPr>
              <a:noFill/>
              <a:ln>
                <a:noFill/>
              </a:ln>
              <a:effectLst/>
            </c:spPr>
            <c:txPr>
              <a:bodyPr/>
              <a:lstStyle/>
              <a:p>
                <a:pPr>
                  <a:defRPr sz="1400" b="0" i="0" u="none" strike="noStrike">
                    <a:solidFill>
                      <a:srgbClr val="1F2933"/>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Mean baseline</c:v>
                </c:pt>
                <c:pt idx="1">
                  <c:v>Neural network</c:v>
                </c:pt>
                <c:pt idx="2">
                  <c:v>Ridge</c:v>
                </c:pt>
                <c:pt idx="3">
                  <c:v>XGBoost</c:v>
                </c:pt>
                <c:pt idx="4">
                  <c:v>Random Forest</c:v>
                </c:pt>
              </c:strCache>
            </c:strRef>
          </c:cat>
          <c:val>
            <c:numRef>
              <c:f>Sheet1!$B$2:$B$6</c:f>
              <c:numCache>
                <c:formatCode>General</c:formatCode>
                <c:ptCount val="5"/>
                <c:pt idx="0">
                  <c:v>1.446</c:v>
                </c:pt>
                <c:pt idx="1">
                  <c:v>0.96299999999999997</c:v>
                </c:pt>
                <c:pt idx="2">
                  <c:v>0.91900000000000004</c:v>
                </c:pt>
                <c:pt idx="3">
                  <c:v>0.89700000000000002</c:v>
                </c:pt>
                <c:pt idx="4">
                  <c:v>0.88300000000000001</c:v>
                </c:pt>
              </c:numCache>
            </c:numRef>
          </c:val>
          <c:extLst>
            <c:ext xmlns:c16="http://schemas.microsoft.com/office/drawing/2014/chart" uri="{C3380CC4-5D6E-409C-BE32-E72D297353CC}">
              <c16:uniqueId val="{0000000A-908C-4F45-AAE9-58A185303338}"/>
            </c:ext>
          </c:extLst>
        </c:ser>
        <c:dLbls>
          <c:showLegendKey val="0"/>
          <c:showVal val="1"/>
          <c:showCatName val="0"/>
          <c:showSerName val="0"/>
          <c:showPercent val="0"/>
          <c:showBubbleSize val="0"/>
        </c:dLbls>
        <c:gapWidth val="5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400" b="0" i="0" u="none" strike="noStrike">
                <a:solidFill>
                  <a:srgbClr val="1F2933"/>
                </a:solidFill>
                <a:latin typeface="+mn-lt"/>
              </a:defRPr>
            </a:pPr>
            <a:endParaRPr lang="en-US"/>
          </a:p>
        </c:txPr>
        <c:crossAx val="2094734552"/>
        <c:crosses val="autoZero"/>
        <c:auto val="1"/>
        <c:lblAlgn val="ctr"/>
        <c:lblOffset val="100"/>
        <c:noMultiLvlLbl val="1"/>
      </c:catAx>
      <c:valAx>
        <c:axId val="2094734552"/>
        <c:scaling>
          <c:orientation val="minMax"/>
          <c:max val="1.8"/>
          <c:min val="0"/>
        </c:scaling>
        <c:delete val="1"/>
        <c:axPos val="b"/>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6617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[0:30] Good morning everyone. I am Rana Muhammad Amir Latif from Superior University Lahore, presenting on behalf of my co-authors. Our paper started as a plan to forecast museum visitors from social media and sentiment signals. What we found is more important: we first had to audit what the public dataset actually contains. This talk is about that audit, and what we can and cannot say after it.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Museums need to know how many visitors to expect, yet official counts come late. Earlier work shows that search data can help nowcast museum visits and tourism demand. At the same time, big-data signals are fragile and leakage is a known trap. That is the background to our study: a public dataset claims to offer social media, sentiment and news features for predicting museum visitors, so we asked whether it really does.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On paper, the repository offers 323 museums with twelve features described as social media likes, article views, sentiment and news polarity, meant for deep-learning models. When we opened the files, the picture changed. There is only one time point, so forecasting over time is impossible. Many columns do not look like social media measures. And one column almost duplicates the target. So we decided to audit the data first and model second.</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[0:30] We refined four questions after inspecting the data: how accurately visitors can be predicted, whether neural networks help at this sample size, which features matter and whether sentiment and news add anything, and whether the repository's descriptions match the raw data. I will answer each one in the conclusion.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[0:30] This is our workflow. We start from the repository's dataset and raw file, audit provenance and leakage, build a clean set of twelve features with the leaking column removed, and then evaluate five models with repeated cross-validation, followed by explanation with SHAP, permutation importance and ablation. Everything uses a fixed seed and the code and data are shared.</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This is our first main finding. We compared every numeric column of the dataset with every numeric column of the raw file. Ten of the fourteen are exact log one-plus-x transforms of raw columns whose headers are just letters a to l. Four columns, CHN, CIP, NEWS and COMMENTS, cannot be traced to any raw column at all. Looking at the values: the column labelled domain authority correlates 0.96 with an area column, the topic centrality column correlates 0.72 with the number of experience programs, and the column labelled domain age never exceeds 365, which looks like operating days. We stress that these meanings are inferred, because the raw headers are anonymous.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Our second finding is leakage. The column DAV has a correlation of 0.97 with the target. It equals the log of a value that is within two percent of visitors divided by operating days for 74 percent of museums, so it is essentially average daily visitors, which is built from the target. Adding it lifts cross-validated R squared from 0.58 to 0.95 for XGBoost and from 0.54 to 0.95 for ridge. That jump says nothing about real predictive signal, so we excluded DAV from all models. Any published result that includes it should be read with this in mind.</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We compare a mean predictor, ridge regression, Random Forest, XGBoost and a feed-forward neural network. Tree ensembles are a natural fit for small tabular data. We did not run LSTM or Transformer models because there are no sequences. Evaluation uses three repeats of five-fold cross-validation with seed 42, and hyperparameters are tuned in an inner three-fold loop so no test information leaks. We report MAE, RMSE, R squared and Spearman on the log scale.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Here are the results with the twelve non-leaking features. Random Forest has the lowest error, MAE 0.883 on the log scale, followed closely by XGBoost and ridge. The neural network is worse than ridge. All models beat the mean predictor. The three best models are not clearly separable: the paired test p-values are 0.07 to 0.21, and they are optimistic because folds overlap. An error of about 0.9 log units means a typical prediction is off by a factor of about 2.4, so the models rank museums fairly well, with Spearman 0.76, but are not accurate enough for exact counts. So for RQ2: no, neural networks do not help at this sample size.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To see what drives the predictions we used SHAP on the left and held-out permutation importance on the right. They agree. AOD, TAV, SLV and EDA come first. Shuffling AOD raises the error by 0.20, TAV by 0.15, SLV by 0.11 and EDA by 0.08. Shuffling the sentiment, news and comment variables changes the error by no more than 0.004, which is within noise. These are associations in a model, not causes of attendance.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Group ablation tells the same story. Dropping the SLV, TAV and EDA group raises the error by 0.150, and dropping AOD raises it by 0.068. Dropping any other group changes the error by at most 0.012, and the sign is inconsistent. NEWS and COMMENTS on their own give an R squared of about minus 0.04, which is no better than predicting the mean. So for RQ3: the signal sits in AOD and in SLV, TAV and EDA. We could not run the originally planned ablation of attendance history versus history plus social media, because the data contain no attendance history.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For museum managers the message is one of caution. First, in this dataset the size and operating features of a museum predict annual visitors, not the sentiment labels. Second, check the provenance of any column described as social media before you build a dashboard on it. Third, to judge whether social media or news sentiment really helps, you need visitor counts over time and signals aligned with them, as in earlier work. Fourth, our explanations are associations. AOD matters partly because yearly totals accumulate over open days.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The study has clear limits. It covers one year and 323 museums, chosen by an undocumented rule that favours larger museums. We inferred the raw column meanings and could not trace four columns. Museums at the same site are not independent, our tuning grids are small, and our tests are optimistic. Nothing here is causal. The next step is to ask the dataset authors for documentation, collect real monthly attendance with time-aligned search, social and news signals, and only then test sequence models.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To conclude, the answers to our questions. RQ1: leakage-free models explain about 58 percent of the variance in log annual visitors. RQ2: neural networks do not beat ridge or tree models at this sample size. RQ3: the signal sits in AOD and in SLV, TAV and EDA, while sentiment and news add nothing detectable. RQ4: at least ten columns do not match their descriptions and four have no traceable source. The broader lesson is to audit open datasets before trusting their labels.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[0:30] Thank you. The code, the clean dataset and every table and figure are in our GitHub repository, and the original data come from the public repository by Jae Ho Lee under CC BY 4.0. I am happy to take questions. Likely questions: why not LSTM or Transformer (no sequences, single snapshot); how sure are you about what the raw columns mean (inferred, we asked for documentation); is AOD just operating days (yes, probably, and we flag it); can you say sentiment does not matter (only that this dataset's sentiment columns add nothing).</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DARK">
    <p:bg>
      <p:bgPr>
        <a:solidFill>
          <a:srgbClr val="14213D"/>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1097280"/>
            <a:ext cx="7863840" cy="1554480"/>
          </a:xfrm>
          <a:prstGeom prst="rect">
            <a:avLst/>
          </a:prstGeom>
          <a:noFill/>
          <a:ln/>
        </p:spPr>
        <p:txBody>
          <a:bodyPr wrap="square" rtlCol="0"/>
          <a:lstStyle>
            <a:lvl1pPr marL="0" indent="0" algn="l">
              <a:buNone/>
              <a:defRPr lang="en-US" sz="3200" b="1" dirty="0">
                <a:solidFill>
                  <a:schemeClr val="bg1"/>
                </a:solidFill>
              </a:defRPr>
            </a:lvl1pPr>
          </a:lstStyle>
          <a:p>
            <a:pPr marL="0" indent="0" algn="l">
              <a:buNone/>
            </a:pPr>
            <a:endParaRPr lang="en-US" sz="3200" dirty="0"/>
          </a:p>
        </p:txBody>
      </p:sp>
      <p:sp>
        <p:nvSpPr>
          <p:cNvPr id="3" name="Text 0"/>
          <p:cNvSpPr>
            <a:spLocks noGrp="1"/>
          </p:cNvSpPr>
          <p:nvPr>
            <p:ph type="body" idx="101" hasCustomPrompt="1"/>
          </p:nvPr>
        </p:nvSpPr>
        <p:spPr>
          <a:xfrm>
            <a:off x="640080" y="2743200"/>
            <a:ext cx="7863840" cy="457200"/>
          </a:xfrm>
          <a:prstGeom prst="rect">
            <a:avLst/>
          </a:prstGeom>
          <a:noFill/>
          <a:ln/>
        </p:spPr>
        <p:txBody>
          <a:bodyPr wrap="square" rtlCol="0"/>
          <a:lstStyle>
            <a:lvl1pPr marL="0" indent="0" algn="l">
              <a:buNone/>
              <a:defRPr lang="en-US" sz="1800" dirty="0">
                <a:solidFill>
                  <a:srgbClr val="C9D3E6"/>
                </a:solidFill>
              </a:defRPr>
            </a:lvl1pPr>
          </a:lstStyle>
          <a:p>
            <a:pPr marL="0" indent="0" algn="l">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28600"/>
            <a:ext cx="8229600" cy="822960"/>
          </a:xfrm>
          <a:prstGeom prst="rect">
            <a:avLst/>
          </a:prstGeom>
          <a:noFill/>
          <a:ln/>
        </p:spPr>
        <p:txBody>
          <a:bodyPr wrap="square" rtlCol="0"/>
          <a:lstStyle>
            <a:lvl1pPr marL="0" indent="0" algn="l">
              <a:buNone/>
              <a:defRPr lang="en-US" sz="2600" b="1" dirty="0">
                <a:solidFill>
                  <a:schemeClr val="tx2"/>
                </a:solidFill>
              </a:defRPr>
            </a:lvl1pPr>
          </a:lstStyle>
          <a:p>
            <a:pPr marL="0" indent="0" algn="l">
              <a:buNone/>
            </a:pPr>
            <a:endParaRPr lang="en-US" sz="2600" dirty="0"/>
          </a:p>
        </p:txBody>
      </p:sp>
      <p:sp>
        <p:nvSpPr>
          <p:cNvPr id="3" name="Text 0"/>
          <p:cNvSpPr/>
          <p:nvPr/>
        </p:nvSpPr>
        <p:spPr>
          <a:xfrm>
            <a:off x="457200" y="4800600"/>
            <a:ext cx="4572000" cy="228600"/>
          </a:xfrm>
          <a:prstGeom prst="rect">
            <a:avLst/>
          </a:prstGeom>
          <a:noFill/>
          <a:ln/>
        </p:spPr>
        <p:txBody>
          <a:bodyPr wrap="square" lIns="0" tIns="0" rIns="0" bIns="0" rtlCol="0" anchor="ctr"/>
          <a:lstStyle/>
          <a:p>
            <a:pPr marL="0" indent="0">
              <a:buNone/>
            </a:pPr>
            <a:r>
              <a:rPr lang="en-US" sz="1000" dirty="0">
                <a:solidFill>
                  <a:schemeClr val="accent4"/>
                </a:solidFill>
              </a:rPr>
              <a:t>ICCT 2026  |  Latif et al.</a:t>
            </a:r>
            <a:endParaRPr lang="en-US" sz="10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s://github.com/Rana64/A-Data-Audit-and-Explainable-Prediction-of-Museum-Visitor-Volume-Across-323-Korean-Museums.git" TargetMode="Externa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1097280"/>
            <a:ext cx="7863840" cy="1554480"/>
          </a:xfrm>
          <a:prstGeom prst="rect">
            <a:avLst/>
          </a:prstGeom>
          <a:noFill/>
          <a:ln/>
        </p:spPr>
        <p:txBody>
          <a:bodyPr wrap="square" lIns="0" tIns="0" rIns="0" bIns="0" rtlCol="0" anchor="t"/>
          <a:lstStyle/>
          <a:p>
            <a:pPr marL="0" indent="0" algn="l">
              <a:buNone/>
            </a:pPr>
            <a:r>
              <a:rPr lang="en-US" sz="3200" b="1" dirty="0">
                <a:solidFill>
                  <a:schemeClr val="bg1"/>
                </a:solidFill>
              </a:rPr>
              <a:t>What Do “Social-Media” Features Encode?</a:t>
            </a:r>
            <a:endParaRPr lang="en-US" sz="3200" dirty="0"/>
          </a:p>
        </p:txBody>
      </p:sp>
      <p:sp>
        <p:nvSpPr>
          <p:cNvPr id="3" name="Text 0"/>
          <p:cNvSpPr>
            <a:spLocks noGrp="1"/>
          </p:cNvSpPr>
          <p:nvPr>
            <p:ph type="body" idx="101" hasCustomPrompt="1"/>
          </p:nvPr>
        </p:nvSpPr>
        <p:spPr>
          <a:xfrm>
            <a:off x="640080" y="2743200"/>
            <a:ext cx="7863840" cy="457200"/>
          </a:xfrm>
          <a:prstGeom prst="rect">
            <a:avLst/>
          </a:prstGeom>
          <a:noFill/>
          <a:ln/>
        </p:spPr>
        <p:txBody>
          <a:bodyPr wrap="square" lIns="0" tIns="0" rIns="0" bIns="0" rtlCol="0" anchor="t"/>
          <a:lstStyle/>
          <a:p>
            <a:pPr marL="0" indent="0" algn="l">
              <a:buNone/>
            </a:pPr>
            <a:r>
              <a:rPr lang="en-US" sz="1800" dirty="0">
                <a:solidFill>
                  <a:srgbClr val="C9D3E6"/>
                </a:solidFill>
              </a:rPr>
              <a:t>A Data Audit and Explainable Prediction of Museum Visitor Volume Across 323 Korean Museums</a:t>
            </a:r>
            <a:endParaRPr lang="en-US" sz="1800" dirty="0"/>
          </a:p>
        </p:txBody>
      </p:sp>
      <p:sp>
        <p:nvSpPr>
          <p:cNvPr id="4" name="Authors"/>
          <p:cNvSpPr txBox="1"/>
          <p:nvPr/>
        </p:nvSpPr>
        <p:spPr>
          <a:xfrm>
            <a:off x="640080" y="3611880"/>
            <a:ext cx="7863840" cy="868680"/>
          </a:xfrm>
          <a:prstGeom prst="rect">
            <a:avLst/>
          </a:prstGeom>
          <a:noFill/>
          <a:ln/>
        </p:spPr>
        <p:txBody>
          <a:bodyPr wrap="square" lIns="0" tIns="0" rIns="0" bIns="0" rtlCol="0" anchor="t"/>
          <a:lstStyle/>
          <a:p>
            <a:pPr marL="0" indent="0">
              <a:spcAft>
                <a:spcPts val="300"/>
              </a:spcAft>
              <a:buNone/>
            </a:pPr>
            <a:r>
              <a:rPr lang="en-US" sz="1400" b="1" dirty="0">
                <a:solidFill>
                  <a:schemeClr val="bg1"/>
                </a:solidFill>
              </a:rPr>
              <a:t>Presenter: Rana Muhammad Amir Latif</a:t>
            </a:r>
            <a:endParaRPr lang="en-US" sz="1400" dirty="0"/>
          </a:p>
          <a:p>
            <a:pPr marL="0" indent="0">
              <a:spcAft>
                <a:spcPts val="300"/>
              </a:spcAft>
              <a:buNone/>
            </a:pPr>
            <a:r>
              <a:rPr lang="en-US" sz="1400" dirty="0">
                <a:solidFill>
                  <a:srgbClr val="C9D3E6"/>
                </a:solidFill>
              </a:rPr>
              <a:t>Muhammad Arfan Jaffar*, Jawad Ahmad, Umar Raza, Muhammad Babar, Farhan Ullah</a:t>
            </a:r>
            <a:endParaRPr lang="en-US" sz="1400" dirty="0"/>
          </a:p>
          <a:p>
            <a:pPr marL="0" indent="0">
              <a:spcAft>
                <a:spcPts val="300"/>
              </a:spcAft>
              <a:buNone/>
            </a:pPr>
            <a:r>
              <a:rPr lang="en-US" sz="1400" dirty="0">
                <a:solidFill>
                  <a:srgbClr val="C9D3E6"/>
                </a:solidFill>
              </a:rPr>
              <a:t>Superior University Lahore  |  Manchester Metropolitan University  |  Prince Mohammad Bin Fahd University</a:t>
            </a:r>
            <a:endParaRPr lang="en-US" sz="1400" dirty="0"/>
          </a:p>
        </p:txBody>
      </p:sp>
      <p:sp>
        <p:nvSpPr>
          <p:cNvPr id="5" name="Conference"/>
          <p:cNvSpPr txBox="1"/>
          <p:nvPr/>
        </p:nvSpPr>
        <p:spPr>
          <a:xfrm>
            <a:off x="640080" y="4663440"/>
            <a:ext cx="7863840" cy="274320"/>
          </a:xfrm>
          <a:prstGeom prst="rect">
            <a:avLst/>
          </a:prstGeom>
          <a:noFill/>
          <a:ln/>
        </p:spPr>
        <p:txBody>
          <a:bodyPr wrap="square" lIns="0" tIns="0" rIns="0" bIns="0" rtlCol="0" anchor="ctr"/>
          <a:lstStyle/>
          <a:p>
            <a:pPr marL="0" indent="0">
              <a:buNone/>
            </a:pPr>
            <a:r>
              <a:rPr lang="en-US" sz="1200" dirty="0">
                <a:solidFill>
                  <a:srgbClr val="9FB0CF"/>
                </a:solidFill>
              </a:rPr>
              <a:t>9th International Conference on Culture Technology (ICCT 2026)  |  *Corresponding author</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28600"/>
            <a:ext cx="8229600" cy="822960"/>
          </a:xfrm>
          <a:prstGeom prst="rect">
            <a:avLst/>
          </a:prstGeom>
          <a:noFill/>
          <a:ln/>
        </p:spPr>
        <p:txBody>
          <a:bodyPr wrap="square" lIns="0" tIns="0" rIns="0" bIns="0" rtlCol="0" anchor="ctr"/>
          <a:lstStyle/>
          <a:p>
            <a:pPr marL="0" indent="0" algn="l">
              <a:buNone/>
            </a:pPr>
            <a:r>
              <a:rPr lang="en-US" sz="2600" b="1" dirty="0">
                <a:solidFill>
                  <a:schemeClr val="tx2"/>
                </a:solidFill>
              </a:rPr>
              <a:t>Museums plan around visitor numbers, and web signals look like a shortcut</a:t>
            </a:r>
            <a:endParaRPr lang="en-US" sz="2600" dirty="0"/>
          </a:p>
        </p:txBody>
      </p:sp>
      <p:sp>
        <p:nvSpPr>
          <p:cNvPr id="3" name="Card 1"/>
          <p:cNvSpPr/>
          <p:nvPr/>
        </p:nvSpPr>
        <p:spPr>
          <a:xfrm>
            <a:off x="457200" y="1280160"/>
            <a:ext cx="2560320" cy="3017520"/>
          </a:xfrm>
          <a:prstGeom prst="roundRect">
            <a:avLst>
              <a:gd name="adj" fmla="val 2857"/>
            </a:avLst>
          </a:prstGeom>
          <a:solidFill>
            <a:schemeClr val="bg2"/>
          </a:solidFill>
          <a:ln/>
        </p:spPr>
      </p:sp>
      <p:sp>
        <p:nvSpPr>
          <p:cNvPr id="4" name="Why 1 circle"/>
          <p:cNvSpPr/>
          <p:nvPr/>
        </p:nvSpPr>
        <p:spPr>
          <a:xfrm>
            <a:off x="685800" y="1508760"/>
            <a:ext cx="640080" cy="640080"/>
          </a:xfrm>
          <a:prstGeom prst="ellipse">
            <a:avLst/>
          </a:prstGeom>
          <a:solidFill>
            <a:schemeClr val="accent2"/>
          </a:solidFill>
          <a:ln/>
        </p:spPr>
      </p:sp>
      <p:pic>
        <p:nvPicPr>
          <p:cNvPr id="5" name="Why 1 icon" descr="Why 1"/>
          <p:cNvPicPr>
            <a:picLocks noChangeAspect="1"/>
          </p:cNvPicPr>
          <p:nvPr/>
        </p:nvPicPr>
        <p:blipFill>
          <a:blip r:embed="rId3"/>
          <a:stretch>
            <a:fillRect/>
          </a:stretch>
        </p:blipFill>
        <p:spPr>
          <a:xfrm>
            <a:off x="826618" y="1649578"/>
            <a:ext cx="358445" cy="358445"/>
          </a:xfrm>
          <a:prstGeom prst="rect">
            <a:avLst/>
          </a:prstGeom>
        </p:spPr>
      </p:pic>
      <p:sp>
        <p:nvSpPr>
          <p:cNvPr id="6" name="Why head 1"/>
          <p:cNvSpPr txBox="1"/>
          <p:nvPr/>
        </p:nvSpPr>
        <p:spPr>
          <a:xfrm>
            <a:off x="685800" y="2331720"/>
            <a:ext cx="2103120" cy="457200"/>
          </a:xfrm>
          <a:prstGeom prst="rect">
            <a:avLst/>
          </a:prstGeom>
          <a:noFill/>
          <a:ln/>
        </p:spPr>
        <p:txBody>
          <a:bodyPr wrap="square" lIns="0" tIns="0" rIns="0" bIns="0" rtlCol="0" anchor="t"/>
          <a:lstStyle/>
          <a:p>
            <a:pPr marL="0" indent="0">
              <a:buNone/>
            </a:pPr>
            <a:r>
              <a:rPr lang="en-US" sz="1800" b="1" dirty="0">
                <a:solidFill>
                  <a:schemeClr val="tx2"/>
                </a:solidFill>
                <a:latin typeface="Cambria" pitchFamily="34" charset="0"/>
                <a:ea typeface="Cambria" pitchFamily="34" charset="-122"/>
                <a:cs typeface="Cambria" pitchFamily="34" charset="-120"/>
              </a:rPr>
              <a:t>Counts arrive late</a:t>
            </a:r>
            <a:endParaRPr lang="en-US" sz="1800" dirty="0"/>
          </a:p>
        </p:txBody>
      </p:sp>
      <p:sp>
        <p:nvSpPr>
          <p:cNvPr id="7" name="Why text 1"/>
          <p:cNvSpPr txBox="1"/>
          <p:nvPr/>
        </p:nvSpPr>
        <p:spPr>
          <a:xfrm>
            <a:off x="685800" y="2834640"/>
            <a:ext cx="2103120" cy="1371600"/>
          </a:xfrm>
          <a:prstGeom prst="rect">
            <a:avLst/>
          </a:prstGeom>
          <a:noFill/>
          <a:ln/>
        </p:spPr>
        <p:txBody>
          <a:bodyPr wrap="square" lIns="0" tIns="0" rIns="0" bIns="0" rtlCol="0" anchor="t"/>
          <a:lstStyle/>
          <a:p>
            <a:pPr marL="0" indent="0">
              <a:buNone/>
            </a:pPr>
            <a:r>
              <a:rPr lang="en-US" sz="1400" dirty="0">
                <a:solidFill>
                  <a:schemeClr val="tx1"/>
                </a:solidFill>
              </a:rPr>
              <a:t>Staffing, opening hours and programs depend on expected visitors, but official counts arrive late.</a:t>
            </a:r>
            <a:endParaRPr lang="en-US" sz="1400" dirty="0"/>
          </a:p>
        </p:txBody>
      </p:sp>
      <p:sp>
        <p:nvSpPr>
          <p:cNvPr id="8" name="Card 2"/>
          <p:cNvSpPr/>
          <p:nvPr/>
        </p:nvSpPr>
        <p:spPr>
          <a:xfrm>
            <a:off x="3291840" y="1280160"/>
            <a:ext cx="2560320" cy="3017520"/>
          </a:xfrm>
          <a:prstGeom prst="roundRect">
            <a:avLst>
              <a:gd name="adj" fmla="val 2857"/>
            </a:avLst>
          </a:prstGeom>
          <a:solidFill>
            <a:schemeClr val="bg2"/>
          </a:solidFill>
          <a:ln/>
        </p:spPr>
      </p:sp>
      <p:sp>
        <p:nvSpPr>
          <p:cNvPr id="9" name="Why 2 circle"/>
          <p:cNvSpPr/>
          <p:nvPr/>
        </p:nvSpPr>
        <p:spPr>
          <a:xfrm>
            <a:off x="3520440" y="1508760"/>
            <a:ext cx="640080" cy="640080"/>
          </a:xfrm>
          <a:prstGeom prst="ellipse">
            <a:avLst/>
          </a:prstGeom>
          <a:solidFill>
            <a:schemeClr val="accent4"/>
          </a:solidFill>
          <a:ln/>
        </p:spPr>
      </p:sp>
      <p:pic>
        <p:nvPicPr>
          <p:cNvPr id="10" name="Why 2 icon" descr="Why 2"/>
          <p:cNvPicPr>
            <a:picLocks noChangeAspect="1"/>
          </p:cNvPicPr>
          <p:nvPr/>
        </p:nvPicPr>
        <p:blipFill>
          <a:blip r:embed="rId4"/>
          <a:stretch>
            <a:fillRect/>
          </a:stretch>
        </p:blipFill>
        <p:spPr>
          <a:xfrm>
            <a:off x="3661258" y="1649578"/>
            <a:ext cx="358445" cy="358445"/>
          </a:xfrm>
          <a:prstGeom prst="rect">
            <a:avLst/>
          </a:prstGeom>
        </p:spPr>
      </p:pic>
      <p:sp>
        <p:nvSpPr>
          <p:cNvPr id="11" name="Why head 2"/>
          <p:cNvSpPr txBox="1"/>
          <p:nvPr/>
        </p:nvSpPr>
        <p:spPr>
          <a:xfrm>
            <a:off x="3520440" y="2331720"/>
            <a:ext cx="2103120" cy="457200"/>
          </a:xfrm>
          <a:prstGeom prst="rect">
            <a:avLst/>
          </a:prstGeom>
          <a:noFill/>
          <a:ln/>
        </p:spPr>
        <p:txBody>
          <a:bodyPr wrap="square" lIns="0" tIns="0" rIns="0" bIns="0" rtlCol="0" anchor="t"/>
          <a:lstStyle/>
          <a:p>
            <a:pPr marL="0" indent="0">
              <a:buNone/>
            </a:pPr>
            <a:r>
              <a:rPr lang="en-US" sz="1800" b="1" dirty="0">
                <a:solidFill>
                  <a:schemeClr val="tx2"/>
                </a:solidFill>
                <a:latin typeface="Cambria" pitchFamily="34" charset="0"/>
                <a:ea typeface="Cambria" pitchFamily="34" charset="-122"/>
                <a:cs typeface="Cambria" pitchFamily="34" charset="-120"/>
              </a:rPr>
              <a:t>Web signals help</a:t>
            </a:r>
            <a:endParaRPr lang="en-US" sz="1800" dirty="0"/>
          </a:p>
        </p:txBody>
      </p:sp>
      <p:sp>
        <p:nvSpPr>
          <p:cNvPr id="12" name="Why text 2"/>
          <p:cNvSpPr txBox="1"/>
          <p:nvPr/>
        </p:nvSpPr>
        <p:spPr>
          <a:xfrm>
            <a:off x="3520440" y="2834640"/>
            <a:ext cx="2103120" cy="1371600"/>
          </a:xfrm>
          <a:prstGeom prst="rect">
            <a:avLst/>
          </a:prstGeom>
          <a:noFill/>
          <a:ln/>
        </p:spPr>
        <p:txBody>
          <a:bodyPr wrap="square" lIns="0" tIns="0" rIns="0" bIns="0" rtlCol="0" anchor="t"/>
          <a:lstStyle/>
          <a:p>
            <a:pPr marL="0" indent="0">
              <a:buNone/>
            </a:pPr>
            <a:r>
              <a:rPr lang="en-US" sz="1400" dirty="0">
                <a:solidFill>
                  <a:schemeClr val="tx1"/>
                </a:solidFill>
              </a:rPr>
              <a:t>Search data improves estimates of museum visits [1] and tourism demand forecasts [2].</a:t>
            </a:r>
            <a:endParaRPr lang="en-US" sz="1400" dirty="0"/>
          </a:p>
        </p:txBody>
      </p:sp>
      <p:sp>
        <p:nvSpPr>
          <p:cNvPr id="13" name="Card 3"/>
          <p:cNvSpPr/>
          <p:nvPr/>
        </p:nvSpPr>
        <p:spPr>
          <a:xfrm>
            <a:off x="6126480" y="1280160"/>
            <a:ext cx="2560320" cy="3017520"/>
          </a:xfrm>
          <a:prstGeom prst="roundRect">
            <a:avLst>
              <a:gd name="adj" fmla="val 2857"/>
            </a:avLst>
          </a:prstGeom>
          <a:solidFill>
            <a:schemeClr val="bg2"/>
          </a:solidFill>
          <a:ln/>
        </p:spPr>
      </p:sp>
      <p:sp>
        <p:nvSpPr>
          <p:cNvPr id="14" name="Why 3 circle"/>
          <p:cNvSpPr/>
          <p:nvPr/>
        </p:nvSpPr>
        <p:spPr>
          <a:xfrm>
            <a:off x="6355080" y="1508760"/>
            <a:ext cx="640080" cy="640080"/>
          </a:xfrm>
          <a:prstGeom prst="ellipse">
            <a:avLst/>
          </a:prstGeom>
          <a:solidFill>
            <a:schemeClr val="accent1"/>
          </a:solidFill>
          <a:ln/>
        </p:spPr>
      </p:sp>
      <p:pic>
        <p:nvPicPr>
          <p:cNvPr id="15" name="Why 3 icon" descr="Why 3"/>
          <p:cNvPicPr>
            <a:picLocks noChangeAspect="1"/>
          </p:cNvPicPr>
          <p:nvPr/>
        </p:nvPicPr>
        <p:blipFill>
          <a:blip r:embed="rId5"/>
          <a:stretch>
            <a:fillRect/>
          </a:stretch>
        </p:blipFill>
        <p:spPr>
          <a:xfrm>
            <a:off x="6495898" y="1649578"/>
            <a:ext cx="358445" cy="358445"/>
          </a:xfrm>
          <a:prstGeom prst="rect">
            <a:avLst/>
          </a:prstGeom>
        </p:spPr>
      </p:pic>
      <p:sp>
        <p:nvSpPr>
          <p:cNvPr id="16" name="Why head 3"/>
          <p:cNvSpPr txBox="1"/>
          <p:nvPr/>
        </p:nvSpPr>
        <p:spPr>
          <a:xfrm>
            <a:off x="6355080" y="2331720"/>
            <a:ext cx="2103120" cy="457200"/>
          </a:xfrm>
          <a:prstGeom prst="rect">
            <a:avLst/>
          </a:prstGeom>
          <a:noFill/>
          <a:ln/>
        </p:spPr>
        <p:txBody>
          <a:bodyPr wrap="square" lIns="0" tIns="0" rIns="0" bIns="0" rtlCol="0" anchor="t"/>
          <a:lstStyle/>
          <a:p>
            <a:pPr marL="0" indent="0">
              <a:buNone/>
            </a:pPr>
            <a:r>
              <a:rPr lang="en-US" sz="1800" b="1" dirty="0">
                <a:solidFill>
                  <a:schemeClr val="tx2"/>
                </a:solidFill>
                <a:latin typeface="Cambria" pitchFamily="34" charset="0"/>
                <a:ea typeface="Cambria" pitchFamily="34" charset="-122"/>
                <a:cs typeface="Cambria" pitchFamily="34" charset="-120"/>
              </a:rPr>
              <a:t>But they are fragile</a:t>
            </a:r>
            <a:endParaRPr lang="en-US" sz="1800" dirty="0"/>
          </a:p>
        </p:txBody>
      </p:sp>
      <p:sp>
        <p:nvSpPr>
          <p:cNvPr id="17" name="Why text 3"/>
          <p:cNvSpPr txBox="1"/>
          <p:nvPr/>
        </p:nvSpPr>
        <p:spPr>
          <a:xfrm>
            <a:off x="6355080" y="2834640"/>
            <a:ext cx="2103120" cy="1371600"/>
          </a:xfrm>
          <a:prstGeom prst="rect">
            <a:avLst/>
          </a:prstGeom>
          <a:noFill/>
          <a:ln/>
        </p:spPr>
        <p:txBody>
          <a:bodyPr wrap="square" lIns="0" tIns="0" rIns="0" bIns="0" rtlCol="0" anchor="t"/>
          <a:lstStyle/>
          <a:p>
            <a:pPr marL="0" indent="0">
              <a:buNone/>
            </a:pPr>
            <a:r>
              <a:rPr lang="en-US" sz="1400" dirty="0">
                <a:solidFill>
                  <a:schemeClr val="tx1"/>
                </a:solidFill>
              </a:rPr>
              <a:t>Online-signal models can fail without warning [3], and leakage quietly inflates accuracy [4].</a:t>
            </a:r>
            <a:endParaRPr lang="en-US" sz="1400" dirty="0"/>
          </a:p>
        </p:txBody>
      </p:sp>
      <p:sp>
        <p:nvSpPr>
          <p:cNvPr id="18" name="Sources"/>
          <p:cNvSpPr txBox="1"/>
          <p:nvPr/>
        </p:nvSpPr>
        <p:spPr>
          <a:xfrm>
            <a:off x="457200" y="4434840"/>
            <a:ext cx="8229600" cy="228600"/>
          </a:xfrm>
          <a:prstGeom prst="rect">
            <a:avLst/>
          </a:prstGeom>
          <a:noFill/>
          <a:ln/>
        </p:spPr>
        <p:txBody>
          <a:bodyPr wrap="square" lIns="0" tIns="0" rIns="0" bIns="0" rtlCol="0" anchor="ctr"/>
          <a:lstStyle/>
          <a:p>
            <a:pPr marL="0" indent="0">
              <a:buNone/>
            </a:pPr>
            <a:r>
              <a:rPr lang="en-US" sz="1000" dirty="0">
                <a:solidFill>
                  <a:schemeClr val="accent4"/>
                </a:solidFill>
              </a:rPr>
              <a:t>[1] Botta et al., 2020   [2] Li et al., 2017   [3] Lazer et al., 2014   [4] Kaufman et al., 2012</a:t>
            </a:r>
            <a:endParaRPr lang="en-US" sz="10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28600"/>
            <a:ext cx="8229600" cy="822960"/>
          </a:xfrm>
          <a:prstGeom prst="rect">
            <a:avLst/>
          </a:prstGeom>
          <a:noFill/>
          <a:ln/>
        </p:spPr>
        <p:txBody>
          <a:bodyPr wrap="square" lIns="0" tIns="0" rIns="0" bIns="0" rtlCol="0" anchor="ctr"/>
          <a:lstStyle/>
          <a:p>
            <a:pPr marL="0" indent="0" algn="l">
              <a:buNone/>
            </a:pPr>
            <a:r>
              <a:rPr lang="en-US" sz="2600" b="1" dirty="0">
                <a:solidFill>
                  <a:schemeClr val="tx2"/>
                </a:solidFill>
              </a:rPr>
              <a:t>The dataset promised social-media signals; the data tell a different story</a:t>
            </a:r>
            <a:endParaRPr lang="en-US" sz="2600" dirty="0"/>
          </a:p>
        </p:txBody>
      </p:sp>
      <p:sp>
        <p:nvSpPr>
          <p:cNvPr id="3" name="Promise card"/>
          <p:cNvSpPr/>
          <p:nvPr/>
        </p:nvSpPr>
        <p:spPr>
          <a:xfrm>
            <a:off x="457200" y="1280160"/>
            <a:ext cx="3977640" cy="3154680"/>
          </a:xfrm>
          <a:prstGeom prst="roundRect">
            <a:avLst>
              <a:gd name="adj" fmla="val 2319"/>
            </a:avLst>
          </a:prstGeom>
          <a:solidFill>
            <a:schemeClr val="bg2"/>
          </a:solidFill>
          <a:ln/>
        </p:spPr>
      </p:sp>
      <p:sp>
        <p:nvSpPr>
          <p:cNvPr id="4" name="Reality card"/>
          <p:cNvSpPr/>
          <p:nvPr/>
        </p:nvSpPr>
        <p:spPr>
          <a:xfrm>
            <a:off x="4709160" y="1280160"/>
            <a:ext cx="3977640" cy="3154680"/>
          </a:xfrm>
          <a:prstGeom prst="roundRect">
            <a:avLst>
              <a:gd name="adj" fmla="val 2319"/>
            </a:avLst>
          </a:prstGeom>
          <a:solidFill>
            <a:schemeClr val="bg2"/>
          </a:solidFill>
          <a:ln/>
        </p:spPr>
      </p:sp>
      <p:sp>
        <p:nvSpPr>
          <p:cNvPr id="5" name="Promise head"/>
          <p:cNvSpPr txBox="1"/>
          <p:nvPr/>
        </p:nvSpPr>
        <p:spPr>
          <a:xfrm>
            <a:off x="685800" y="1417320"/>
            <a:ext cx="3566160" cy="365760"/>
          </a:xfrm>
          <a:prstGeom prst="rect">
            <a:avLst/>
          </a:prstGeom>
          <a:noFill/>
          <a:ln/>
        </p:spPr>
        <p:txBody>
          <a:bodyPr wrap="square" lIns="0" tIns="0" rIns="0" bIns="0" rtlCol="0" anchor="ctr"/>
          <a:lstStyle/>
          <a:p>
            <a:pPr marL="0" indent="0">
              <a:buNone/>
            </a:pPr>
            <a:r>
              <a:rPr lang="en-US" sz="1800" b="1" dirty="0">
                <a:solidFill>
                  <a:schemeClr val="tx2"/>
                </a:solidFill>
                <a:latin typeface="Cambria" pitchFamily="34" charset="0"/>
                <a:ea typeface="Cambria" pitchFamily="34" charset="-122"/>
                <a:cs typeface="Cambria" pitchFamily="34" charset="-120"/>
              </a:rPr>
              <a:t>What the repository describes</a:t>
            </a:r>
            <a:endParaRPr lang="en-US" sz="1800" dirty="0"/>
          </a:p>
        </p:txBody>
      </p:sp>
      <p:sp>
        <p:nvSpPr>
          <p:cNvPr id="6" name="Promise list"/>
          <p:cNvSpPr txBox="1"/>
          <p:nvPr/>
        </p:nvSpPr>
        <p:spPr>
          <a:xfrm>
            <a:off x="685800" y="1874520"/>
            <a:ext cx="3520440" cy="2468880"/>
          </a:xfrm>
          <a:prstGeom prst="rect">
            <a:avLst/>
          </a:prstGeom>
          <a:noFill/>
          <a:ln/>
        </p:spPr>
        <p:txBody>
          <a:bodyPr wrap="square" lIns="0" tIns="0" rIns="0" bIns="0" rtlCol="0" anchor="t"/>
          <a:lstStyle/>
          <a:p>
            <a:pPr marL="342900" indent="-342900">
              <a:spcAft>
                <a:spcPts val="800"/>
              </a:spcAft>
              <a:buSzPct val="100000"/>
              <a:buChar char="•"/>
            </a:pPr>
            <a:r>
              <a:rPr lang="en-US" sz="1400" dirty="0">
                <a:solidFill>
                  <a:schemeClr val="tx1"/>
                </a:solidFill>
              </a:rPr>
              <a:t>323 museums, public, CC BY 4.0</a:t>
            </a:r>
            <a:endParaRPr lang="en-US" sz="1400" dirty="0"/>
          </a:p>
          <a:p>
            <a:pPr marL="342900" indent="-342900">
              <a:spcAft>
                <a:spcPts val="800"/>
              </a:spcAft>
              <a:buSzPct val="100000"/>
              <a:buChar char="•"/>
            </a:pPr>
            <a:r>
              <a:rPr lang="en-US" sz="1400" dirty="0">
                <a:solidFill>
                  <a:schemeClr val="tx1"/>
                </a:solidFill>
              </a:rPr>
              <a:t>12 features labelled as social media likes, article views, sentiment and news polarity</a:t>
            </a:r>
            <a:endParaRPr lang="en-US" sz="1400" dirty="0"/>
          </a:p>
          <a:p>
            <a:pPr marL="342900" indent="-342900">
              <a:spcAft>
                <a:spcPts val="800"/>
              </a:spcAft>
              <a:buSzPct val="100000"/>
              <a:buChar char="•"/>
            </a:pPr>
            <a:r>
              <a:rPr lang="en-US" sz="1400" dirty="0">
                <a:solidFill>
                  <a:schemeClr val="tx1"/>
                </a:solidFill>
              </a:rPr>
              <a:t>Target: visitor volume</a:t>
            </a:r>
            <a:endParaRPr lang="en-US" sz="1400" dirty="0"/>
          </a:p>
          <a:p>
            <a:pPr marL="342900" indent="-342900">
              <a:spcAft>
                <a:spcPts val="800"/>
              </a:spcAft>
              <a:buSzPct val="100000"/>
              <a:buChar char="•"/>
            </a:pPr>
            <a:r>
              <a:rPr lang="en-US" sz="1400" dirty="0">
                <a:solidFill>
                  <a:schemeClr val="tx1"/>
                </a:solidFill>
              </a:rPr>
              <a:t>Intended for DNN, LSTM and Transformer models</a:t>
            </a:r>
            <a:endParaRPr lang="en-US" sz="1400" dirty="0"/>
          </a:p>
        </p:txBody>
      </p:sp>
      <p:sp>
        <p:nvSpPr>
          <p:cNvPr id="7" name="Reality head"/>
          <p:cNvSpPr txBox="1"/>
          <p:nvPr/>
        </p:nvSpPr>
        <p:spPr>
          <a:xfrm>
            <a:off x="4937760" y="1417320"/>
            <a:ext cx="3566160" cy="365760"/>
          </a:xfrm>
          <a:prstGeom prst="rect">
            <a:avLst/>
          </a:prstGeom>
          <a:noFill/>
          <a:ln/>
        </p:spPr>
        <p:txBody>
          <a:bodyPr wrap="square" lIns="0" tIns="0" rIns="0" bIns="0" rtlCol="0" anchor="ctr"/>
          <a:lstStyle/>
          <a:p>
            <a:pPr marL="0" indent="0">
              <a:buNone/>
            </a:pPr>
            <a:r>
              <a:rPr lang="en-US" sz="1800" b="1" dirty="0">
                <a:solidFill>
                  <a:schemeClr val="accent1"/>
                </a:solidFill>
                <a:latin typeface="Cambria" pitchFamily="34" charset="0"/>
                <a:ea typeface="Cambria" pitchFamily="34" charset="-122"/>
                <a:cs typeface="Cambria" pitchFamily="34" charset="-120"/>
              </a:rPr>
              <a:t>What we found</a:t>
            </a:r>
            <a:endParaRPr lang="en-US" sz="1800" dirty="0"/>
          </a:p>
        </p:txBody>
      </p:sp>
      <p:sp>
        <p:nvSpPr>
          <p:cNvPr id="8" name="Reality list"/>
          <p:cNvSpPr txBox="1"/>
          <p:nvPr/>
        </p:nvSpPr>
        <p:spPr>
          <a:xfrm>
            <a:off x="4937760" y="1874520"/>
            <a:ext cx="3520440" cy="2468880"/>
          </a:xfrm>
          <a:prstGeom prst="rect">
            <a:avLst/>
          </a:prstGeom>
          <a:noFill/>
          <a:ln/>
        </p:spPr>
        <p:txBody>
          <a:bodyPr wrap="square" lIns="0" tIns="0" rIns="0" bIns="0" rtlCol="0" anchor="t"/>
          <a:lstStyle/>
          <a:p>
            <a:pPr marL="342900" indent="-342900">
              <a:spcAft>
                <a:spcPts val="800"/>
              </a:spcAft>
              <a:buSzPct val="100000"/>
              <a:buChar char="•"/>
            </a:pPr>
            <a:r>
              <a:rPr lang="en-US" sz="1400" dirty="0">
                <a:solidFill>
                  <a:schemeClr val="tx1"/>
                </a:solidFill>
              </a:rPr>
              <a:t>One 2023 snapshot: no time axis, so no forecasting</a:t>
            </a:r>
            <a:endParaRPr lang="en-US" sz="1400" dirty="0"/>
          </a:p>
          <a:p>
            <a:pPr marL="342900" indent="-342900">
              <a:spcAft>
                <a:spcPts val="800"/>
              </a:spcAft>
              <a:buSzPct val="100000"/>
              <a:buChar char="•"/>
            </a:pPr>
            <a:r>
              <a:rPr lang="en-US" sz="1400" dirty="0">
                <a:solidFill>
                  <a:schemeClr val="tx1"/>
                </a:solidFill>
              </a:rPr>
              <a:t>Most “social media” columns are log transforms of facility and operations fields</a:t>
            </a:r>
            <a:endParaRPr lang="en-US" sz="1400" dirty="0"/>
          </a:p>
          <a:p>
            <a:pPr marL="342900" indent="-342900">
              <a:spcAft>
                <a:spcPts val="800"/>
              </a:spcAft>
              <a:buSzPct val="100000"/>
              <a:buChar char="•"/>
            </a:pPr>
            <a:r>
              <a:rPr lang="en-US" sz="1400" dirty="0">
                <a:solidFill>
                  <a:schemeClr val="tx1"/>
                </a:solidFill>
              </a:rPr>
              <a:t>One column almost duplicates the target</a:t>
            </a:r>
            <a:endParaRPr lang="en-US" sz="1400" dirty="0"/>
          </a:p>
          <a:p>
            <a:pPr marL="342900" indent="-342900">
              <a:spcAft>
                <a:spcPts val="800"/>
              </a:spcAft>
              <a:buSzPct val="100000"/>
              <a:buChar char="•"/>
            </a:pPr>
            <a:r>
              <a:rPr lang="en-US" sz="1400" b="1" dirty="0">
                <a:solidFill>
                  <a:schemeClr val="tx1"/>
                </a:solidFill>
              </a:rPr>
              <a:t>So we audited first, then modelled</a:t>
            </a:r>
            <a:endParaRPr lang="en-US" sz="14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28600"/>
            <a:ext cx="8229600" cy="822960"/>
          </a:xfrm>
          <a:prstGeom prst="rect">
            <a:avLst/>
          </a:prstGeom>
          <a:noFill/>
          <a:ln/>
        </p:spPr>
        <p:txBody>
          <a:bodyPr wrap="square" lIns="0" tIns="0" rIns="0" bIns="0" rtlCol="0" anchor="ctr"/>
          <a:lstStyle/>
          <a:p>
            <a:pPr marL="0" indent="0" algn="l">
              <a:buNone/>
            </a:pPr>
            <a:r>
              <a:rPr lang="en-US" sz="2600" b="1" dirty="0">
                <a:solidFill>
                  <a:schemeClr val="tx2"/>
                </a:solidFill>
              </a:rPr>
              <a:t>Four research questions guided the study</a:t>
            </a:r>
            <a:endParaRPr lang="en-US" sz="2600" dirty="0"/>
          </a:p>
        </p:txBody>
      </p:sp>
      <p:sp>
        <p:nvSpPr>
          <p:cNvPr id="3" name="RQ card 1"/>
          <p:cNvSpPr/>
          <p:nvPr/>
        </p:nvSpPr>
        <p:spPr>
          <a:xfrm>
            <a:off x="457200" y="1280160"/>
            <a:ext cx="3977640" cy="1463040"/>
          </a:xfrm>
          <a:prstGeom prst="roundRect">
            <a:avLst>
              <a:gd name="adj" fmla="val 5000"/>
            </a:avLst>
          </a:prstGeom>
          <a:solidFill>
            <a:schemeClr val="bg2"/>
          </a:solidFill>
          <a:ln/>
        </p:spPr>
      </p:sp>
      <p:sp>
        <p:nvSpPr>
          <p:cNvPr id="4" name="RQ1 tag"/>
          <p:cNvSpPr txBox="1"/>
          <p:nvPr/>
        </p:nvSpPr>
        <p:spPr>
          <a:xfrm>
            <a:off x="685800" y="1463040"/>
            <a:ext cx="914400" cy="1097280"/>
          </a:xfrm>
          <a:prstGeom prst="rect">
            <a:avLst/>
          </a:prstGeom>
          <a:noFill/>
          <a:ln/>
        </p:spPr>
        <p:txBody>
          <a:bodyPr wrap="square" lIns="0" tIns="0" rIns="0" bIns="0" rtlCol="0" anchor="t"/>
          <a:lstStyle/>
          <a:p>
            <a:pPr marL="0" indent="0">
              <a:buNone/>
            </a:pPr>
            <a:r>
              <a:rPr lang="en-US" sz="2800" b="1" dirty="0">
                <a:solidFill>
                  <a:schemeClr val="accent1"/>
                </a:solidFill>
                <a:latin typeface="Cambria" pitchFamily="34" charset="0"/>
                <a:ea typeface="Cambria" pitchFamily="34" charset="-122"/>
                <a:cs typeface="Cambria" pitchFamily="34" charset="-120"/>
              </a:rPr>
              <a:t>RQ1</a:t>
            </a:r>
            <a:endParaRPr lang="en-US" sz="2800" dirty="0"/>
          </a:p>
        </p:txBody>
      </p:sp>
      <p:sp>
        <p:nvSpPr>
          <p:cNvPr id="5" name="RQ1 text"/>
          <p:cNvSpPr txBox="1"/>
          <p:nvPr/>
        </p:nvSpPr>
        <p:spPr>
          <a:xfrm>
            <a:off x="1554480" y="1463040"/>
            <a:ext cx="2651760" cy="1097280"/>
          </a:xfrm>
          <a:prstGeom prst="rect">
            <a:avLst/>
          </a:prstGeom>
          <a:noFill/>
          <a:ln/>
        </p:spPr>
        <p:txBody>
          <a:bodyPr wrap="square" lIns="0" tIns="0" rIns="0" bIns="0" rtlCol="0" anchor="t"/>
          <a:lstStyle/>
          <a:p>
            <a:pPr marL="0" indent="0">
              <a:buNone/>
            </a:pPr>
            <a:r>
              <a:rPr lang="en-US" sz="1600" dirty="0">
                <a:solidFill>
                  <a:schemeClr val="tx1"/>
                </a:solidFill>
              </a:rPr>
              <a:t>How accurately can log annual visitors be predicted from the non-leaking features?</a:t>
            </a:r>
            <a:endParaRPr lang="en-US" sz="1600" dirty="0"/>
          </a:p>
        </p:txBody>
      </p:sp>
      <p:sp>
        <p:nvSpPr>
          <p:cNvPr id="6" name="RQ card 2"/>
          <p:cNvSpPr/>
          <p:nvPr/>
        </p:nvSpPr>
        <p:spPr>
          <a:xfrm>
            <a:off x="4709160" y="1280160"/>
            <a:ext cx="3977640" cy="1463040"/>
          </a:xfrm>
          <a:prstGeom prst="roundRect">
            <a:avLst>
              <a:gd name="adj" fmla="val 5000"/>
            </a:avLst>
          </a:prstGeom>
          <a:solidFill>
            <a:schemeClr val="bg2"/>
          </a:solidFill>
          <a:ln/>
        </p:spPr>
      </p:sp>
      <p:sp>
        <p:nvSpPr>
          <p:cNvPr id="7" name="RQ2 tag"/>
          <p:cNvSpPr txBox="1"/>
          <p:nvPr/>
        </p:nvSpPr>
        <p:spPr>
          <a:xfrm>
            <a:off x="4937760" y="1463040"/>
            <a:ext cx="914400" cy="1097280"/>
          </a:xfrm>
          <a:prstGeom prst="rect">
            <a:avLst/>
          </a:prstGeom>
          <a:noFill/>
          <a:ln/>
        </p:spPr>
        <p:txBody>
          <a:bodyPr wrap="square" lIns="0" tIns="0" rIns="0" bIns="0" rtlCol="0" anchor="t"/>
          <a:lstStyle/>
          <a:p>
            <a:pPr marL="0" indent="0">
              <a:buNone/>
            </a:pPr>
            <a:r>
              <a:rPr lang="en-US" sz="2800" b="1" dirty="0">
                <a:solidFill>
                  <a:schemeClr val="accent1"/>
                </a:solidFill>
                <a:latin typeface="Cambria" pitchFamily="34" charset="0"/>
                <a:ea typeface="Cambria" pitchFamily="34" charset="-122"/>
                <a:cs typeface="Cambria" pitchFamily="34" charset="-120"/>
              </a:rPr>
              <a:t>RQ2</a:t>
            </a:r>
            <a:endParaRPr lang="en-US" sz="2800" dirty="0"/>
          </a:p>
        </p:txBody>
      </p:sp>
      <p:sp>
        <p:nvSpPr>
          <p:cNvPr id="8" name="RQ2 text"/>
          <p:cNvSpPr txBox="1"/>
          <p:nvPr/>
        </p:nvSpPr>
        <p:spPr>
          <a:xfrm>
            <a:off x="5806440" y="1463040"/>
            <a:ext cx="2651760" cy="1097280"/>
          </a:xfrm>
          <a:prstGeom prst="rect">
            <a:avLst/>
          </a:prstGeom>
          <a:noFill/>
          <a:ln/>
        </p:spPr>
        <p:txBody>
          <a:bodyPr wrap="square" lIns="0" tIns="0" rIns="0" bIns="0" rtlCol="0" anchor="t"/>
          <a:lstStyle/>
          <a:p>
            <a:pPr marL="0" indent="0">
              <a:buNone/>
            </a:pPr>
            <a:r>
              <a:rPr lang="en-US" sz="1600" dirty="0">
                <a:solidFill>
                  <a:schemeClr val="tx1"/>
                </a:solidFill>
              </a:rPr>
              <a:t>Do neural networks beat classical and tree models at this sample size?</a:t>
            </a:r>
            <a:endParaRPr lang="en-US" sz="1600" dirty="0"/>
          </a:p>
        </p:txBody>
      </p:sp>
      <p:sp>
        <p:nvSpPr>
          <p:cNvPr id="9" name="RQ card 3"/>
          <p:cNvSpPr/>
          <p:nvPr/>
        </p:nvSpPr>
        <p:spPr>
          <a:xfrm>
            <a:off x="457200" y="2926080"/>
            <a:ext cx="3977640" cy="1463040"/>
          </a:xfrm>
          <a:prstGeom prst="roundRect">
            <a:avLst>
              <a:gd name="adj" fmla="val 5000"/>
            </a:avLst>
          </a:prstGeom>
          <a:solidFill>
            <a:schemeClr val="bg2"/>
          </a:solidFill>
          <a:ln/>
        </p:spPr>
      </p:sp>
      <p:sp>
        <p:nvSpPr>
          <p:cNvPr id="10" name="RQ3 tag"/>
          <p:cNvSpPr txBox="1"/>
          <p:nvPr/>
        </p:nvSpPr>
        <p:spPr>
          <a:xfrm>
            <a:off x="685800" y="3108960"/>
            <a:ext cx="914400" cy="1097280"/>
          </a:xfrm>
          <a:prstGeom prst="rect">
            <a:avLst/>
          </a:prstGeom>
          <a:noFill/>
          <a:ln/>
        </p:spPr>
        <p:txBody>
          <a:bodyPr wrap="square" lIns="0" tIns="0" rIns="0" bIns="0" rtlCol="0" anchor="t"/>
          <a:lstStyle/>
          <a:p>
            <a:pPr marL="0" indent="0">
              <a:buNone/>
            </a:pPr>
            <a:r>
              <a:rPr lang="en-US" sz="2800" b="1" dirty="0">
                <a:solidFill>
                  <a:schemeClr val="accent1"/>
                </a:solidFill>
                <a:latin typeface="Cambria" pitchFamily="34" charset="0"/>
                <a:ea typeface="Cambria" pitchFamily="34" charset="-122"/>
                <a:cs typeface="Cambria" pitchFamily="34" charset="-120"/>
              </a:rPr>
              <a:t>RQ3</a:t>
            </a:r>
            <a:endParaRPr lang="en-US" sz="2800" dirty="0"/>
          </a:p>
        </p:txBody>
      </p:sp>
      <p:sp>
        <p:nvSpPr>
          <p:cNvPr id="11" name="RQ3 text"/>
          <p:cNvSpPr txBox="1"/>
          <p:nvPr/>
        </p:nvSpPr>
        <p:spPr>
          <a:xfrm>
            <a:off x="1554480" y="3108960"/>
            <a:ext cx="2651760" cy="1097280"/>
          </a:xfrm>
          <a:prstGeom prst="rect">
            <a:avLst/>
          </a:prstGeom>
          <a:noFill/>
          <a:ln/>
        </p:spPr>
        <p:txBody>
          <a:bodyPr wrap="square" lIns="0" tIns="0" rIns="0" bIns="0" rtlCol="0" anchor="t"/>
          <a:lstStyle/>
          <a:p>
            <a:pPr marL="0" indent="0">
              <a:buNone/>
            </a:pPr>
            <a:r>
              <a:rPr lang="en-US" sz="1600" dirty="0">
                <a:solidFill>
                  <a:schemeClr val="tx1"/>
                </a:solidFill>
              </a:rPr>
              <a:t>Which features carry signal, and do the sentiment and news variables add anything?</a:t>
            </a:r>
            <a:endParaRPr lang="en-US" sz="1600" dirty="0"/>
          </a:p>
        </p:txBody>
      </p:sp>
      <p:sp>
        <p:nvSpPr>
          <p:cNvPr id="12" name="RQ card 4"/>
          <p:cNvSpPr/>
          <p:nvPr/>
        </p:nvSpPr>
        <p:spPr>
          <a:xfrm>
            <a:off x="4709160" y="2926080"/>
            <a:ext cx="3977640" cy="1463040"/>
          </a:xfrm>
          <a:prstGeom prst="roundRect">
            <a:avLst>
              <a:gd name="adj" fmla="val 5000"/>
            </a:avLst>
          </a:prstGeom>
          <a:solidFill>
            <a:schemeClr val="bg2"/>
          </a:solidFill>
          <a:ln/>
        </p:spPr>
      </p:sp>
      <p:sp>
        <p:nvSpPr>
          <p:cNvPr id="13" name="RQ4 tag"/>
          <p:cNvSpPr txBox="1"/>
          <p:nvPr/>
        </p:nvSpPr>
        <p:spPr>
          <a:xfrm>
            <a:off x="4937760" y="3108960"/>
            <a:ext cx="914400" cy="1097280"/>
          </a:xfrm>
          <a:prstGeom prst="rect">
            <a:avLst/>
          </a:prstGeom>
          <a:noFill/>
          <a:ln/>
        </p:spPr>
        <p:txBody>
          <a:bodyPr wrap="square" lIns="0" tIns="0" rIns="0" bIns="0" rtlCol="0" anchor="t"/>
          <a:lstStyle/>
          <a:p>
            <a:pPr marL="0" indent="0">
              <a:buNone/>
            </a:pPr>
            <a:r>
              <a:rPr lang="en-US" sz="2800" b="1" dirty="0">
                <a:solidFill>
                  <a:schemeClr val="accent1"/>
                </a:solidFill>
                <a:latin typeface="Cambria" pitchFamily="34" charset="0"/>
                <a:ea typeface="Cambria" pitchFamily="34" charset="-122"/>
                <a:cs typeface="Cambria" pitchFamily="34" charset="-120"/>
              </a:rPr>
              <a:t>RQ4</a:t>
            </a:r>
            <a:endParaRPr lang="en-US" sz="2800" dirty="0"/>
          </a:p>
        </p:txBody>
      </p:sp>
      <p:sp>
        <p:nvSpPr>
          <p:cNvPr id="14" name="RQ4 text"/>
          <p:cNvSpPr txBox="1"/>
          <p:nvPr/>
        </p:nvSpPr>
        <p:spPr>
          <a:xfrm>
            <a:off x="5806440" y="3108960"/>
            <a:ext cx="2651760" cy="1097280"/>
          </a:xfrm>
          <a:prstGeom prst="rect">
            <a:avLst/>
          </a:prstGeom>
          <a:noFill/>
          <a:ln/>
        </p:spPr>
        <p:txBody>
          <a:bodyPr wrap="square" lIns="0" tIns="0" rIns="0" bIns="0" rtlCol="0" anchor="t"/>
          <a:lstStyle/>
          <a:p>
            <a:pPr marL="0" indent="0">
              <a:buNone/>
            </a:pPr>
            <a:r>
              <a:rPr lang="en-US" sz="1600" dirty="0">
                <a:solidFill>
                  <a:schemeClr val="tx1"/>
                </a:solidFill>
              </a:rPr>
              <a:t>Do the repository's variable descriptions match where the data come from?</a:t>
            </a:r>
            <a:endParaRPr lang="en-US" sz="16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28600"/>
            <a:ext cx="8229600" cy="822960"/>
          </a:xfrm>
          <a:prstGeom prst="rect">
            <a:avLst/>
          </a:prstGeom>
          <a:noFill/>
          <a:ln/>
        </p:spPr>
        <p:txBody>
          <a:bodyPr wrap="square" lIns="0" tIns="0" rIns="0" bIns="0" rtlCol="0" anchor="ctr"/>
          <a:lstStyle/>
          <a:p>
            <a:pPr marL="0" indent="0" algn="l">
              <a:buNone/>
            </a:pPr>
            <a:r>
              <a:rPr lang="en-US" sz="2600" b="1" dirty="0">
                <a:solidFill>
                  <a:schemeClr val="tx2"/>
                </a:solidFill>
              </a:rPr>
              <a:t>We audited the data first, then built a leakage-free benchmark</a:t>
            </a:r>
            <a:endParaRPr lang="en-US" sz="2600" dirty="0"/>
          </a:p>
        </p:txBody>
      </p:sp>
      <p:pic>
        <p:nvPicPr>
          <p:cNvPr id="3" name="Workflow figure" descr="Study workflow: repository data, data audit, clean set, repeated cross-validation, explainability"/>
          <p:cNvPicPr>
            <a:picLocks noChangeAspect="1"/>
          </p:cNvPicPr>
          <p:nvPr/>
        </p:nvPicPr>
        <p:blipFill>
          <a:blip r:embed="rId3"/>
          <a:stretch>
            <a:fillRect/>
          </a:stretch>
        </p:blipFill>
        <p:spPr>
          <a:xfrm>
            <a:off x="457200" y="1325880"/>
            <a:ext cx="8229600" cy="2007220"/>
          </a:xfrm>
          <a:prstGeom prst="rect">
            <a:avLst/>
          </a:prstGeom>
        </p:spPr>
      </p:pic>
      <p:sp>
        <p:nvSpPr>
          <p:cNvPr id="4" name="Principle 1"/>
          <p:cNvSpPr/>
          <p:nvPr/>
        </p:nvSpPr>
        <p:spPr>
          <a:xfrm>
            <a:off x="457200" y="3611880"/>
            <a:ext cx="2560320" cy="914400"/>
          </a:xfrm>
          <a:prstGeom prst="roundRect">
            <a:avLst>
              <a:gd name="adj" fmla="val 8000"/>
            </a:avLst>
          </a:prstGeom>
          <a:solidFill>
            <a:schemeClr val="bg2"/>
          </a:solidFill>
          <a:ln/>
        </p:spPr>
      </p:sp>
      <p:sp>
        <p:nvSpPr>
          <p:cNvPr id="5" name="Principle head 1"/>
          <p:cNvSpPr txBox="1"/>
          <p:nvPr/>
        </p:nvSpPr>
        <p:spPr>
          <a:xfrm>
            <a:off x="640080" y="3675888"/>
            <a:ext cx="2194560" cy="320040"/>
          </a:xfrm>
          <a:prstGeom prst="rect">
            <a:avLst/>
          </a:prstGeom>
          <a:noFill/>
          <a:ln/>
        </p:spPr>
        <p:txBody>
          <a:bodyPr wrap="square" lIns="0" tIns="0" rIns="0" bIns="0" rtlCol="0" anchor="ctr"/>
          <a:lstStyle/>
          <a:p>
            <a:pPr marL="0" indent="0">
              <a:buNone/>
            </a:pPr>
            <a:r>
              <a:rPr lang="en-US" sz="1600" b="1" dirty="0">
                <a:solidFill>
                  <a:schemeClr val="tx2"/>
                </a:solidFill>
                <a:latin typeface="Cambria" pitchFamily="34" charset="0"/>
                <a:ea typeface="Cambria" pitchFamily="34" charset="-122"/>
                <a:cs typeface="Cambria" pitchFamily="34" charset="-120"/>
              </a:rPr>
              <a:t>Audit</a:t>
            </a:r>
            <a:endParaRPr lang="en-US" sz="1600" dirty="0"/>
          </a:p>
        </p:txBody>
      </p:sp>
      <p:sp>
        <p:nvSpPr>
          <p:cNvPr id="6" name="Principle text 1"/>
          <p:cNvSpPr txBox="1"/>
          <p:nvPr/>
        </p:nvSpPr>
        <p:spPr>
          <a:xfrm>
            <a:off x="640080" y="4023360"/>
            <a:ext cx="2194560" cy="457200"/>
          </a:xfrm>
          <a:prstGeom prst="rect">
            <a:avLst/>
          </a:prstGeom>
          <a:noFill/>
          <a:ln/>
        </p:spPr>
        <p:txBody>
          <a:bodyPr wrap="square" lIns="0" tIns="0" rIns="0" bIns="0" rtlCol="0" anchor="t"/>
          <a:lstStyle/>
          <a:p>
            <a:pPr marL="0" indent="0">
              <a:buNone/>
            </a:pPr>
            <a:r>
              <a:rPr lang="en-US" sz="1400" dirty="0">
                <a:solidFill>
                  <a:schemeClr val="tx1"/>
                </a:solidFill>
              </a:rPr>
              <a:t>Provenance, leakage, selection</a:t>
            </a:r>
            <a:endParaRPr lang="en-US" sz="1400" dirty="0"/>
          </a:p>
        </p:txBody>
      </p:sp>
      <p:sp>
        <p:nvSpPr>
          <p:cNvPr id="7" name="Principle 2"/>
          <p:cNvSpPr/>
          <p:nvPr/>
        </p:nvSpPr>
        <p:spPr>
          <a:xfrm>
            <a:off x="3291840" y="3611880"/>
            <a:ext cx="2560320" cy="914400"/>
          </a:xfrm>
          <a:prstGeom prst="roundRect">
            <a:avLst>
              <a:gd name="adj" fmla="val 8000"/>
            </a:avLst>
          </a:prstGeom>
          <a:solidFill>
            <a:schemeClr val="bg2"/>
          </a:solidFill>
          <a:ln/>
        </p:spPr>
      </p:sp>
      <p:sp>
        <p:nvSpPr>
          <p:cNvPr id="8" name="Principle head 2"/>
          <p:cNvSpPr txBox="1"/>
          <p:nvPr/>
        </p:nvSpPr>
        <p:spPr>
          <a:xfrm>
            <a:off x="3474720" y="3675888"/>
            <a:ext cx="2194560" cy="320040"/>
          </a:xfrm>
          <a:prstGeom prst="rect">
            <a:avLst/>
          </a:prstGeom>
          <a:noFill/>
          <a:ln/>
        </p:spPr>
        <p:txBody>
          <a:bodyPr wrap="square" lIns="0" tIns="0" rIns="0" bIns="0" rtlCol="0" anchor="ctr"/>
          <a:lstStyle/>
          <a:p>
            <a:pPr marL="0" indent="0">
              <a:buNone/>
            </a:pPr>
            <a:r>
              <a:rPr lang="en-US" sz="1600" b="1" dirty="0">
                <a:solidFill>
                  <a:schemeClr val="tx2"/>
                </a:solidFill>
                <a:latin typeface="Cambria" pitchFamily="34" charset="0"/>
                <a:ea typeface="Cambria" pitchFamily="34" charset="-122"/>
                <a:cs typeface="Cambria" pitchFamily="34" charset="-120"/>
              </a:rPr>
              <a:t>Protect</a:t>
            </a:r>
            <a:endParaRPr lang="en-US" sz="1600" dirty="0"/>
          </a:p>
        </p:txBody>
      </p:sp>
      <p:sp>
        <p:nvSpPr>
          <p:cNvPr id="9" name="Principle text 2"/>
          <p:cNvSpPr txBox="1"/>
          <p:nvPr/>
        </p:nvSpPr>
        <p:spPr>
          <a:xfrm>
            <a:off x="3474720" y="4023360"/>
            <a:ext cx="2194560" cy="457200"/>
          </a:xfrm>
          <a:prstGeom prst="rect">
            <a:avLst/>
          </a:prstGeom>
          <a:noFill/>
          <a:ln/>
        </p:spPr>
        <p:txBody>
          <a:bodyPr wrap="square" lIns="0" tIns="0" rIns="0" bIns="0" rtlCol="0" anchor="t"/>
          <a:lstStyle/>
          <a:p>
            <a:pPr marL="0" indent="0">
              <a:buNone/>
            </a:pPr>
            <a:r>
              <a:rPr lang="en-US" sz="1400" dirty="0">
                <a:solidFill>
                  <a:schemeClr val="tx1"/>
                </a:solidFill>
              </a:rPr>
              <a:t>DAV excluded; no test-fold leakage</a:t>
            </a:r>
            <a:endParaRPr lang="en-US" sz="1400" dirty="0"/>
          </a:p>
        </p:txBody>
      </p:sp>
      <p:sp>
        <p:nvSpPr>
          <p:cNvPr id="10" name="Principle 3"/>
          <p:cNvSpPr/>
          <p:nvPr/>
        </p:nvSpPr>
        <p:spPr>
          <a:xfrm>
            <a:off x="6126480" y="3611880"/>
            <a:ext cx="2560320" cy="914400"/>
          </a:xfrm>
          <a:prstGeom prst="roundRect">
            <a:avLst>
              <a:gd name="adj" fmla="val 8000"/>
            </a:avLst>
          </a:prstGeom>
          <a:solidFill>
            <a:schemeClr val="bg2"/>
          </a:solidFill>
          <a:ln/>
        </p:spPr>
      </p:sp>
      <p:sp>
        <p:nvSpPr>
          <p:cNvPr id="11" name="Principle head 3"/>
          <p:cNvSpPr txBox="1"/>
          <p:nvPr/>
        </p:nvSpPr>
        <p:spPr>
          <a:xfrm>
            <a:off x="6309360" y="3675888"/>
            <a:ext cx="2194560" cy="320040"/>
          </a:xfrm>
          <a:prstGeom prst="rect">
            <a:avLst/>
          </a:prstGeom>
          <a:noFill/>
          <a:ln/>
        </p:spPr>
        <p:txBody>
          <a:bodyPr wrap="square" lIns="0" tIns="0" rIns="0" bIns="0" rtlCol="0" anchor="ctr"/>
          <a:lstStyle/>
          <a:p>
            <a:pPr marL="0" indent="0">
              <a:buNone/>
            </a:pPr>
            <a:r>
              <a:rPr lang="en-US" sz="1600" b="1" dirty="0">
                <a:solidFill>
                  <a:schemeClr val="tx2"/>
                </a:solidFill>
                <a:latin typeface="Cambria" pitchFamily="34" charset="0"/>
                <a:ea typeface="Cambria" pitchFamily="34" charset="-122"/>
                <a:cs typeface="Cambria" pitchFamily="34" charset="-120"/>
              </a:rPr>
              <a:t>Reproduce</a:t>
            </a:r>
            <a:endParaRPr lang="en-US" sz="1600" dirty="0"/>
          </a:p>
        </p:txBody>
      </p:sp>
      <p:sp>
        <p:nvSpPr>
          <p:cNvPr id="12" name="Principle text 3"/>
          <p:cNvSpPr txBox="1"/>
          <p:nvPr/>
        </p:nvSpPr>
        <p:spPr>
          <a:xfrm>
            <a:off x="6309360" y="4023360"/>
            <a:ext cx="2194560" cy="457200"/>
          </a:xfrm>
          <a:prstGeom prst="rect">
            <a:avLst/>
          </a:prstGeom>
          <a:noFill/>
          <a:ln/>
        </p:spPr>
        <p:txBody>
          <a:bodyPr wrap="square" lIns="0" tIns="0" rIns="0" bIns="0" rtlCol="0" anchor="t"/>
          <a:lstStyle/>
          <a:p>
            <a:pPr marL="0" indent="0">
              <a:buNone/>
            </a:pPr>
            <a:r>
              <a:rPr lang="en-US" sz="1400" dirty="0">
                <a:solidFill>
                  <a:schemeClr val="tx1"/>
                </a:solidFill>
              </a:rPr>
              <a:t>Fixed seed 42, code and data shared</a:t>
            </a:r>
            <a:endParaRPr lang="en-US" sz="14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28600"/>
            <a:ext cx="8229600" cy="822960"/>
          </a:xfrm>
          <a:prstGeom prst="rect">
            <a:avLst/>
          </a:prstGeom>
          <a:noFill/>
          <a:ln/>
        </p:spPr>
        <p:txBody>
          <a:bodyPr wrap="square" lIns="0" tIns="0" rIns="0" bIns="0" rtlCol="0" anchor="ctr"/>
          <a:lstStyle/>
          <a:p>
            <a:pPr marL="0" indent="0" algn="l">
              <a:buNone/>
            </a:pPr>
            <a:r>
              <a:rPr lang="en-US" sz="2600" b="1" dirty="0">
                <a:solidFill>
                  <a:schemeClr val="tx2"/>
                </a:solidFill>
              </a:rPr>
              <a:t>Ten of 14 numeric columns are exact log transforms of unlabelled raw columns</a:t>
            </a:r>
            <a:endParaRPr lang="en-US" sz="2600" dirty="0"/>
          </a:p>
        </p:txBody>
      </p:sp>
      <p:sp>
        <p:nvSpPr>
          <p:cNvPr id="3" name="Matched value"/>
          <p:cNvSpPr txBox="1"/>
          <p:nvPr/>
        </p:nvSpPr>
        <p:spPr>
          <a:xfrm>
            <a:off x="457200" y="1280160"/>
            <a:ext cx="2377440" cy="685800"/>
          </a:xfrm>
          <a:prstGeom prst="rect">
            <a:avLst/>
          </a:prstGeom>
          <a:noFill/>
          <a:ln/>
        </p:spPr>
        <p:txBody>
          <a:bodyPr wrap="square" lIns="0" tIns="0" rIns="0" bIns="0" rtlCol="0" anchor="ctr"/>
          <a:lstStyle/>
          <a:p>
            <a:pPr marL="0" indent="0">
              <a:buNone/>
            </a:pPr>
            <a:r>
              <a:rPr lang="en-US" sz="4000" b="1" dirty="0">
                <a:solidFill>
                  <a:schemeClr val="accent2"/>
                </a:solidFill>
                <a:latin typeface="Cambria" pitchFamily="34" charset="0"/>
                <a:ea typeface="Cambria" pitchFamily="34" charset="-122"/>
                <a:cs typeface="Cambria" pitchFamily="34" charset="-120"/>
              </a:rPr>
              <a:t>10 of 14</a:t>
            </a:r>
            <a:endParaRPr lang="en-US" sz="4000" dirty="0"/>
          </a:p>
        </p:txBody>
      </p:sp>
      <p:sp>
        <p:nvSpPr>
          <p:cNvPr id="4" name="Matched label"/>
          <p:cNvSpPr txBox="1"/>
          <p:nvPr/>
        </p:nvSpPr>
        <p:spPr>
          <a:xfrm>
            <a:off x="457200" y="1965960"/>
            <a:ext cx="2377440" cy="502920"/>
          </a:xfrm>
          <a:prstGeom prst="rect">
            <a:avLst/>
          </a:prstGeom>
          <a:noFill/>
          <a:ln/>
        </p:spPr>
        <p:txBody>
          <a:bodyPr wrap="square" lIns="0" tIns="0" rIns="0" bIns="0" rtlCol="0" anchor="t"/>
          <a:lstStyle/>
          <a:p>
            <a:pPr marL="0" indent="0">
              <a:buNone/>
            </a:pPr>
            <a:r>
              <a:rPr lang="en-US" sz="1400" dirty="0">
                <a:solidFill>
                  <a:schemeClr val="tx1"/>
                </a:solidFill>
              </a:rPr>
              <a:t>columns match a raw column exactly: ln(1+x), difference 0.0</a:t>
            </a:r>
            <a:endParaRPr lang="en-US" sz="1400" dirty="0"/>
          </a:p>
        </p:txBody>
      </p:sp>
      <p:sp>
        <p:nvSpPr>
          <p:cNvPr id="5" name="Unmatched value"/>
          <p:cNvSpPr txBox="1"/>
          <p:nvPr/>
        </p:nvSpPr>
        <p:spPr>
          <a:xfrm>
            <a:off x="457200" y="2697480"/>
            <a:ext cx="2377440" cy="685800"/>
          </a:xfrm>
          <a:prstGeom prst="rect">
            <a:avLst/>
          </a:prstGeom>
          <a:noFill/>
          <a:ln/>
        </p:spPr>
        <p:txBody>
          <a:bodyPr wrap="square" lIns="0" tIns="0" rIns="0" bIns="0" rtlCol="0" anchor="ctr"/>
          <a:lstStyle/>
          <a:p>
            <a:pPr marL="0" indent="0">
              <a:buNone/>
            </a:pPr>
            <a:r>
              <a:rPr lang="en-US" sz="4000" b="1" dirty="0">
                <a:solidFill>
                  <a:schemeClr val="accent1"/>
                </a:solidFill>
                <a:latin typeface="Cambria" pitchFamily="34" charset="0"/>
                <a:ea typeface="Cambria" pitchFamily="34" charset="-122"/>
                <a:cs typeface="Cambria" pitchFamily="34" charset="-120"/>
              </a:rPr>
              <a:t>4 of 14</a:t>
            </a:r>
            <a:endParaRPr lang="en-US" sz="4000" dirty="0"/>
          </a:p>
        </p:txBody>
      </p:sp>
      <p:sp>
        <p:nvSpPr>
          <p:cNvPr id="6" name="Unmatched label"/>
          <p:cNvSpPr txBox="1"/>
          <p:nvPr/>
        </p:nvSpPr>
        <p:spPr>
          <a:xfrm>
            <a:off x="457200" y="3383280"/>
            <a:ext cx="2377440" cy="502920"/>
          </a:xfrm>
          <a:prstGeom prst="rect">
            <a:avLst/>
          </a:prstGeom>
          <a:noFill/>
          <a:ln/>
        </p:spPr>
        <p:txBody>
          <a:bodyPr wrap="square" lIns="0" tIns="0" rIns="0" bIns="0" rtlCol="0" anchor="t"/>
          <a:lstStyle/>
          <a:p>
            <a:pPr marL="0" indent="0">
              <a:buNone/>
            </a:pPr>
            <a:r>
              <a:rPr lang="en-US" sz="1400" dirty="0">
                <a:solidFill>
                  <a:schemeClr val="tx1"/>
                </a:solidFill>
              </a:rPr>
              <a:t>columns (CHN, CIP, NEWS, COMMENTS) have no raw source</a:t>
            </a:r>
            <a:endParaRPr lang="en-US" sz="1400" dirty="0"/>
          </a:p>
        </p:txBody>
      </p:sp>
      <p:graphicFrame>
        <p:nvGraphicFramePr>
          <p:cNvPr id="7" name="Audit table"/>
          <p:cNvGraphicFramePr>
            <a:graphicFrameLocks noGrp="1"/>
          </p:cNvGraphicFramePr>
          <p:nvPr>
            <p:extLst>
              <p:ext uri="{D42A27DB-BD31-4B8C-83A1-F6EECF244321}">
                <p14:modId xmlns:p14="http://schemas.microsoft.com/office/powerpoint/2010/main" val="1579011935"/>
              </p:ext>
            </p:extLst>
          </p:nvPr>
        </p:nvGraphicFramePr>
        <p:xfrm>
          <a:off x="3200400" y="1325880"/>
          <a:ext cx="5486400" cy="2371344"/>
        </p:xfrm>
        <a:graphic>
          <a:graphicData uri="http://schemas.openxmlformats.org/drawingml/2006/table">
            <a:tbl>
              <a:tblPr/>
              <a:tblGrid>
                <a:gridCol w="2194560">
                  <a:extLst>
                    <a:ext uri="{9D8B030D-6E8A-4147-A177-3AD203B41FA5}">
                      <a16:colId xmlns:a16="http://schemas.microsoft.com/office/drawing/2014/main" val="20000"/>
                    </a:ext>
                  </a:extLst>
                </a:gridCol>
                <a:gridCol w="3291840">
                  <a:extLst>
                    <a:ext uri="{9D8B030D-6E8A-4147-A177-3AD203B41FA5}">
                      <a16:colId xmlns:a16="http://schemas.microsoft.com/office/drawing/2014/main" val="20001"/>
                    </a:ext>
                  </a:extLst>
                </a:gridCol>
              </a:tblGrid>
              <a:tr h="457200">
                <a:tc>
                  <a:txBody>
                    <a:bodyPr/>
                    <a:lstStyle/>
                    <a:p>
                      <a:pPr marL="0" indent="0">
                        <a:buNone/>
                      </a:pPr>
                      <a:r>
                        <a:rPr lang="en-US" sz="1400" b="1" dirty="0">
                          <a:solidFill>
                            <a:schemeClr val="bg1"/>
                          </a:solidFill>
                        </a:rPr>
                        <a:t>README label</a:t>
                      </a:r>
                      <a:endParaRPr lang="en-US" sz="1400" dirty="0"/>
                    </a:p>
                  </a:txBody>
                  <a:tcPr marT="36576" marB="36576" anchor="ctr">
                    <a:lnL w="6350" cap="flat" cmpd="sng" algn="ctr">
                      <a:solidFill>
                        <a:srgbClr val="D5DAE3"/>
                      </a:solidFill>
                      <a:prstDash val="solid"/>
                      <a:round/>
                      <a:headEnd type="none" w="med" len="med"/>
                      <a:tailEnd type="none" w="med" len="med"/>
                    </a:lnL>
                    <a:lnR w="6350" cap="flat" cmpd="sng" algn="ctr">
                      <a:solidFill>
                        <a:srgbClr val="D5DAE3"/>
                      </a:solidFill>
                      <a:prstDash val="solid"/>
                      <a:round/>
                      <a:headEnd type="none" w="med" len="med"/>
                      <a:tailEnd type="none" w="med" len="med"/>
                    </a:lnR>
                    <a:lnT w="6350" cap="flat" cmpd="sng" algn="ctr">
                      <a:solidFill>
                        <a:srgbClr val="D5DAE3"/>
                      </a:solidFill>
                      <a:prstDash val="solid"/>
                      <a:round/>
                      <a:headEnd type="none" w="med" len="med"/>
                      <a:tailEnd type="none" w="med" len="med"/>
                    </a:lnT>
                    <a:lnB w="6350" cap="flat" cmpd="sng" algn="ctr">
                      <a:solidFill>
                        <a:srgbClr val="D5DAE3"/>
                      </a:solidFill>
                      <a:prstDash val="solid"/>
                      <a:round/>
                      <a:headEnd type="none" w="med" len="med"/>
                      <a:tailEnd type="none" w="med" len="med"/>
                    </a:lnB>
                    <a:solidFill>
                      <a:schemeClr val="tx2"/>
                    </a:solidFill>
                  </a:tcPr>
                </a:tc>
                <a:tc>
                  <a:txBody>
                    <a:bodyPr/>
                    <a:lstStyle/>
                    <a:p>
                      <a:pPr marL="0" indent="0">
                        <a:buNone/>
                      </a:pPr>
                      <a:r>
                        <a:rPr lang="en-US" sz="1400" b="1" dirty="0">
                          <a:solidFill>
                            <a:schemeClr val="bg1"/>
                          </a:solidFill>
                        </a:rPr>
                        <a:t>What the numbers show</a:t>
                      </a:r>
                      <a:endParaRPr lang="en-US" sz="1400" dirty="0"/>
                    </a:p>
                  </a:txBody>
                  <a:tcPr marT="36576" marB="36576" anchor="ctr">
                    <a:lnL w="6350" cap="flat" cmpd="sng" algn="ctr">
                      <a:solidFill>
                        <a:srgbClr val="D5DAE3"/>
                      </a:solidFill>
                      <a:prstDash val="solid"/>
                      <a:round/>
                      <a:headEnd type="none" w="med" len="med"/>
                      <a:tailEnd type="none" w="med" len="med"/>
                    </a:lnL>
                    <a:lnR w="6350" cap="flat" cmpd="sng" algn="ctr">
                      <a:solidFill>
                        <a:srgbClr val="D5DAE3"/>
                      </a:solidFill>
                      <a:prstDash val="solid"/>
                      <a:round/>
                      <a:headEnd type="none" w="med" len="med"/>
                      <a:tailEnd type="none" w="med" len="med"/>
                    </a:lnR>
                    <a:lnT w="6350" cap="flat" cmpd="sng" algn="ctr">
                      <a:solidFill>
                        <a:srgbClr val="D5DAE3"/>
                      </a:solidFill>
                      <a:prstDash val="solid"/>
                      <a:round/>
                      <a:headEnd type="none" w="med" len="med"/>
                      <a:tailEnd type="none" w="med" len="med"/>
                    </a:lnT>
                    <a:lnB w="6350" cap="flat" cmpd="sng" algn="ctr">
                      <a:solidFill>
                        <a:srgbClr val="D5DAE3"/>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457200">
                <a:tc>
                  <a:txBody>
                    <a:bodyPr/>
                    <a:lstStyle/>
                    <a:p>
                      <a:pPr marL="0" indent="0">
                        <a:buNone/>
                      </a:pPr>
                      <a:r>
                        <a:rPr lang="en-US" sz="1400" dirty="0">
                          <a:solidFill>
                            <a:schemeClr val="tx1"/>
                          </a:solidFill>
                        </a:rPr>
                        <a:t>SLV “social media likes”</a:t>
                      </a:r>
                      <a:endParaRPr lang="en-US" sz="1400" dirty="0"/>
                    </a:p>
                  </a:txBody>
                  <a:tcPr marT="36576" marB="36576" anchor="ctr">
                    <a:lnL w="6350" cap="flat" cmpd="sng" algn="ctr">
                      <a:solidFill>
                        <a:srgbClr val="D5DAE3"/>
                      </a:solidFill>
                      <a:prstDash val="solid"/>
                      <a:round/>
                      <a:headEnd type="none" w="med" len="med"/>
                      <a:tailEnd type="none" w="med" len="med"/>
                    </a:lnL>
                    <a:lnR w="6350" cap="flat" cmpd="sng" algn="ctr">
                      <a:solidFill>
                        <a:srgbClr val="D5DAE3"/>
                      </a:solidFill>
                      <a:prstDash val="solid"/>
                      <a:round/>
                      <a:headEnd type="none" w="med" len="med"/>
                      <a:tailEnd type="none" w="med" len="med"/>
                    </a:lnR>
                    <a:lnT w="6350" cap="flat" cmpd="sng" algn="ctr">
                      <a:solidFill>
                        <a:srgbClr val="D5DAE3"/>
                      </a:solidFill>
                      <a:prstDash val="solid"/>
                      <a:round/>
                      <a:headEnd type="none" w="med" len="med"/>
                      <a:tailEnd type="none" w="med" len="med"/>
                    </a:lnT>
                    <a:lnB w="6350" cap="flat" cmpd="sng" algn="ctr">
                      <a:solidFill>
                        <a:srgbClr val="D5DAE3"/>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 ln(1+a); raw header is only “a”</a:t>
                      </a:r>
                      <a:endParaRPr lang="en-US" sz="1400" dirty="0"/>
                    </a:p>
                  </a:txBody>
                  <a:tcPr marT="36576" marB="36576" anchor="ctr">
                    <a:lnL w="6350" cap="flat" cmpd="sng" algn="ctr">
                      <a:solidFill>
                        <a:srgbClr val="D5DAE3"/>
                      </a:solidFill>
                      <a:prstDash val="solid"/>
                      <a:round/>
                      <a:headEnd type="none" w="med" len="med"/>
                      <a:tailEnd type="none" w="med" len="med"/>
                    </a:lnL>
                    <a:lnR w="6350" cap="flat" cmpd="sng" algn="ctr">
                      <a:solidFill>
                        <a:srgbClr val="D5DAE3"/>
                      </a:solidFill>
                      <a:prstDash val="solid"/>
                      <a:round/>
                      <a:headEnd type="none" w="med" len="med"/>
                      <a:tailEnd type="none" w="med" len="med"/>
                    </a:lnR>
                    <a:lnT w="6350" cap="flat" cmpd="sng" algn="ctr">
                      <a:solidFill>
                        <a:srgbClr val="D5DAE3"/>
                      </a:solidFill>
                      <a:prstDash val="solid"/>
                      <a:round/>
                      <a:headEnd type="none" w="med" len="med"/>
                      <a:tailEnd type="none" w="med" len="med"/>
                    </a:lnT>
                    <a:lnB w="6350" cap="flat" cmpd="sng" algn="ctr">
                      <a:solidFill>
                        <a:srgbClr val="D5DAE3"/>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57200">
                <a:tc>
                  <a:txBody>
                    <a:bodyPr/>
                    <a:lstStyle/>
                    <a:p>
                      <a:pPr marL="0" indent="0">
                        <a:buNone/>
                      </a:pPr>
                      <a:r>
                        <a:rPr lang="en-US" sz="1400" dirty="0">
                          <a:solidFill>
                            <a:schemeClr val="tx1"/>
                          </a:solidFill>
                        </a:rPr>
                        <a:t>EDA “domain authority”</a:t>
                      </a:r>
                      <a:endParaRPr lang="en-US" sz="1400" dirty="0"/>
                    </a:p>
                  </a:txBody>
                  <a:tcPr marT="36576" marB="36576" anchor="ctr">
                    <a:lnL w="6350" cap="flat" cmpd="sng" algn="ctr">
                      <a:solidFill>
                        <a:srgbClr val="D5DAE3"/>
                      </a:solidFill>
                      <a:prstDash val="solid"/>
                      <a:round/>
                      <a:headEnd type="none" w="med" len="med"/>
                      <a:tailEnd type="none" w="med" len="med"/>
                    </a:lnL>
                    <a:lnR w="6350" cap="flat" cmpd="sng" algn="ctr">
                      <a:solidFill>
                        <a:srgbClr val="D5DAE3"/>
                      </a:solidFill>
                      <a:prstDash val="solid"/>
                      <a:round/>
                      <a:headEnd type="none" w="med" len="med"/>
                      <a:tailEnd type="none" w="med" len="med"/>
                    </a:lnR>
                    <a:lnT w="6350" cap="flat" cmpd="sng" algn="ctr">
                      <a:solidFill>
                        <a:srgbClr val="D5DAE3"/>
                      </a:solidFill>
                      <a:prstDash val="solid"/>
                      <a:round/>
                      <a:headEnd type="none" w="med" len="med"/>
                      <a:tailEnd type="none" w="med" len="med"/>
                    </a:lnT>
                    <a:lnB w="6350" cap="flat" cmpd="sng" algn="ctr">
                      <a:solidFill>
                        <a:srgbClr val="D5DAE3"/>
                      </a:solidFill>
                      <a:prstDash val="solid"/>
                      <a:round/>
                      <a:headEnd type="none" w="med" len="med"/>
                      <a:tailEnd type="none" w="med" len="med"/>
                    </a:lnB>
                    <a:solidFill>
                      <a:schemeClr val="bg2"/>
                    </a:solidFill>
                  </a:tcPr>
                </a:tc>
                <a:tc>
                  <a:txBody>
                    <a:bodyPr/>
                    <a:lstStyle/>
                    <a:p>
                      <a:pPr marL="0" indent="0">
                        <a:buNone/>
                      </a:pPr>
                      <a:r>
                        <a:rPr lang="en-US" sz="1400" dirty="0">
                          <a:solidFill>
                            <a:schemeClr val="tx1"/>
                          </a:solidFill>
                        </a:rPr>
                        <a:t>r = 0.96 with DSPY_AR_CN, an area column</a:t>
                      </a:r>
                      <a:endParaRPr lang="en-US" sz="1400" dirty="0"/>
                    </a:p>
                  </a:txBody>
                  <a:tcPr marT="36576" marB="36576" anchor="ctr">
                    <a:lnL w="6350" cap="flat" cmpd="sng" algn="ctr">
                      <a:solidFill>
                        <a:srgbClr val="D5DAE3"/>
                      </a:solidFill>
                      <a:prstDash val="solid"/>
                      <a:round/>
                      <a:headEnd type="none" w="med" len="med"/>
                      <a:tailEnd type="none" w="med" len="med"/>
                    </a:lnL>
                    <a:lnR w="6350" cap="flat" cmpd="sng" algn="ctr">
                      <a:solidFill>
                        <a:srgbClr val="D5DAE3"/>
                      </a:solidFill>
                      <a:prstDash val="solid"/>
                      <a:round/>
                      <a:headEnd type="none" w="med" len="med"/>
                      <a:tailEnd type="none" w="med" len="med"/>
                    </a:lnR>
                    <a:lnT w="6350" cap="flat" cmpd="sng" algn="ctr">
                      <a:solidFill>
                        <a:srgbClr val="D5DAE3"/>
                      </a:solidFill>
                      <a:prstDash val="solid"/>
                      <a:round/>
                      <a:headEnd type="none" w="med" len="med"/>
                      <a:tailEnd type="none" w="med" len="med"/>
                    </a:lnT>
                    <a:lnB w="6350" cap="flat" cmpd="sng" algn="ctr">
                      <a:solidFill>
                        <a:srgbClr val="D5DAE3"/>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457200">
                <a:tc>
                  <a:txBody>
                    <a:bodyPr/>
                    <a:lstStyle/>
                    <a:p>
                      <a:pPr marL="0" indent="0">
                        <a:buNone/>
                      </a:pPr>
                      <a:r>
                        <a:rPr lang="en-US" sz="1400" dirty="0">
                          <a:solidFill>
                            <a:schemeClr val="tx1"/>
                          </a:solidFill>
                        </a:rPr>
                        <a:t>TPN “topic centrality”</a:t>
                      </a:r>
                      <a:endParaRPr lang="en-US" sz="1400" dirty="0"/>
                    </a:p>
                  </a:txBody>
                  <a:tcPr marT="36576" marB="36576" anchor="ctr">
                    <a:lnL w="6350" cap="flat" cmpd="sng" algn="ctr">
                      <a:solidFill>
                        <a:srgbClr val="D5DAE3"/>
                      </a:solidFill>
                      <a:prstDash val="solid"/>
                      <a:round/>
                      <a:headEnd type="none" w="med" len="med"/>
                      <a:tailEnd type="none" w="med" len="med"/>
                    </a:lnL>
                    <a:lnR w="6350" cap="flat" cmpd="sng" algn="ctr">
                      <a:solidFill>
                        <a:srgbClr val="D5DAE3"/>
                      </a:solidFill>
                      <a:prstDash val="solid"/>
                      <a:round/>
                      <a:headEnd type="none" w="med" len="med"/>
                      <a:tailEnd type="none" w="med" len="med"/>
                    </a:lnR>
                    <a:lnT w="6350" cap="flat" cmpd="sng" algn="ctr">
                      <a:solidFill>
                        <a:srgbClr val="D5DAE3"/>
                      </a:solidFill>
                      <a:prstDash val="solid"/>
                      <a:round/>
                      <a:headEnd type="none" w="med" len="med"/>
                      <a:tailEnd type="none" w="med" len="med"/>
                    </a:lnT>
                    <a:lnB w="6350" cap="flat" cmpd="sng" algn="ctr">
                      <a:solidFill>
                        <a:srgbClr val="D5DAE3"/>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r = 0.72 with number of experience programs</a:t>
                      </a:r>
                      <a:endParaRPr lang="en-US" sz="1400" dirty="0"/>
                    </a:p>
                  </a:txBody>
                  <a:tcPr marT="36576" marB="36576" anchor="ctr">
                    <a:lnL w="6350" cap="flat" cmpd="sng" algn="ctr">
                      <a:solidFill>
                        <a:srgbClr val="D5DAE3"/>
                      </a:solidFill>
                      <a:prstDash val="solid"/>
                      <a:round/>
                      <a:headEnd type="none" w="med" len="med"/>
                      <a:tailEnd type="none" w="med" len="med"/>
                    </a:lnL>
                    <a:lnR w="6350" cap="flat" cmpd="sng" algn="ctr">
                      <a:solidFill>
                        <a:srgbClr val="D5DAE3"/>
                      </a:solidFill>
                      <a:prstDash val="solid"/>
                      <a:round/>
                      <a:headEnd type="none" w="med" len="med"/>
                      <a:tailEnd type="none" w="med" len="med"/>
                    </a:lnR>
                    <a:lnT w="6350" cap="flat" cmpd="sng" algn="ctr">
                      <a:solidFill>
                        <a:srgbClr val="D5DAE3"/>
                      </a:solidFill>
                      <a:prstDash val="solid"/>
                      <a:round/>
                      <a:headEnd type="none" w="med" len="med"/>
                      <a:tailEnd type="none" w="med" len="med"/>
                    </a:lnT>
                    <a:lnB w="6350" cap="flat" cmpd="sng" algn="ctr">
                      <a:solidFill>
                        <a:srgbClr val="D5DAE3"/>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57200">
                <a:tc>
                  <a:txBody>
                    <a:bodyPr/>
                    <a:lstStyle/>
                    <a:p>
                      <a:pPr marL="0" indent="0">
                        <a:buNone/>
                      </a:pPr>
                      <a:r>
                        <a:rPr lang="en-US" sz="1400" dirty="0">
                          <a:solidFill>
                            <a:schemeClr val="tx1"/>
                          </a:solidFill>
                        </a:rPr>
                        <a:t>AOD “domain age”</a:t>
                      </a:r>
                      <a:endParaRPr lang="en-US" sz="1400" dirty="0"/>
                    </a:p>
                  </a:txBody>
                  <a:tcPr marT="36576" marB="36576" anchor="ctr">
                    <a:lnL w="6350" cap="flat" cmpd="sng" algn="ctr">
                      <a:solidFill>
                        <a:srgbClr val="D5DAE3"/>
                      </a:solidFill>
                      <a:prstDash val="solid"/>
                      <a:round/>
                      <a:headEnd type="none" w="med" len="med"/>
                      <a:tailEnd type="none" w="med" len="med"/>
                    </a:lnL>
                    <a:lnR w="6350" cap="flat" cmpd="sng" algn="ctr">
                      <a:solidFill>
                        <a:srgbClr val="D5DAE3"/>
                      </a:solidFill>
                      <a:prstDash val="solid"/>
                      <a:round/>
                      <a:headEnd type="none" w="med" len="med"/>
                      <a:tailEnd type="none" w="med" len="med"/>
                    </a:lnR>
                    <a:lnT w="6350" cap="flat" cmpd="sng" algn="ctr">
                      <a:solidFill>
                        <a:srgbClr val="D5DAE3"/>
                      </a:solidFill>
                      <a:prstDash val="solid"/>
                      <a:round/>
                      <a:headEnd type="none" w="med" len="med"/>
                      <a:tailEnd type="none" w="med" len="med"/>
                    </a:lnT>
                    <a:lnB w="6350" cap="flat" cmpd="sng" algn="ctr">
                      <a:solidFill>
                        <a:srgbClr val="D5DAE3"/>
                      </a:solidFill>
                      <a:prstDash val="solid"/>
                      <a:round/>
                      <a:headEnd type="none" w="med" len="med"/>
                      <a:tailEnd type="none" w="med" len="med"/>
                    </a:lnB>
                    <a:solidFill>
                      <a:schemeClr val="bg2"/>
                    </a:solidFill>
                  </a:tcPr>
                </a:tc>
                <a:tc>
                  <a:txBody>
                    <a:bodyPr/>
                    <a:lstStyle/>
                    <a:p>
                      <a:pPr marL="0" indent="0">
                        <a:buNone/>
                      </a:pPr>
                      <a:r>
                        <a:rPr lang="en-US" sz="1400" dirty="0">
                          <a:solidFill>
                            <a:schemeClr val="tx1"/>
                          </a:solidFill>
                        </a:rPr>
                        <a:t>never exceeds 365: looks like operating days</a:t>
                      </a:r>
                      <a:endParaRPr lang="en-US" sz="1400" dirty="0"/>
                    </a:p>
                  </a:txBody>
                  <a:tcPr marT="36576" marB="36576" anchor="ctr">
                    <a:lnL w="6350" cap="flat" cmpd="sng" algn="ctr">
                      <a:solidFill>
                        <a:srgbClr val="D5DAE3"/>
                      </a:solidFill>
                      <a:prstDash val="solid"/>
                      <a:round/>
                      <a:headEnd type="none" w="med" len="med"/>
                      <a:tailEnd type="none" w="med" len="med"/>
                    </a:lnL>
                    <a:lnR w="6350" cap="flat" cmpd="sng" algn="ctr">
                      <a:solidFill>
                        <a:srgbClr val="D5DAE3"/>
                      </a:solidFill>
                      <a:prstDash val="solid"/>
                      <a:round/>
                      <a:headEnd type="none" w="med" len="med"/>
                      <a:tailEnd type="none" w="med" len="med"/>
                    </a:lnR>
                    <a:lnT w="6350" cap="flat" cmpd="sng" algn="ctr">
                      <a:solidFill>
                        <a:srgbClr val="D5DAE3"/>
                      </a:solidFill>
                      <a:prstDash val="solid"/>
                      <a:round/>
                      <a:headEnd type="none" w="med" len="med"/>
                      <a:tailEnd type="none" w="med" len="med"/>
                    </a:lnT>
                    <a:lnB w="6350" cap="flat" cmpd="sng" algn="ctr">
                      <a:solidFill>
                        <a:srgbClr val="D5DAE3"/>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bl>
          </a:graphicData>
        </a:graphic>
      </p:graphicFrame>
      <p:sp>
        <p:nvSpPr>
          <p:cNvPr id="8" name="Audit note"/>
          <p:cNvSpPr txBox="1"/>
          <p:nvPr/>
        </p:nvSpPr>
        <p:spPr>
          <a:xfrm>
            <a:off x="3200400" y="3794760"/>
            <a:ext cx="5486400" cy="731520"/>
          </a:xfrm>
          <a:prstGeom prst="rect">
            <a:avLst/>
          </a:prstGeom>
          <a:noFill/>
          <a:ln/>
        </p:spPr>
        <p:txBody>
          <a:bodyPr wrap="square" lIns="0" tIns="0" rIns="0" bIns="0" rtlCol="0" anchor="t"/>
          <a:lstStyle/>
          <a:p>
            <a:pPr marL="0" indent="0">
              <a:buNone/>
            </a:pPr>
            <a:r>
              <a:rPr lang="en-US" sz="1400" i="1" dirty="0">
                <a:solidFill>
                  <a:schemeClr val="tx2"/>
                </a:solidFill>
              </a:rPr>
              <a:t>These patterns fit areas, program counts and operating days, not likes or sentiment. Raw headers are only a to l, so meanings are inferred.</a:t>
            </a:r>
            <a:endParaRPr lang="en-US" sz="14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28600"/>
            <a:ext cx="8229600" cy="822960"/>
          </a:xfrm>
          <a:prstGeom prst="rect">
            <a:avLst/>
          </a:prstGeom>
          <a:noFill/>
          <a:ln/>
        </p:spPr>
        <p:txBody>
          <a:bodyPr wrap="square" lIns="0" tIns="0" rIns="0" bIns="0" rtlCol="0" anchor="ctr"/>
          <a:lstStyle/>
          <a:p>
            <a:pPr marL="0" indent="0" algn="l">
              <a:buNone/>
            </a:pPr>
            <a:r>
              <a:rPr lang="en-US" sz="2600" b="1" dirty="0">
                <a:solidFill>
                  <a:schemeClr val="tx2"/>
                </a:solidFill>
              </a:rPr>
              <a:t>One column leaks the target and inflates R² from 0.58 to 0.95</a:t>
            </a:r>
            <a:endParaRPr lang="en-US" sz="2600" dirty="0"/>
          </a:p>
        </p:txBody>
      </p:sp>
      <p:sp>
        <p:nvSpPr>
          <p:cNvPr id="3" name="Corr value"/>
          <p:cNvSpPr txBox="1"/>
          <p:nvPr/>
        </p:nvSpPr>
        <p:spPr>
          <a:xfrm>
            <a:off x="457200" y="1280160"/>
            <a:ext cx="2743200" cy="685800"/>
          </a:xfrm>
          <a:prstGeom prst="rect">
            <a:avLst/>
          </a:prstGeom>
          <a:noFill/>
          <a:ln/>
        </p:spPr>
        <p:txBody>
          <a:bodyPr wrap="square" lIns="0" tIns="0" rIns="0" bIns="0" rtlCol="0" anchor="ctr"/>
          <a:lstStyle/>
          <a:p>
            <a:pPr marL="0" indent="0">
              <a:buNone/>
            </a:pPr>
            <a:r>
              <a:rPr lang="en-US" sz="4000" b="1" dirty="0">
                <a:solidFill>
                  <a:schemeClr val="accent1"/>
                </a:solidFill>
                <a:latin typeface="Cambria" pitchFamily="34" charset="0"/>
                <a:ea typeface="Cambria" pitchFamily="34" charset="-122"/>
                <a:cs typeface="Cambria" pitchFamily="34" charset="-120"/>
              </a:rPr>
              <a:t>r = 0.97</a:t>
            </a:r>
            <a:endParaRPr lang="en-US" sz="4000" dirty="0"/>
          </a:p>
        </p:txBody>
      </p:sp>
      <p:sp>
        <p:nvSpPr>
          <p:cNvPr id="4" name="Corr label"/>
          <p:cNvSpPr txBox="1"/>
          <p:nvPr/>
        </p:nvSpPr>
        <p:spPr>
          <a:xfrm>
            <a:off x="457200" y="1965960"/>
            <a:ext cx="2743200" cy="502920"/>
          </a:xfrm>
          <a:prstGeom prst="rect">
            <a:avLst/>
          </a:prstGeom>
          <a:noFill/>
          <a:ln/>
        </p:spPr>
        <p:txBody>
          <a:bodyPr wrap="square" lIns="0" tIns="0" rIns="0" bIns="0" rtlCol="0" anchor="t"/>
          <a:lstStyle/>
          <a:p>
            <a:pPr marL="0" indent="0">
              <a:buNone/>
            </a:pPr>
            <a:r>
              <a:rPr lang="en-US" sz="1400" dirty="0">
                <a:solidFill>
                  <a:schemeClr val="tx1"/>
                </a:solidFill>
              </a:rPr>
              <a:t>DAV versus the target VN (log annual visitors)</a:t>
            </a:r>
            <a:endParaRPr lang="en-US" sz="1400" dirty="0"/>
          </a:p>
        </p:txBody>
      </p:sp>
      <p:sp>
        <p:nvSpPr>
          <p:cNvPr id="5" name="Leak points"/>
          <p:cNvSpPr txBox="1"/>
          <p:nvPr/>
        </p:nvSpPr>
        <p:spPr>
          <a:xfrm>
            <a:off x="457200" y="2606040"/>
            <a:ext cx="3017520" cy="182880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DAV = ln(1+l), where l is within 2% of visitors ÷ days for 74% of museums</a:t>
            </a:r>
            <a:endParaRPr lang="en-US" sz="1400" dirty="0"/>
          </a:p>
          <a:p>
            <a:pPr marL="342900" indent="-342900">
              <a:spcAft>
                <a:spcPts val="600"/>
              </a:spcAft>
              <a:buSzPct val="100000"/>
              <a:buChar char="•"/>
            </a:pPr>
            <a:r>
              <a:rPr lang="en-US" sz="1400" dirty="0">
                <a:solidFill>
                  <a:schemeClr val="tx1"/>
                </a:solidFill>
              </a:rPr>
              <a:t>Looks like average daily visitors, built from the target</a:t>
            </a:r>
            <a:endParaRPr lang="en-US" sz="1400" dirty="0"/>
          </a:p>
          <a:p>
            <a:pPr marL="342900" indent="-342900">
              <a:spcAft>
                <a:spcPts val="600"/>
              </a:spcAft>
              <a:buSzPct val="100000"/>
              <a:buChar char="•"/>
            </a:pPr>
            <a:r>
              <a:rPr lang="en-US" sz="1400" b="1" dirty="0">
                <a:solidFill>
                  <a:schemeClr val="tx1"/>
                </a:solidFill>
              </a:rPr>
              <a:t>Excluded from every model</a:t>
            </a:r>
            <a:endParaRPr lang="en-US" sz="1400" dirty="0"/>
          </a:p>
        </p:txBody>
      </p:sp>
      <p:graphicFrame>
        <p:nvGraphicFramePr>
          <p:cNvPr id="6" name="Chart 0"/>
          <p:cNvGraphicFramePr/>
          <p:nvPr/>
        </p:nvGraphicFramePr>
        <p:xfrm>
          <a:off x="3840480" y="1188720"/>
          <a:ext cx="4846320" cy="3291840"/>
        </p:xfrm>
        <a:graphic>
          <a:graphicData uri="http://schemas.openxmlformats.org/drawingml/2006/chart">
            <c:chart xmlns:c="http://schemas.openxmlformats.org/drawingml/2006/chart" xmlns:r="http://schemas.openxmlformats.org/officeDocument/2006/relationships" r:id="rId3"/>
          </a:graphicData>
        </a:graphic>
      </p:graphicFrame>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28600"/>
            <a:ext cx="8229600" cy="822960"/>
          </a:xfrm>
          <a:prstGeom prst="rect">
            <a:avLst/>
          </a:prstGeom>
          <a:noFill/>
          <a:ln/>
        </p:spPr>
        <p:txBody>
          <a:bodyPr wrap="square" lIns="0" tIns="0" rIns="0" bIns="0" rtlCol="0" anchor="ctr"/>
          <a:lstStyle/>
          <a:p>
            <a:pPr marL="0" indent="0" algn="l">
              <a:buNone/>
            </a:pPr>
            <a:r>
              <a:rPr lang="en-US" sz="2600" b="1" dirty="0">
                <a:solidFill>
                  <a:schemeClr val="tx2"/>
                </a:solidFill>
              </a:rPr>
              <a:t>Five models, nested repeated cross-validation, no test-fold leakage</a:t>
            </a:r>
            <a:endParaRPr lang="en-US" sz="2600" dirty="0"/>
          </a:p>
        </p:txBody>
      </p:sp>
      <p:sp>
        <p:nvSpPr>
          <p:cNvPr id="3" name="Models card"/>
          <p:cNvSpPr/>
          <p:nvPr/>
        </p:nvSpPr>
        <p:spPr>
          <a:xfrm>
            <a:off x="457200" y="1280160"/>
            <a:ext cx="3977640" cy="3154680"/>
          </a:xfrm>
          <a:prstGeom prst="roundRect">
            <a:avLst>
              <a:gd name="adj" fmla="val 2319"/>
            </a:avLst>
          </a:prstGeom>
          <a:solidFill>
            <a:schemeClr val="bg2"/>
          </a:solidFill>
          <a:ln/>
        </p:spPr>
      </p:sp>
      <p:sp>
        <p:nvSpPr>
          <p:cNvPr id="4" name="Protocol card"/>
          <p:cNvSpPr/>
          <p:nvPr/>
        </p:nvSpPr>
        <p:spPr>
          <a:xfrm>
            <a:off x="4709160" y="1280160"/>
            <a:ext cx="3977640" cy="3154680"/>
          </a:xfrm>
          <a:prstGeom prst="roundRect">
            <a:avLst>
              <a:gd name="adj" fmla="val 2319"/>
            </a:avLst>
          </a:prstGeom>
          <a:solidFill>
            <a:schemeClr val="bg2"/>
          </a:solidFill>
          <a:ln/>
        </p:spPr>
      </p:sp>
      <p:sp>
        <p:nvSpPr>
          <p:cNvPr id="5" name="Models head"/>
          <p:cNvSpPr txBox="1"/>
          <p:nvPr/>
        </p:nvSpPr>
        <p:spPr>
          <a:xfrm>
            <a:off x="685800" y="1417320"/>
            <a:ext cx="3566160" cy="365760"/>
          </a:xfrm>
          <a:prstGeom prst="rect">
            <a:avLst/>
          </a:prstGeom>
          <a:noFill/>
          <a:ln/>
        </p:spPr>
        <p:txBody>
          <a:bodyPr wrap="square" lIns="0" tIns="0" rIns="0" bIns="0" rtlCol="0" anchor="ctr"/>
          <a:lstStyle/>
          <a:p>
            <a:pPr marL="0" indent="0">
              <a:buNone/>
            </a:pPr>
            <a:r>
              <a:rPr lang="en-US" sz="1800" b="1" dirty="0">
                <a:solidFill>
                  <a:schemeClr val="tx2"/>
                </a:solidFill>
                <a:latin typeface="Cambria" pitchFamily="34" charset="0"/>
                <a:ea typeface="Cambria" pitchFamily="34" charset="-122"/>
                <a:cs typeface="Cambria" pitchFamily="34" charset="-120"/>
              </a:rPr>
              <a:t>Models</a:t>
            </a:r>
            <a:endParaRPr lang="en-US" sz="1800" dirty="0"/>
          </a:p>
        </p:txBody>
      </p:sp>
      <p:sp>
        <p:nvSpPr>
          <p:cNvPr id="6" name="Models list"/>
          <p:cNvSpPr txBox="1"/>
          <p:nvPr/>
        </p:nvSpPr>
        <p:spPr>
          <a:xfrm>
            <a:off x="685800" y="1874520"/>
            <a:ext cx="3520440" cy="246888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Mean predictor (reference)</a:t>
            </a:r>
            <a:endParaRPr lang="en-US" sz="1400" dirty="0"/>
          </a:p>
          <a:p>
            <a:pPr marL="342900" indent="-342900">
              <a:spcAft>
                <a:spcPts val="600"/>
              </a:spcAft>
              <a:buSzPct val="100000"/>
              <a:buChar char="•"/>
            </a:pPr>
            <a:r>
              <a:rPr lang="en-US" sz="1400" dirty="0">
                <a:solidFill>
                  <a:schemeClr val="tx1"/>
                </a:solidFill>
              </a:rPr>
              <a:t>Ridge regression (linear baseline)</a:t>
            </a:r>
            <a:endParaRPr lang="en-US" sz="1400" dirty="0"/>
          </a:p>
          <a:p>
            <a:pPr marL="342900" indent="-342900">
              <a:spcAft>
                <a:spcPts val="600"/>
              </a:spcAft>
              <a:buSzPct val="100000"/>
              <a:buChar char="•"/>
            </a:pPr>
            <a:r>
              <a:rPr lang="en-US" sz="1400" dirty="0">
                <a:solidFill>
                  <a:schemeClr val="tx1"/>
                </a:solidFill>
              </a:rPr>
              <a:t>Random Forest and XGBoost</a:t>
            </a:r>
            <a:endParaRPr lang="en-US" sz="1400" dirty="0"/>
          </a:p>
          <a:p>
            <a:pPr marL="342900" indent="-342900">
              <a:spcAft>
                <a:spcPts val="600"/>
              </a:spcAft>
              <a:buSzPct val="100000"/>
              <a:buChar char="•"/>
            </a:pPr>
            <a:r>
              <a:rPr lang="en-US" sz="1400" dirty="0">
                <a:solidFill>
                  <a:schemeClr val="tx1"/>
                </a:solidFill>
              </a:rPr>
              <a:t>Feed-forward neural network</a:t>
            </a:r>
            <a:endParaRPr lang="en-US" sz="1400" dirty="0"/>
          </a:p>
          <a:p>
            <a:pPr marL="342900" indent="-342900">
              <a:spcAft>
                <a:spcPts val="600"/>
              </a:spcAft>
              <a:buSzPct val="100000"/>
              <a:buChar char="•"/>
            </a:pPr>
            <a:r>
              <a:rPr lang="en-US" sz="1400" i="1" dirty="0">
                <a:solidFill>
                  <a:schemeClr val="tx1"/>
                </a:solidFill>
              </a:rPr>
              <a:t>No LSTM or Transformer: they need sequences</a:t>
            </a:r>
            <a:endParaRPr lang="en-US" sz="1400" dirty="0"/>
          </a:p>
        </p:txBody>
      </p:sp>
      <p:sp>
        <p:nvSpPr>
          <p:cNvPr id="7" name="Protocol head"/>
          <p:cNvSpPr txBox="1"/>
          <p:nvPr/>
        </p:nvSpPr>
        <p:spPr>
          <a:xfrm>
            <a:off x="4937760" y="1417320"/>
            <a:ext cx="3566160" cy="365760"/>
          </a:xfrm>
          <a:prstGeom prst="rect">
            <a:avLst/>
          </a:prstGeom>
          <a:noFill/>
          <a:ln/>
        </p:spPr>
        <p:txBody>
          <a:bodyPr wrap="square" lIns="0" tIns="0" rIns="0" bIns="0" rtlCol="0" anchor="ctr"/>
          <a:lstStyle/>
          <a:p>
            <a:pPr marL="0" indent="0">
              <a:buNone/>
            </a:pPr>
            <a:r>
              <a:rPr lang="en-US" sz="1800" b="1" dirty="0">
                <a:solidFill>
                  <a:schemeClr val="tx2"/>
                </a:solidFill>
                <a:latin typeface="Cambria" pitchFamily="34" charset="0"/>
                <a:ea typeface="Cambria" pitchFamily="34" charset="-122"/>
                <a:cs typeface="Cambria" pitchFamily="34" charset="-120"/>
              </a:rPr>
              <a:t>Protocol</a:t>
            </a:r>
            <a:endParaRPr lang="en-US" sz="1800" dirty="0"/>
          </a:p>
        </p:txBody>
      </p:sp>
      <p:sp>
        <p:nvSpPr>
          <p:cNvPr id="8" name="Protocol list"/>
          <p:cNvSpPr txBox="1"/>
          <p:nvPr/>
        </p:nvSpPr>
        <p:spPr>
          <a:xfrm>
            <a:off x="4937760" y="1874520"/>
            <a:ext cx="3520440" cy="246888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3×5-fold cross-validation, seed 42</a:t>
            </a:r>
            <a:endParaRPr lang="en-US" sz="1400" dirty="0"/>
          </a:p>
          <a:p>
            <a:pPr marL="342900" indent="-342900">
              <a:spcAft>
                <a:spcPts val="600"/>
              </a:spcAft>
              <a:buSzPct val="100000"/>
              <a:buChar char="•"/>
            </a:pPr>
            <a:r>
              <a:rPr lang="en-US" sz="1400" dirty="0">
                <a:solidFill>
                  <a:schemeClr val="tx1"/>
                </a:solidFill>
              </a:rPr>
              <a:t>Inner 3-fold tuning inside each training fold</a:t>
            </a:r>
            <a:endParaRPr lang="en-US" sz="1400" dirty="0"/>
          </a:p>
          <a:p>
            <a:pPr marL="342900" indent="-342900">
              <a:spcAft>
                <a:spcPts val="600"/>
              </a:spcAft>
              <a:buSzPct val="100000"/>
              <a:buChar char="•"/>
            </a:pPr>
            <a:r>
              <a:rPr lang="en-US" sz="1400" dirty="0">
                <a:solidFill>
                  <a:schemeClr val="tx1"/>
                </a:solidFill>
              </a:rPr>
              <a:t>MAE, RMSE, R² and Spearman ρ on the log scale</a:t>
            </a:r>
            <a:endParaRPr lang="en-US" sz="1400" dirty="0"/>
          </a:p>
          <a:p>
            <a:pPr marL="342900" indent="-342900">
              <a:spcAft>
                <a:spcPts val="600"/>
              </a:spcAft>
              <a:buSzPct val="100000"/>
              <a:buChar char="•"/>
            </a:pPr>
            <a:r>
              <a:rPr lang="en-US" sz="1400" dirty="0">
                <a:solidFill>
                  <a:schemeClr val="tx1"/>
                </a:solidFill>
              </a:rPr>
              <a:t>Paired Wilcoxon tests as a rough guide only</a:t>
            </a:r>
            <a:endParaRPr lang="en-US" sz="14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28600"/>
            <a:ext cx="8229600" cy="822960"/>
          </a:xfrm>
          <a:prstGeom prst="rect">
            <a:avLst/>
          </a:prstGeom>
          <a:noFill/>
          <a:ln/>
        </p:spPr>
        <p:txBody>
          <a:bodyPr wrap="square" lIns="0" tIns="0" rIns="0" bIns="0" rtlCol="0" anchor="ctr"/>
          <a:lstStyle/>
          <a:p>
            <a:pPr marL="0" indent="0" algn="l">
              <a:buNone/>
            </a:pPr>
            <a:r>
              <a:rPr lang="en-US" sz="2600" b="1" dirty="0">
                <a:solidFill>
                  <a:schemeClr val="tx2"/>
                </a:solidFill>
              </a:rPr>
              <a:t>Random Forest is best, but the top three models are statistically close</a:t>
            </a:r>
            <a:endParaRPr lang="en-US" sz="2600" dirty="0"/>
          </a:p>
        </p:txBody>
      </p:sp>
      <p:graphicFrame>
        <p:nvGraphicFramePr>
          <p:cNvPr id="3" name="Chart 0"/>
          <p:cNvGraphicFramePr/>
          <p:nvPr/>
        </p:nvGraphicFramePr>
        <p:xfrm>
          <a:off x="365760" y="1188720"/>
          <a:ext cx="5120640" cy="3291840"/>
        </p:xfrm>
        <a:graphic>
          <a:graphicData uri="http://schemas.openxmlformats.org/drawingml/2006/chart">
            <c:chart xmlns:c="http://schemas.openxmlformats.org/drawingml/2006/chart" xmlns:r="http://schemas.openxmlformats.org/officeDocument/2006/relationships" r:id="rId3"/>
          </a:graphicData>
        </a:graphic>
      </p:graphicFrame>
      <p:sp>
        <p:nvSpPr>
          <p:cNvPr id="4" name="R2 value"/>
          <p:cNvSpPr txBox="1"/>
          <p:nvPr/>
        </p:nvSpPr>
        <p:spPr>
          <a:xfrm>
            <a:off x="5760720" y="1280160"/>
            <a:ext cx="2926080" cy="685800"/>
          </a:xfrm>
          <a:prstGeom prst="rect">
            <a:avLst/>
          </a:prstGeom>
          <a:noFill/>
          <a:ln/>
        </p:spPr>
        <p:txBody>
          <a:bodyPr wrap="square" lIns="0" tIns="0" rIns="0" bIns="0" rtlCol="0" anchor="ctr"/>
          <a:lstStyle/>
          <a:p>
            <a:pPr marL="0" indent="0">
              <a:buNone/>
            </a:pPr>
            <a:r>
              <a:rPr lang="en-US" sz="4000" b="1" dirty="0">
                <a:solidFill>
                  <a:schemeClr val="accent2"/>
                </a:solidFill>
                <a:latin typeface="Cambria" pitchFamily="34" charset="0"/>
                <a:ea typeface="Cambria" pitchFamily="34" charset="-122"/>
                <a:cs typeface="Cambria" pitchFamily="34" charset="-120"/>
              </a:rPr>
              <a:t>R² 0.585</a:t>
            </a:r>
            <a:endParaRPr lang="en-US" sz="4000" dirty="0"/>
          </a:p>
        </p:txBody>
      </p:sp>
      <p:sp>
        <p:nvSpPr>
          <p:cNvPr id="5" name="R2 label"/>
          <p:cNvSpPr txBox="1"/>
          <p:nvPr/>
        </p:nvSpPr>
        <p:spPr>
          <a:xfrm>
            <a:off x="5760720" y="1965960"/>
            <a:ext cx="2926080" cy="502920"/>
          </a:xfrm>
          <a:prstGeom prst="rect">
            <a:avLst/>
          </a:prstGeom>
          <a:noFill/>
          <a:ln/>
        </p:spPr>
        <p:txBody>
          <a:bodyPr wrap="square" lIns="0" tIns="0" rIns="0" bIns="0" rtlCol="0" anchor="t"/>
          <a:lstStyle/>
          <a:p>
            <a:pPr marL="0" indent="0">
              <a:buNone/>
            </a:pPr>
            <a:r>
              <a:rPr lang="en-US" sz="1400" dirty="0">
                <a:solidFill>
                  <a:schemeClr val="tx1"/>
                </a:solidFill>
              </a:rPr>
              <a:t>Random Forest; XGBoost 0.580, ridge 0.536, neural network 0.499</a:t>
            </a:r>
            <a:endParaRPr lang="en-US" sz="1400" dirty="0"/>
          </a:p>
        </p:txBody>
      </p:sp>
      <p:sp>
        <p:nvSpPr>
          <p:cNvPr id="6" name="Factor value"/>
          <p:cNvSpPr txBox="1"/>
          <p:nvPr/>
        </p:nvSpPr>
        <p:spPr>
          <a:xfrm>
            <a:off x="5760720" y="2697480"/>
            <a:ext cx="2926080" cy="685800"/>
          </a:xfrm>
          <a:prstGeom prst="rect">
            <a:avLst/>
          </a:prstGeom>
          <a:noFill/>
          <a:ln/>
        </p:spPr>
        <p:txBody>
          <a:bodyPr wrap="square" lIns="0" tIns="0" rIns="0" bIns="0" rtlCol="0" anchor="ctr"/>
          <a:lstStyle/>
          <a:p>
            <a:pPr marL="0" indent="0">
              <a:buNone/>
            </a:pPr>
            <a:r>
              <a:rPr lang="en-US" sz="4000" b="1" dirty="0">
                <a:solidFill>
                  <a:schemeClr val="tx2"/>
                </a:solidFill>
                <a:latin typeface="Cambria" pitchFamily="34" charset="0"/>
                <a:ea typeface="Cambria" pitchFamily="34" charset="-122"/>
                <a:cs typeface="Cambria" pitchFamily="34" charset="-120"/>
              </a:rPr>
              <a:t>×2.4</a:t>
            </a:r>
            <a:endParaRPr lang="en-US" sz="4000" dirty="0"/>
          </a:p>
        </p:txBody>
      </p:sp>
      <p:sp>
        <p:nvSpPr>
          <p:cNvPr id="7" name="Factor label"/>
          <p:cNvSpPr txBox="1"/>
          <p:nvPr/>
        </p:nvSpPr>
        <p:spPr>
          <a:xfrm>
            <a:off x="5760720" y="3383280"/>
            <a:ext cx="2926080" cy="502920"/>
          </a:xfrm>
          <a:prstGeom prst="rect">
            <a:avLst/>
          </a:prstGeom>
          <a:noFill/>
          <a:ln/>
        </p:spPr>
        <p:txBody>
          <a:bodyPr wrap="square" lIns="0" tIns="0" rIns="0" bIns="0" rtlCol="0" anchor="t"/>
          <a:lstStyle/>
          <a:p>
            <a:pPr marL="0" indent="0">
              <a:buNone/>
            </a:pPr>
            <a:r>
              <a:rPr lang="en-US" sz="1400" dirty="0">
                <a:solidFill>
                  <a:schemeClr val="tx1"/>
                </a:solidFill>
              </a:rPr>
              <a:t>typical error factor on visitor counts: ranks museums well (ρ = 0.76), not exact counts</a:t>
            </a:r>
            <a:endParaRPr lang="en-US" sz="1400" dirty="0"/>
          </a:p>
        </p:txBody>
      </p:sp>
      <p:sp>
        <p:nvSpPr>
          <p:cNvPr id="8" name="Test note"/>
          <p:cNvSpPr txBox="1"/>
          <p:nvPr/>
        </p:nvSpPr>
        <p:spPr>
          <a:xfrm>
            <a:off x="457200" y="4526280"/>
            <a:ext cx="8229600" cy="228600"/>
          </a:xfrm>
          <a:prstGeom prst="rect">
            <a:avLst/>
          </a:prstGeom>
          <a:noFill/>
          <a:ln/>
        </p:spPr>
        <p:txBody>
          <a:bodyPr wrap="square" lIns="0" tIns="0" rIns="0" bIns="0" rtlCol="0" anchor="ctr"/>
          <a:lstStyle/>
          <a:p>
            <a:pPr marL="0" indent="0">
              <a:buNone/>
            </a:pPr>
            <a:r>
              <a:rPr lang="en-US" sz="1100" dirty="0">
                <a:solidFill>
                  <a:schemeClr val="accent4"/>
                </a:solidFill>
              </a:rPr>
              <a:t>RF vs ridge p = 0.07; XGBoost vs ridge p = 0.21; neural network worse than ridge (p = 0.05)</a:t>
            </a:r>
            <a:endParaRPr lang="en-US" sz="11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28600"/>
            <a:ext cx="8229600" cy="822960"/>
          </a:xfrm>
          <a:prstGeom prst="rect">
            <a:avLst/>
          </a:prstGeom>
          <a:noFill/>
          <a:ln/>
        </p:spPr>
        <p:txBody>
          <a:bodyPr wrap="square" lIns="0" tIns="0" rIns="0" bIns="0" rtlCol="0" anchor="ctr"/>
          <a:lstStyle/>
          <a:p>
            <a:pPr marL="0" indent="0" algn="l">
              <a:buNone/>
            </a:pPr>
            <a:r>
              <a:rPr lang="en-US" sz="2600" b="1" dirty="0">
                <a:solidFill>
                  <a:schemeClr val="tx2"/>
                </a:solidFill>
              </a:rPr>
              <a:t>AOD, TAV, SLV and EDA drive predictions; sentiment and news do not</a:t>
            </a:r>
            <a:endParaRPr lang="en-US" sz="2600" dirty="0"/>
          </a:p>
        </p:txBody>
      </p:sp>
      <p:pic>
        <p:nvPicPr>
          <p:cNvPr id="3" name="SHAP figure" descr="SHAP importance and held-out permutation importance bar charts"/>
          <p:cNvPicPr>
            <a:picLocks noChangeAspect="1"/>
          </p:cNvPicPr>
          <p:nvPr/>
        </p:nvPicPr>
        <p:blipFill>
          <a:blip r:embed="rId3"/>
          <a:stretch>
            <a:fillRect/>
          </a:stretch>
        </p:blipFill>
        <p:spPr>
          <a:xfrm>
            <a:off x="1005840" y="1143000"/>
            <a:ext cx="7132320" cy="3074276"/>
          </a:xfrm>
          <a:prstGeom prst="rect">
            <a:avLst/>
          </a:prstGeom>
        </p:spPr>
      </p:pic>
      <p:sp>
        <p:nvSpPr>
          <p:cNvPr id="4" name="SHAP note"/>
          <p:cNvSpPr txBox="1"/>
          <p:nvPr/>
        </p:nvSpPr>
        <p:spPr>
          <a:xfrm>
            <a:off x="640080" y="4297680"/>
            <a:ext cx="7863840" cy="411480"/>
          </a:xfrm>
          <a:prstGeom prst="rect">
            <a:avLst/>
          </a:prstGeom>
          <a:noFill/>
          <a:ln/>
        </p:spPr>
        <p:txBody>
          <a:bodyPr wrap="square" lIns="0" tIns="0" rIns="0" bIns="0" rtlCol="0" anchor="t"/>
          <a:lstStyle/>
          <a:p>
            <a:pPr marL="0" indent="0">
              <a:buNone/>
            </a:pPr>
            <a:r>
              <a:rPr lang="en-US" sz="1200" dirty="0">
                <a:solidFill>
                  <a:schemeClr val="tx2"/>
                </a:solidFill>
              </a:rPr>
              <a:t>Shuffling AOD raises MAE by 0.20, TAV 0.15, SLV 0.11 and EDA 0.08. SED, SA, CIP, ND, NEWS and COMMENTS stay within 0.004, which is noise.</a:t>
            </a:r>
            <a:endParaRPr lang="en-US" sz="12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28600"/>
            <a:ext cx="8229600" cy="822960"/>
          </a:xfrm>
          <a:prstGeom prst="rect">
            <a:avLst/>
          </a:prstGeom>
          <a:noFill/>
          <a:ln/>
        </p:spPr>
        <p:txBody>
          <a:bodyPr wrap="square" lIns="0" tIns="0" rIns="0" bIns="0" rtlCol="0" anchor="ctr"/>
          <a:lstStyle/>
          <a:p>
            <a:pPr marL="0" indent="0" algn="l">
              <a:buNone/>
            </a:pPr>
            <a:r>
              <a:rPr lang="en-US" sz="2600" b="1" dirty="0">
                <a:solidFill>
                  <a:schemeClr val="tx2"/>
                </a:solidFill>
              </a:rPr>
              <a:t>Ablation confirms it: engagement and operating features matter, sentiment labels add nothing</a:t>
            </a:r>
            <a:endParaRPr lang="en-US" sz="2600" dirty="0"/>
          </a:p>
        </p:txBody>
      </p:sp>
      <p:pic>
        <p:nvPicPr>
          <p:cNvPr id="3" name="Ablation figure" descr="Group ablation with XGBoost: leave one group out and single group only"/>
          <p:cNvPicPr>
            <a:picLocks noChangeAspect="1"/>
          </p:cNvPicPr>
          <p:nvPr/>
        </p:nvPicPr>
        <p:blipFill>
          <a:blip r:embed="rId3"/>
          <a:stretch>
            <a:fillRect/>
          </a:stretch>
        </p:blipFill>
        <p:spPr>
          <a:xfrm>
            <a:off x="457200" y="1325880"/>
            <a:ext cx="5394960" cy="2099206"/>
          </a:xfrm>
          <a:prstGeom prst="rect">
            <a:avLst/>
          </a:prstGeom>
        </p:spPr>
      </p:pic>
      <p:sp>
        <p:nvSpPr>
          <p:cNvPr id="4" name="DropEng value"/>
          <p:cNvSpPr txBox="1"/>
          <p:nvPr/>
        </p:nvSpPr>
        <p:spPr>
          <a:xfrm>
            <a:off x="6126480" y="1234440"/>
            <a:ext cx="2560320" cy="685800"/>
          </a:xfrm>
          <a:prstGeom prst="rect">
            <a:avLst/>
          </a:prstGeom>
          <a:noFill/>
          <a:ln/>
        </p:spPr>
        <p:txBody>
          <a:bodyPr wrap="square" lIns="0" tIns="0" rIns="0" bIns="0" rtlCol="0" anchor="ctr"/>
          <a:lstStyle/>
          <a:p>
            <a:pPr marL="0" indent="0">
              <a:buNone/>
            </a:pPr>
            <a:r>
              <a:rPr lang="en-US" sz="4000" b="1" dirty="0">
                <a:solidFill>
                  <a:schemeClr val="accent1"/>
                </a:solidFill>
                <a:latin typeface="Cambria" pitchFamily="34" charset="0"/>
                <a:ea typeface="Cambria" pitchFamily="34" charset="-122"/>
                <a:cs typeface="Cambria" pitchFamily="34" charset="-120"/>
              </a:rPr>
              <a:t>+0.150</a:t>
            </a:r>
            <a:endParaRPr lang="en-US" sz="4000" dirty="0"/>
          </a:p>
        </p:txBody>
      </p:sp>
      <p:sp>
        <p:nvSpPr>
          <p:cNvPr id="5" name="DropEng label"/>
          <p:cNvSpPr txBox="1"/>
          <p:nvPr/>
        </p:nvSpPr>
        <p:spPr>
          <a:xfrm>
            <a:off x="6126480" y="1920240"/>
            <a:ext cx="2560320" cy="502920"/>
          </a:xfrm>
          <a:prstGeom prst="rect">
            <a:avLst/>
          </a:prstGeom>
          <a:noFill/>
          <a:ln/>
        </p:spPr>
        <p:txBody>
          <a:bodyPr wrap="square" lIns="0" tIns="0" rIns="0" bIns="0" rtlCol="0" anchor="t"/>
          <a:lstStyle/>
          <a:p>
            <a:pPr marL="0" indent="0">
              <a:buNone/>
            </a:pPr>
            <a:r>
              <a:rPr lang="en-US" sz="1400" dirty="0">
                <a:solidFill>
                  <a:schemeClr val="tx1"/>
                </a:solidFill>
              </a:rPr>
              <a:t>MAE when SLV/TAV/EDA are dropped</a:t>
            </a:r>
            <a:endParaRPr lang="en-US" sz="1400" dirty="0"/>
          </a:p>
        </p:txBody>
      </p:sp>
      <p:sp>
        <p:nvSpPr>
          <p:cNvPr id="6" name="DropAOD value"/>
          <p:cNvSpPr txBox="1"/>
          <p:nvPr/>
        </p:nvSpPr>
        <p:spPr>
          <a:xfrm>
            <a:off x="6126480" y="2468880"/>
            <a:ext cx="2560320" cy="685800"/>
          </a:xfrm>
          <a:prstGeom prst="rect">
            <a:avLst/>
          </a:prstGeom>
          <a:noFill/>
          <a:ln/>
        </p:spPr>
        <p:txBody>
          <a:bodyPr wrap="square" lIns="0" tIns="0" rIns="0" bIns="0" rtlCol="0" anchor="ctr"/>
          <a:lstStyle/>
          <a:p>
            <a:pPr marL="0" indent="0">
              <a:buNone/>
            </a:pPr>
            <a:r>
              <a:rPr lang="en-US" sz="4000" b="1" dirty="0">
                <a:solidFill>
                  <a:schemeClr val="accent1"/>
                </a:solidFill>
                <a:latin typeface="Cambria" pitchFamily="34" charset="0"/>
                <a:ea typeface="Cambria" pitchFamily="34" charset="-122"/>
                <a:cs typeface="Cambria" pitchFamily="34" charset="-120"/>
              </a:rPr>
              <a:t>+0.068</a:t>
            </a:r>
            <a:endParaRPr lang="en-US" sz="4000" dirty="0"/>
          </a:p>
        </p:txBody>
      </p:sp>
      <p:sp>
        <p:nvSpPr>
          <p:cNvPr id="7" name="DropAOD label"/>
          <p:cNvSpPr txBox="1"/>
          <p:nvPr/>
        </p:nvSpPr>
        <p:spPr>
          <a:xfrm>
            <a:off x="6126480" y="3154680"/>
            <a:ext cx="2560320" cy="502920"/>
          </a:xfrm>
          <a:prstGeom prst="rect">
            <a:avLst/>
          </a:prstGeom>
          <a:noFill/>
          <a:ln/>
        </p:spPr>
        <p:txBody>
          <a:bodyPr wrap="square" lIns="0" tIns="0" rIns="0" bIns="0" rtlCol="0" anchor="t"/>
          <a:lstStyle/>
          <a:p>
            <a:pPr marL="0" indent="0">
              <a:buNone/>
            </a:pPr>
            <a:r>
              <a:rPr lang="en-US" sz="1400" dirty="0">
                <a:solidFill>
                  <a:schemeClr val="tx1"/>
                </a:solidFill>
              </a:rPr>
              <a:t>MAE when AOD is dropped</a:t>
            </a:r>
            <a:endParaRPr lang="en-US" sz="1400" dirty="0"/>
          </a:p>
        </p:txBody>
      </p:sp>
      <p:sp>
        <p:nvSpPr>
          <p:cNvPr id="8" name="News value"/>
          <p:cNvSpPr txBox="1"/>
          <p:nvPr/>
        </p:nvSpPr>
        <p:spPr>
          <a:xfrm>
            <a:off x="6126480" y="3703320"/>
            <a:ext cx="2560320" cy="685800"/>
          </a:xfrm>
          <a:prstGeom prst="rect">
            <a:avLst/>
          </a:prstGeom>
          <a:noFill/>
          <a:ln/>
        </p:spPr>
        <p:txBody>
          <a:bodyPr wrap="square" lIns="0" tIns="0" rIns="0" bIns="0" rtlCol="0" anchor="ctr"/>
          <a:lstStyle/>
          <a:p>
            <a:pPr marL="0" indent="0">
              <a:buNone/>
            </a:pPr>
            <a:r>
              <a:rPr lang="en-US" sz="4000" b="1" dirty="0">
                <a:solidFill>
                  <a:schemeClr val="tx2"/>
                </a:solidFill>
                <a:latin typeface="Cambria" pitchFamily="34" charset="0"/>
                <a:ea typeface="Cambria" pitchFamily="34" charset="-122"/>
                <a:cs typeface="Cambria" pitchFamily="34" charset="-120"/>
              </a:rPr>
              <a:t>R² −0.04</a:t>
            </a:r>
            <a:endParaRPr lang="en-US" sz="4000" dirty="0"/>
          </a:p>
        </p:txBody>
      </p:sp>
      <p:sp>
        <p:nvSpPr>
          <p:cNvPr id="9" name="News label"/>
          <p:cNvSpPr txBox="1"/>
          <p:nvPr/>
        </p:nvSpPr>
        <p:spPr>
          <a:xfrm>
            <a:off x="6126480" y="4389120"/>
            <a:ext cx="2560320" cy="502920"/>
          </a:xfrm>
          <a:prstGeom prst="rect">
            <a:avLst/>
          </a:prstGeom>
          <a:noFill/>
          <a:ln/>
        </p:spPr>
        <p:txBody>
          <a:bodyPr wrap="square" lIns="0" tIns="0" rIns="0" bIns="0" rtlCol="0" anchor="t"/>
          <a:lstStyle/>
          <a:p>
            <a:pPr marL="0" indent="0">
              <a:buNone/>
            </a:pPr>
            <a:r>
              <a:rPr lang="en-US" sz="1400" dirty="0">
                <a:solidFill>
                  <a:schemeClr val="tx1"/>
                </a:solidFill>
              </a:rPr>
              <a:t>NEWS and COMMENTS alone: no better than the mean</a:t>
            </a:r>
            <a:endParaRPr lang="en-US" sz="1400" dirty="0"/>
          </a:p>
        </p:txBody>
      </p:sp>
      <p:sp>
        <p:nvSpPr>
          <p:cNvPr id="10" name="Ablation note"/>
          <p:cNvSpPr txBox="1"/>
          <p:nvPr/>
        </p:nvSpPr>
        <p:spPr>
          <a:xfrm>
            <a:off x="457200" y="3657600"/>
            <a:ext cx="5394960" cy="548640"/>
          </a:xfrm>
          <a:prstGeom prst="rect">
            <a:avLst/>
          </a:prstGeom>
          <a:noFill/>
          <a:ln/>
        </p:spPr>
        <p:txBody>
          <a:bodyPr wrap="square" lIns="0" tIns="0" rIns="0" bIns="0" rtlCol="0" anchor="t"/>
          <a:lstStyle/>
          <a:p>
            <a:pPr marL="0" indent="0">
              <a:buNone/>
            </a:pPr>
            <a:r>
              <a:rPr lang="en-US" sz="1400" dirty="0">
                <a:solidFill>
                  <a:schemeClr val="tx2"/>
                </a:solidFill>
              </a:rPr>
              <a:t>Dropping any other group changes MAE by at most 0.012, with inconsistent direction.</a:t>
            </a:r>
            <a:endParaRPr lang="en-US" sz="14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28600"/>
            <a:ext cx="8229600" cy="822960"/>
          </a:xfrm>
          <a:prstGeom prst="rect">
            <a:avLst/>
          </a:prstGeom>
          <a:noFill/>
          <a:ln/>
        </p:spPr>
        <p:txBody>
          <a:bodyPr wrap="square" lIns="0" tIns="0" rIns="0" bIns="0" rtlCol="0" anchor="ctr"/>
          <a:lstStyle/>
          <a:p>
            <a:pPr marL="0" indent="0" algn="l">
              <a:buNone/>
            </a:pPr>
            <a:r>
              <a:rPr lang="en-US" sz="2600" b="1" dirty="0">
                <a:solidFill>
                  <a:schemeClr val="tx2"/>
                </a:solidFill>
              </a:rPr>
              <a:t>What this means for museums and data users</a:t>
            </a:r>
            <a:endParaRPr lang="en-US" sz="2600" dirty="0"/>
          </a:p>
        </p:txBody>
      </p:sp>
      <p:sp>
        <p:nvSpPr>
          <p:cNvPr id="3" name="Implication card 1"/>
          <p:cNvSpPr/>
          <p:nvPr/>
        </p:nvSpPr>
        <p:spPr>
          <a:xfrm>
            <a:off x="457200" y="1234440"/>
            <a:ext cx="3977640" cy="1463040"/>
          </a:xfrm>
          <a:prstGeom prst="roundRect">
            <a:avLst>
              <a:gd name="adj" fmla="val 5000"/>
            </a:avLst>
          </a:prstGeom>
          <a:solidFill>
            <a:schemeClr val="bg2"/>
          </a:solidFill>
          <a:ln/>
        </p:spPr>
      </p:sp>
      <p:sp>
        <p:nvSpPr>
          <p:cNvPr id="4" name="Implication 1 circle"/>
          <p:cNvSpPr/>
          <p:nvPr/>
        </p:nvSpPr>
        <p:spPr>
          <a:xfrm>
            <a:off x="640080" y="1417320"/>
            <a:ext cx="548640" cy="548640"/>
          </a:xfrm>
          <a:prstGeom prst="ellipse">
            <a:avLst/>
          </a:prstGeom>
          <a:solidFill>
            <a:schemeClr val="accent4"/>
          </a:solidFill>
          <a:ln/>
        </p:spPr>
      </p:sp>
      <p:pic>
        <p:nvPicPr>
          <p:cNvPr id="5" name="Implication 1 icon" descr="Implication 1"/>
          <p:cNvPicPr>
            <a:picLocks noChangeAspect="1"/>
          </p:cNvPicPr>
          <p:nvPr/>
        </p:nvPicPr>
        <p:blipFill>
          <a:blip r:embed="rId3"/>
          <a:stretch>
            <a:fillRect/>
          </a:stretch>
        </p:blipFill>
        <p:spPr>
          <a:xfrm>
            <a:off x="760781" y="1538021"/>
            <a:ext cx="307238" cy="307238"/>
          </a:xfrm>
          <a:prstGeom prst="rect">
            <a:avLst/>
          </a:prstGeom>
        </p:spPr>
      </p:pic>
      <p:sp>
        <p:nvSpPr>
          <p:cNvPr id="6" name="Implication head 1"/>
          <p:cNvSpPr txBox="1"/>
          <p:nvPr/>
        </p:nvSpPr>
        <p:spPr>
          <a:xfrm>
            <a:off x="1371600" y="1399032"/>
            <a:ext cx="2926080" cy="365760"/>
          </a:xfrm>
          <a:prstGeom prst="rect">
            <a:avLst/>
          </a:prstGeom>
          <a:noFill/>
          <a:ln/>
        </p:spPr>
        <p:txBody>
          <a:bodyPr wrap="square" lIns="0" tIns="0" rIns="0" bIns="0" rtlCol="0" anchor="t"/>
          <a:lstStyle/>
          <a:p>
            <a:pPr marL="0" indent="0">
              <a:buNone/>
            </a:pPr>
            <a:r>
              <a:rPr lang="en-US" sz="1600" b="1" dirty="0">
                <a:solidFill>
                  <a:schemeClr val="tx2"/>
                </a:solidFill>
                <a:latin typeface="Cambria" pitchFamily="34" charset="0"/>
                <a:ea typeface="Cambria" pitchFamily="34" charset="-122"/>
                <a:cs typeface="Cambria" pitchFamily="34" charset="-120"/>
              </a:rPr>
              <a:t>Operations predict volume</a:t>
            </a:r>
            <a:endParaRPr lang="en-US" sz="1600" dirty="0"/>
          </a:p>
        </p:txBody>
      </p:sp>
      <p:sp>
        <p:nvSpPr>
          <p:cNvPr id="7" name="Implication text 1"/>
          <p:cNvSpPr txBox="1"/>
          <p:nvPr/>
        </p:nvSpPr>
        <p:spPr>
          <a:xfrm>
            <a:off x="1371600" y="1801368"/>
            <a:ext cx="2926080" cy="822960"/>
          </a:xfrm>
          <a:prstGeom prst="rect">
            <a:avLst/>
          </a:prstGeom>
          <a:noFill/>
          <a:ln/>
        </p:spPr>
        <p:txBody>
          <a:bodyPr wrap="square" lIns="0" tIns="0" rIns="0" bIns="0" rtlCol="0" anchor="t"/>
          <a:lstStyle/>
          <a:p>
            <a:pPr marL="0" indent="0">
              <a:buNone/>
            </a:pPr>
            <a:r>
              <a:rPr lang="en-US" sz="1400" dirty="0">
                <a:solidFill>
                  <a:schemeClr val="tx1"/>
                </a:solidFill>
              </a:rPr>
              <a:t>Facility and operating features, not sentiment labels, predict annual visitors here.</a:t>
            </a:r>
            <a:endParaRPr lang="en-US" sz="1400" dirty="0"/>
          </a:p>
        </p:txBody>
      </p:sp>
      <p:sp>
        <p:nvSpPr>
          <p:cNvPr id="8" name="Implication card 2"/>
          <p:cNvSpPr/>
          <p:nvPr/>
        </p:nvSpPr>
        <p:spPr>
          <a:xfrm>
            <a:off x="4709160" y="1234440"/>
            <a:ext cx="3977640" cy="1463040"/>
          </a:xfrm>
          <a:prstGeom prst="roundRect">
            <a:avLst>
              <a:gd name="adj" fmla="val 5000"/>
            </a:avLst>
          </a:prstGeom>
          <a:solidFill>
            <a:schemeClr val="bg2"/>
          </a:solidFill>
          <a:ln/>
        </p:spPr>
      </p:sp>
      <p:sp>
        <p:nvSpPr>
          <p:cNvPr id="9" name="Implication 2 circle"/>
          <p:cNvSpPr/>
          <p:nvPr/>
        </p:nvSpPr>
        <p:spPr>
          <a:xfrm>
            <a:off x="4892040" y="1417320"/>
            <a:ext cx="548640" cy="548640"/>
          </a:xfrm>
          <a:prstGeom prst="ellipse">
            <a:avLst/>
          </a:prstGeom>
          <a:solidFill>
            <a:schemeClr val="accent2"/>
          </a:solidFill>
          <a:ln/>
        </p:spPr>
      </p:sp>
      <p:pic>
        <p:nvPicPr>
          <p:cNvPr id="10" name="Implication 2 icon" descr="Implication 2"/>
          <p:cNvPicPr>
            <a:picLocks noChangeAspect="1"/>
          </p:cNvPicPr>
          <p:nvPr/>
        </p:nvPicPr>
        <p:blipFill>
          <a:blip r:embed="rId4"/>
          <a:stretch>
            <a:fillRect/>
          </a:stretch>
        </p:blipFill>
        <p:spPr>
          <a:xfrm>
            <a:off x="5012741" y="1538021"/>
            <a:ext cx="307238" cy="307238"/>
          </a:xfrm>
          <a:prstGeom prst="rect">
            <a:avLst/>
          </a:prstGeom>
        </p:spPr>
      </p:pic>
      <p:sp>
        <p:nvSpPr>
          <p:cNvPr id="11" name="Implication head 2"/>
          <p:cNvSpPr txBox="1"/>
          <p:nvPr/>
        </p:nvSpPr>
        <p:spPr>
          <a:xfrm>
            <a:off x="5623560" y="1399032"/>
            <a:ext cx="2926080" cy="365760"/>
          </a:xfrm>
          <a:prstGeom prst="rect">
            <a:avLst/>
          </a:prstGeom>
          <a:noFill/>
          <a:ln/>
        </p:spPr>
        <p:txBody>
          <a:bodyPr wrap="square" lIns="0" tIns="0" rIns="0" bIns="0" rtlCol="0" anchor="t"/>
          <a:lstStyle/>
          <a:p>
            <a:pPr marL="0" indent="0">
              <a:buNone/>
            </a:pPr>
            <a:r>
              <a:rPr lang="en-US" sz="1600" b="1" dirty="0">
                <a:solidFill>
                  <a:schemeClr val="tx2"/>
                </a:solidFill>
                <a:latin typeface="Cambria" pitchFamily="34" charset="0"/>
                <a:ea typeface="Cambria" pitchFamily="34" charset="-122"/>
                <a:cs typeface="Cambria" pitchFamily="34" charset="-120"/>
              </a:rPr>
              <a:t>Check provenance first</a:t>
            </a:r>
            <a:endParaRPr lang="en-US" sz="1600" dirty="0"/>
          </a:p>
        </p:txBody>
      </p:sp>
      <p:sp>
        <p:nvSpPr>
          <p:cNvPr id="12" name="Implication text 2"/>
          <p:cNvSpPr txBox="1"/>
          <p:nvPr/>
        </p:nvSpPr>
        <p:spPr>
          <a:xfrm>
            <a:off x="5623560" y="1801368"/>
            <a:ext cx="2926080" cy="822960"/>
          </a:xfrm>
          <a:prstGeom prst="rect">
            <a:avLst/>
          </a:prstGeom>
          <a:noFill/>
          <a:ln/>
        </p:spPr>
        <p:txBody>
          <a:bodyPr wrap="square" lIns="0" tIns="0" rIns="0" bIns="0" rtlCol="0" anchor="t"/>
          <a:lstStyle/>
          <a:p>
            <a:pPr marL="0" indent="0">
              <a:buNone/>
            </a:pPr>
            <a:r>
              <a:rPr lang="en-US" sz="1400" dirty="0">
                <a:solidFill>
                  <a:schemeClr val="tx1"/>
                </a:solidFill>
              </a:rPr>
              <a:t>Before a column labelled “social media” enters a dashboard, verify its source.</a:t>
            </a:r>
            <a:endParaRPr lang="en-US" sz="1400" dirty="0"/>
          </a:p>
        </p:txBody>
      </p:sp>
      <p:sp>
        <p:nvSpPr>
          <p:cNvPr id="13" name="Implication card 3"/>
          <p:cNvSpPr/>
          <p:nvPr/>
        </p:nvSpPr>
        <p:spPr>
          <a:xfrm>
            <a:off x="457200" y="2880360"/>
            <a:ext cx="3977640" cy="1463040"/>
          </a:xfrm>
          <a:prstGeom prst="roundRect">
            <a:avLst>
              <a:gd name="adj" fmla="val 5000"/>
            </a:avLst>
          </a:prstGeom>
          <a:solidFill>
            <a:schemeClr val="bg2"/>
          </a:solidFill>
          <a:ln/>
        </p:spPr>
      </p:sp>
      <p:sp>
        <p:nvSpPr>
          <p:cNvPr id="14" name="Implication 3 circle"/>
          <p:cNvSpPr/>
          <p:nvPr/>
        </p:nvSpPr>
        <p:spPr>
          <a:xfrm>
            <a:off x="640080" y="3063240"/>
            <a:ext cx="548640" cy="548640"/>
          </a:xfrm>
          <a:prstGeom prst="ellipse">
            <a:avLst/>
          </a:prstGeom>
          <a:solidFill>
            <a:schemeClr val="accent3"/>
          </a:solidFill>
          <a:ln/>
        </p:spPr>
      </p:sp>
      <p:pic>
        <p:nvPicPr>
          <p:cNvPr id="15" name="Implication 3 icon" descr="Implication 3"/>
          <p:cNvPicPr>
            <a:picLocks noChangeAspect="1"/>
          </p:cNvPicPr>
          <p:nvPr/>
        </p:nvPicPr>
        <p:blipFill>
          <a:blip r:embed="rId5"/>
          <a:stretch>
            <a:fillRect/>
          </a:stretch>
        </p:blipFill>
        <p:spPr>
          <a:xfrm>
            <a:off x="760781" y="3183941"/>
            <a:ext cx="307238" cy="307238"/>
          </a:xfrm>
          <a:prstGeom prst="rect">
            <a:avLst/>
          </a:prstGeom>
        </p:spPr>
      </p:pic>
      <p:sp>
        <p:nvSpPr>
          <p:cNvPr id="16" name="Implication head 3"/>
          <p:cNvSpPr txBox="1"/>
          <p:nvPr/>
        </p:nvSpPr>
        <p:spPr>
          <a:xfrm>
            <a:off x="1371600" y="3044952"/>
            <a:ext cx="2926080" cy="365760"/>
          </a:xfrm>
          <a:prstGeom prst="rect">
            <a:avLst/>
          </a:prstGeom>
          <a:noFill/>
          <a:ln/>
        </p:spPr>
        <p:txBody>
          <a:bodyPr wrap="square" lIns="0" tIns="0" rIns="0" bIns="0" rtlCol="0" anchor="t"/>
          <a:lstStyle/>
          <a:p>
            <a:pPr marL="0" indent="0">
              <a:buNone/>
            </a:pPr>
            <a:r>
              <a:rPr lang="en-US" sz="1600" b="1" dirty="0">
                <a:solidFill>
                  <a:schemeClr val="tx2"/>
                </a:solidFill>
                <a:latin typeface="Cambria" pitchFamily="34" charset="0"/>
                <a:ea typeface="Cambria" pitchFamily="34" charset="-122"/>
                <a:cs typeface="Cambria" pitchFamily="34" charset="-120"/>
              </a:rPr>
              <a:t>Test signals over time</a:t>
            </a:r>
            <a:endParaRPr lang="en-US" sz="1600" dirty="0"/>
          </a:p>
        </p:txBody>
      </p:sp>
      <p:sp>
        <p:nvSpPr>
          <p:cNvPr id="17" name="Implication text 3"/>
          <p:cNvSpPr txBox="1"/>
          <p:nvPr/>
        </p:nvSpPr>
        <p:spPr>
          <a:xfrm>
            <a:off x="1371600" y="3447288"/>
            <a:ext cx="2926080" cy="822960"/>
          </a:xfrm>
          <a:prstGeom prst="rect">
            <a:avLst/>
          </a:prstGeom>
          <a:noFill/>
          <a:ln/>
        </p:spPr>
        <p:txBody>
          <a:bodyPr wrap="square" lIns="0" tIns="0" rIns="0" bIns="0" rtlCol="0" anchor="t"/>
          <a:lstStyle/>
          <a:p>
            <a:pPr marL="0" indent="0">
              <a:buNone/>
            </a:pPr>
            <a:r>
              <a:rPr lang="en-US" sz="1400" dirty="0">
                <a:solidFill>
                  <a:schemeClr val="tx1"/>
                </a:solidFill>
              </a:rPr>
              <a:t>Judging social or news sentiment needs visitor counts over time and aligned signals [1], [2].</a:t>
            </a:r>
            <a:endParaRPr lang="en-US" sz="1400" dirty="0"/>
          </a:p>
        </p:txBody>
      </p:sp>
      <p:sp>
        <p:nvSpPr>
          <p:cNvPr id="18" name="Implication card 4"/>
          <p:cNvSpPr/>
          <p:nvPr/>
        </p:nvSpPr>
        <p:spPr>
          <a:xfrm>
            <a:off x="4709160" y="2880360"/>
            <a:ext cx="3977640" cy="1463040"/>
          </a:xfrm>
          <a:prstGeom prst="roundRect">
            <a:avLst>
              <a:gd name="adj" fmla="val 5000"/>
            </a:avLst>
          </a:prstGeom>
          <a:solidFill>
            <a:schemeClr val="bg2"/>
          </a:solidFill>
          <a:ln/>
        </p:spPr>
      </p:sp>
      <p:sp>
        <p:nvSpPr>
          <p:cNvPr id="19" name="Implication 4 circle"/>
          <p:cNvSpPr/>
          <p:nvPr/>
        </p:nvSpPr>
        <p:spPr>
          <a:xfrm>
            <a:off x="4892040" y="3063240"/>
            <a:ext cx="548640" cy="548640"/>
          </a:xfrm>
          <a:prstGeom prst="ellipse">
            <a:avLst/>
          </a:prstGeom>
          <a:solidFill>
            <a:schemeClr val="accent1"/>
          </a:solidFill>
          <a:ln/>
        </p:spPr>
      </p:sp>
      <p:pic>
        <p:nvPicPr>
          <p:cNvPr id="20" name="Implication 4 icon" descr="Implication 4"/>
          <p:cNvPicPr>
            <a:picLocks noChangeAspect="1"/>
          </p:cNvPicPr>
          <p:nvPr/>
        </p:nvPicPr>
        <p:blipFill>
          <a:blip r:embed="rId6"/>
          <a:stretch>
            <a:fillRect/>
          </a:stretch>
        </p:blipFill>
        <p:spPr>
          <a:xfrm>
            <a:off x="5012741" y="3183941"/>
            <a:ext cx="307238" cy="307238"/>
          </a:xfrm>
          <a:prstGeom prst="rect">
            <a:avLst/>
          </a:prstGeom>
        </p:spPr>
      </p:pic>
      <p:sp>
        <p:nvSpPr>
          <p:cNvPr id="21" name="Implication head 4"/>
          <p:cNvSpPr txBox="1"/>
          <p:nvPr/>
        </p:nvSpPr>
        <p:spPr>
          <a:xfrm>
            <a:off x="5623560" y="3044952"/>
            <a:ext cx="2926080" cy="365760"/>
          </a:xfrm>
          <a:prstGeom prst="rect">
            <a:avLst/>
          </a:prstGeom>
          <a:noFill/>
          <a:ln/>
        </p:spPr>
        <p:txBody>
          <a:bodyPr wrap="square" lIns="0" tIns="0" rIns="0" bIns="0" rtlCol="0" anchor="t"/>
          <a:lstStyle/>
          <a:p>
            <a:pPr marL="0" indent="0">
              <a:buNone/>
            </a:pPr>
            <a:r>
              <a:rPr lang="en-US" sz="1600" b="1" dirty="0">
                <a:solidFill>
                  <a:schemeClr val="tx2"/>
                </a:solidFill>
                <a:latin typeface="Cambria" pitchFamily="34" charset="0"/>
                <a:ea typeface="Cambria" pitchFamily="34" charset="-122"/>
                <a:cs typeface="Cambria" pitchFamily="34" charset="-120"/>
              </a:rPr>
              <a:t>Explanations are associations</a:t>
            </a:r>
            <a:endParaRPr lang="en-US" sz="1600" dirty="0"/>
          </a:p>
        </p:txBody>
      </p:sp>
      <p:sp>
        <p:nvSpPr>
          <p:cNvPr id="22" name="Implication text 4"/>
          <p:cNvSpPr txBox="1"/>
          <p:nvPr/>
        </p:nvSpPr>
        <p:spPr>
          <a:xfrm>
            <a:off x="5623560" y="3447288"/>
            <a:ext cx="2926080" cy="822960"/>
          </a:xfrm>
          <a:prstGeom prst="rect">
            <a:avLst/>
          </a:prstGeom>
          <a:noFill/>
          <a:ln/>
        </p:spPr>
        <p:txBody>
          <a:bodyPr wrap="square" lIns="0" tIns="0" rIns="0" bIns="0" rtlCol="0" anchor="t"/>
          <a:lstStyle/>
          <a:p>
            <a:pPr marL="0" indent="0">
              <a:buNone/>
            </a:pPr>
            <a:r>
              <a:rPr lang="en-US" sz="1400" dirty="0">
                <a:solidFill>
                  <a:schemeClr val="tx1"/>
                </a:solidFill>
              </a:rPr>
              <a:t>AOD matters partly because yearly totals build up over open days. This is not causal.</a:t>
            </a:r>
            <a:endParaRPr lang="en-US" sz="14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28600"/>
            <a:ext cx="8229600" cy="822960"/>
          </a:xfrm>
          <a:prstGeom prst="rect">
            <a:avLst/>
          </a:prstGeom>
          <a:noFill/>
          <a:ln/>
        </p:spPr>
        <p:txBody>
          <a:bodyPr wrap="square" lIns="0" tIns="0" rIns="0" bIns="0" rtlCol="0" anchor="ctr"/>
          <a:lstStyle/>
          <a:p>
            <a:pPr marL="0" indent="0" algn="l">
              <a:buNone/>
            </a:pPr>
            <a:r>
              <a:rPr lang="en-US" sz="2600" b="1" dirty="0">
                <a:solidFill>
                  <a:schemeClr val="tx2"/>
                </a:solidFill>
              </a:rPr>
              <a:t>Limitations are real; the next step is time-aligned data</a:t>
            </a:r>
            <a:endParaRPr lang="en-US" sz="2600" dirty="0"/>
          </a:p>
        </p:txBody>
      </p:sp>
      <p:sp>
        <p:nvSpPr>
          <p:cNvPr id="3" name="Limits card"/>
          <p:cNvSpPr/>
          <p:nvPr/>
        </p:nvSpPr>
        <p:spPr>
          <a:xfrm>
            <a:off x="457200" y="1280160"/>
            <a:ext cx="3977640" cy="3154680"/>
          </a:xfrm>
          <a:prstGeom prst="roundRect">
            <a:avLst>
              <a:gd name="adj" fmla="val 2319"/>
            </a:avLst>
          </a:prstGeom>
          <a:solidFill>
            <a:schemeClr val="bg2"/>
          </a:solidFill>
          <a:ln/>
        </p:spPr>
      </p:sp>
      <p:sp>
        <p:nvSpPr>
          <p:cNvPr id="4" name="Future card"/>
          <p:cNvSpPr/>
          <p:nvPr/>
        </p:nvSpPr>
        <p:spPr>
          <a:xfrm>
            <a:off x="4709160" y="1280160"/>
            <a:ext cx="3977640" cy="3154680"/>
          </a:xfrm>
          <a:prstGeom prst="roundRect">
            <a:avLst>
              <a:gd name="adj" fmla="val 2319"/>
            </a:avLst>
          </a:prstGeom>
          <a:solidFill>
            <a:schemeClr val="bg2"/>
          </a:solidFill>
          <a:ln/>
        </p:spPr>
      </p:sp>
      <p:sp>
        <p:nvSpPr>
          <p:cNvPr id="5" name="Limits head"/>
          <p:cNvSpPr txBox="1"/>
          <p:nvPr/>
        </p:nvSpPr>
        <p:spPr>
          <a:xfrm>
            <a:off x="685800" y="1417320"/>
            <a:ext cx="3566160" cy="365760"/>
          </a:xfrm>
          <a:prstGeom prst="rect">
            <a:avLst/>
          </a:prstGeom>
          <a:noFill/>
          <a:ln/>
        </p:spPr>
        <p:txBody>
          <a:bodyPr wrap="square" lIns="0" tIns="0" rIns="0" bIns="0" rtlCol="0" anchor="ctr"/>
          <a:lstStyle/>
          <a:p>
            <a:pPr marL="0" indent="0">
              <a:buNone/>
            </a:pPr>
            <a:r>
              <a:rPr lang="en-US" sz="1800" b="1" dirty="0">
                <a:solidFill>
                  <a:schemeClr val="accent1"/>
                </a:solidFill>
                <a:latin typeface="Cambria" pitchFamily="34" charset="0"/>
                <a:ea typeface="Cambria" pitchFamily="34" charset="-122"/>
                <a:cs typeface="Cambria" pitchFamily="34" charset="-120"/>
              </a:rPr>
              <a:t>Limitations</a:t>
            </a:r>
            <a:endParaRPr lang="en-US" sz="1800" dirty="0"/>
          </a:p>
        </p:txBody>
      </p:sp>
      <p:sp>
        <p:nvSpPr>
          <p:cNvPr id="6" name="Limits list"/>
          <p:cNvSpPr txBox="1"/>
          <p:nvPr/>
        </p:nvSpPr>
        <p:spPr>
          <a:xfrm>
            <a:off x="685800" y="1874520"/>
            <a:ext cx="3520440" cy="246888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One year, 323 museums; selection rule undocumented and favours larger museums</a:t>
            </a:r>
            <a:endParaRPr lang="en-US" sz="1400" dirty="0"/>
          </a:p>
          <a:p>
            <a:pPr marL="342900" indent="-342900">
              <a:spcAft>
                <a:spcPts val="600"/>
              </a:spcAft>
              <a:buSzPct val="100000"/>
              <a:buChar char="•"/>
            </a:pPr>
            <a:r>
              <a:rPr lang="en-US" sz="1400" dirty="0">
                <a:solidFill>
                  <a:schemeClr val="tx1"/>
                </a:solidFill>
              </a:rPr>
              <a:t>Raw column meanings inferred; four columns untraceable</a:t>
            </a:r>
            <a:endParaRPr lang="en-US" sz="1400" dirty="0"/>
          </a:p>
          <a:p>
            <a:pPr marL="342900" indent="-342900">
              <a:spcAft>
                <a:spcPts val="600"/>
              </a:spcAft>
              <a:buSzPct val="100000"/>
              <a:buChar char="•"/>
            </a:pPr>
            <a:r>
              <a:rPr lang="en-US" sz="1400" dirty="0">
                <a:solidFill>
                  <a:schemeClr val="tx1"/>
                </a:solidFill>
              </a:rPr>
              <a:t>Museums at the same site are not independent across folds</a:t>
            </a:r>
            <a:endParaRPr lang="en-US" sz="1400" dirty="0"/>
          </a:p>
          <a:p>
            <a:pPr marL="342900" indent="-342900">
              <a:spcAft>
                <a:spcPts val="600"/>
              </a:spcAft>
              <a:buSzPct val="100000"/>
              <a:buChar char="•"/>
            </a:pPr>
            <a:r>
              <a:rPr lang="en-US" sz="1400" dirty="0">
                <a:solidFill>
                  <a:schemeClr val="tx1"/>
                </a:solidFill>
              </a:rPr>
              <a:t>Small tuning grids; tests and intervals are optimistic; not causal</a:t>
            </a:r>
            <a:endParaRPr lang="en-US" sz="1400" dirty="0"/>
          </a:p>
        </p:txBody>
      </p:sp>
      <p:sp>
        <p:nvSpPr>
          <p:cNvPr id="7" name="Future head"/>
          <p:cNvSpPr txBox="1"/>
          <p:nvPr/>
        </p:nvSpPr>
        <p:spPr>
          <a:xfrm>
            <a:off x="4937760" y="1417320"/>
            <a:ext cx="3566160" cy="365760"/>
          </a:xfrm>
          <a:prstGeom prst="rect">
            <a:avLst/>
          </a:prstGeom>
          <a:noFill/>
          <a:ln/>
        </p:spPr>
        <p:txBody>
          <a:bodyPr wrap="square" lIns="0" tIns="0" rIns="0" bIns="0" rtlCol="0" anchor="ctr"/>
          <a:lstStyle/>
          <a:p>
            <a:pPr marL="0" indent="0">
              <a:buNone/>
            </a:pPr>
            <a:r>
              <a:rPr lang="en-US" sz="1800" b="1" dirty="0">
                <a:solidFill>
                  <a:schemeClr val="accent2"/>
                </a:solidFill>
                <a:latin typeface="Cambria" pitchFamily="34" charset="0"/>
                <a:ea typeface="Cambria" pitchFamily="34" charset="-122"/>
                <a:cs typeface="Cambria" pitchFamily="34" charset="-120"/>
              </a:rPr>
              <a:t>Future work</a:t>
            </a:r>
            <a:endParaRPr lang="en-US" sz="1800" dirty="0"/>
          </a:p>
        </p:txBody>
      </p:sp>
      <p:sp>
        <p:nvSpPr>
          <p:cNvPr id="8" name="Future list"/>
          <p:cNvSpPr txBox="1"/>
          <p:nvPr/>
        </p:nvSpPr>
        <p:spPr>
          <a:xfrm>
            <a:off x="4937760" y="1874520"/>
            <a:ext cx="3520440" cy="2468880"/>
          </a:xfrm>
          <a:prstGeom prst="rect">
            <a:avLst/>
          </a:prstGeom>
          <a:noFill/>
          <a:ln/>
        </p:spPr>
        <p:txBody>
          <a:bodyPr wrap="square" lIns="0" tIns="0" rIns="0" bIns="0" rtlCol="0" anchor="t"/>
          <a:lstStyle/>
          <a:p>
            <a:pPr marL="342900" indent="-342900">
              <a:spcAft>
                <a:spcPts val="800"/>
              </a:spcAft>
              <a:buSzPct val="100000"/>
              <a:buChar char="•"/>
            </a:pPr>
            <a:r>
              <a:rPr lang="en-US" sz="1400" dirty="0">
                <a:solidFill>
                  <a:schemeClr val="tx1"/>
                </a:solidFill>
              </a:rPr>
              <a:t>Ask the dataset authors for documentation</a:t>
            </a:r>
            <a:endParaRPr lang="en-US" sz="1400" dirty="0"/>
          </a:p>
          <a:p>
            <a:pPr marL="342900" indent="-342900">
              <a:spcAft>
                <a:spcPts val="800"/>
              </a:spcAft>
              <a:buSzPct val="100000"/>
              <a:buChar char="•"/>
            </a:pPr>
            <a:r>
              <a:rPr lang="en-US" sz="1400" dirty="0">
                <a:solidFill>
                  <a:schemeClr val="tx1"/>
                </a:solidFill>
              </a:rPr>
              <a:t>Collect true monthly attendance with search, social and news signals aligned in time</a:t>
            </a:r>
            <a:endParaRPr lang="en-US" sz="1400" dirty="0"/>
          </a:p>
          <a:p>
            <a:pPr marL="342900" indent="-342900">
              <a:spcAft>
                <a:spcPts val="800"/>
              </a:spcAft>
              <a:buSzPct val="100000"/>
              <a:buChar char="•"/>
            </a:pPr>
            <a:r>
              <a:rPr lang="en-US" sz="1400" dirty="0">
                <a:solidFill>
                  <a:schemeClr val="tx1"/>
                </a:solidFill>
              </a:rPr>
              <a:t>Then test sequence models with rolling-origin evaluation</a:t>
            </a:r>
            <a:endParaRPr lang="en-US" sz="14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28600"/>
            <a:ext cx="8229600" cy="822960"/>
          </a:xfrm>
          <a:prstGeom prst="rect">
            <a:avLst/>
          </a:prstGeom>
          <a:noFill/>
          <a:ln/>
        </p:spPr>
        <p:txBody>
          <a:bodyPr wrap="square" lIns="0" tIns="0" rIns="0" bIns="0" rtlCol="0" anchor="ctr"/>
          <a:lstStyle/>
          <a:p>
            <a:pPr marL="0" indent="0" algn="l">
              <a:buNone/>
            </a:pPr>
            <a:r>
              <a:rPr lang="en-US" sz="2600" b="1" dirty="0">
                <a:solidFill>
                  <a:schemeClr val="tx2"/>
                </a:solidFill>
              </a:rPr>
              <a:t>Conclusions: answers to the four research questions</a:t>
            </a:r>
            <a:endParaRPr lang="en-US" sz="2600" dirty="0"/>
          </a:p>
        </p:txBody>
      </p:sp>
      <p:sp>
        <p:nvSpPr>
          <p:cNvPr id="3" name="Answer card 1"/>
          <p:cNvSpPr/>
          <p:nvPr/>
        </p:nvSpPr>
        <p:spPr>
          <a:xfrm>
            <a:off x="457200" y="1234440"/>
            <a:ext cx="8229600" cy="713232"/>
          </a:xfrm>
          <a:prstGeom prst="roundRect">
            <a:avLst>
              <a:gd name="adj" fmla="val 10256"/>
            </a:avLst>
          </a:prstGeom>
          <a:solidFill>
            <a:schemeClr val="bg2"/>
          </a:solidFill>
          <a:ln/>
        </p:spPr>
      </p:sp>
      <p:sp>
        <p:nvSpPr>
          <p:cNvPr id="4" name="RQ1 answer tag"/>
          <p:cNvSpPr txBox="1"/>
          <p:nvPr/>
        </p:nvSpPr>
        <p:spPr>
          <a:xfrm>
            <a:off x="685800" y="1234440"/>
            <a:ext cx="822960" cy="713232"/>
          </a:xfrm>
          <a:prstGeom prst="rect">
            <a:avLst/>
          </a:prstGeom>
          <a:noFill/>
          <a:ln/>
        </p:spPr>
        <p:txBody>
          <a:bodyPr wrap="square" lIns="0" tIns="0" rIns="0" bIns="0" rtlCol="0" anchor="ctr"/>
          <a:lstStyle/>
          <a:p>
            <a:pPr marL="0" indent="0">
              <a:buNone/>
            </a:pPr>
            <a:r>
              <a:rPr lang="en-US" sz="2000" b="1" dirty="0">
                <a:solidFill>
                  <a:schemeClr val="accent1"/>
                </a:solidFill>
                <a:latin typeface="Cambria" pitchFamily="34" charset="0"/>
                <a:ea typeface="Cambria" pitchFamily="34" charset="-122"/>
                <a:cs typeface="Cambria" pitchFamily="34" charset="-120"/>
              </a:rPr>
              <a:t>RQ1</a:t>
            </a:r>
            <a:endParaRPr lang="en-US" sz="2000" dirty="0"/>
          </a:p>
        </p:txBody>
      </p:sp>
      <p:sp>
        <p:nvSpPr>
          <p:cNvPr id="5" name="RQ1 answer"/>
          <p:cNvSpPr txBox="1"/>
          <p:nvPr/>
        </p:nvSpPr>
        <p:spPr>
          <a:xfrm>
            <a:off x="1554480" y="1234440"/>
            <a:ext cx="6949440" cy="713232"/>
          </a:xfrm>
          <a:prstGeom prst="rect">
            <a:avLst/>
          </a:prstGeom>
          <a:noFill/>
          <a:ln/>
        </p:spPr>
        <p:txBody>
          <a:bodyPr wrap="square" lIns="0" tIns="0" rIns="0" bIns="0" rtlCol="0" anchor="ctr"/>
          <a:lstStyle/>
          <a:p>
            <a:pPr marL="0" indent="0">
              <a:buNone/>
            </a:pPr>
            <a:r>
              <a:rPr lang="en-US" sz="1600" dirty="0">
                <a:solidFill>
                  <a:schemeClr val="tx1"/>
                </a:solidFill>
              </a:rPr>
              <a:t>About 58% of variance in log annual visitors explained (MAE 0.88 log units).</a:t>
            </a:r>
            <a:endParaRPr lang="en-US" sz="1600" dirty="0"/>
          </a:p>
        </p:txBody>
      </p:sp>
      <p:sp>
        <p:nvSpPr>
          <p:cNvPr id="6" name="Answer card 2"/>
          <p:cNvSpPr/>
          <p:nvPr/>
        </p:nvSpPr>
        <p:spPr>
          <a:xfrm>
            <a:off x="457200" y="2057400"/>
            <a:ext cx="8229600" cy="713232"/>
          </a:xfrm>
          <a:prstGeom prst="roundRect">
            <a:avLst>
              <a:gd name="adj" fmla="val 10256"/>
            </a:avLst>
          </a:prstGeom>
          <a:solidFill>
            <a:schemeClr val="bg2"/>
          </a:solidFill>
          <a:ln/>
        </p:spPr>
      </p:sp>
      <p:sp>
        <p:nvSpPr>
          <p:cNvPr id="7" name="RQ2 answer tag"/>
          <p:cNvSpPr txBox="1"/>
          <p:nvPr/>
        </p:nvSpPr>
        <p:spPr>
          <a:xfrm>
            <a:off x="685800" y="2057400"/>
            <a:ext cx="822960" cy="713232"/>
          </a:xfrm>
          <a:prstGeom prst="rect">
            <a:avLst/>
          </a:prstGeom>
          <a:noFill/>
          <a:ln/>
        </p:spPr>
        <p:txBody>
          <a:bodyPr wrap="square" lIns="0" tIns="0" rIns="0" bIns="0" rtlCol="0" anchor="ctr"/>
          <a:lstStyle/>
          <a:p>
            <a:pPr marL="0" indent="0">
              <a:buNone/>
            </a:pPr>
            <a:r>
              <a:rPr lang="en-US" sz="2000" b="1" dirty="0">
                <a:solidFill>
                  <a:schemeClr val="accent1"/>
                </a:solidFill>
                <a:latin typeface="Cambria" pitchFamily="34" charset="0"/>
                <a:ea typeface="Cambria" pitchFamily="34" charset="-122"/>
                <a:cs typeface="Cambria" pitchFamily="34" charset="-120"/>
              </a:rPr>
              <a:t>RQ2</a:t>
            </a:r>
            <a:endParaRPr lang="en-US" sz="2000" dirty="0"/>
          </a:p>
        </p:txBody>
      </p:sp>
      <p:sp>
        <p:nvSpPr>
          <p:cNvPr id="8" name="RQ2 answer"/>
          <p:cNvSpPr txBox="1"/>
          <p:nvPr/>
        </p:nvSpPr>
        <p:spPr>
          <a:xfrm>
            <a:off x="1554480" y="2057400"/>
            <a:ext cx="6949440" cy="713232"/>
          </a:xfrm>
          <a:prstGeom prst="rect">
            <a:avLst/>
          </a:prstGeom>
          <a:noFill/>
          <a:ln/>
        </p:spPr>
        <p:txBody>
          <a:bodyPr wrap="square" lIns="0" tIns="0" rIns="0" bIns="0" rtlCol="0" anchor="ctr"/>
          <a:lstStyle/>
          <a:p>
            <a:pPr marL="0" indent="0">
              <a:buNone/>
            </a:pPr>
            <a:r>
              <a:rPr lang="en-US" sz="1600" dirty="0">
                <a:solidFill>
                  <a:schemeClr val="tx1"/>
                </a:solidFill>
              </a:rPr>
              <a:t>No: the neural network is no better than ridge or tree models at n = 323.</a:t>
            </a:r>
            <a:endParaRPr lang="en-US" sz="1600" dirty="0"/>
          </a:p>
        </p:txBody>
      </p:sp>
      <p:sp>
        <p:nvSpPr>
          <p:cNvPr id="9" name="Answer card 3"/>
          <p:cNvSpPr/>
          <p:nvPr/>
        </p:nvSpPr>
        <p:spPr>
          <a:xfrm>
            <a:off x="457200" y="2880360"/>
            <a:ext cx="8229600" cy="713232"/>
          </a:xfrm>
          <a:prstGeom prst="roundRect">
            <a:avLst>
              <a:gd name="adj" fmla="val 10256"/>
            </a:avLst>
          </a:prstGeom>
          <a:solidFill>
            <a:schemeClr val="bg2"/>
          </a:solidFill>
          <a:ln/>
        </p:spPr>
      </p:sp>
      <p:sp>
        <p:nvSpPr>
          <p:cNvPr id="10" name="RQ3 answer tag"/>
          <p:cNvSpPr txBox="1"/>
          <p:nvPr/>
        </p:nvSpPr>
        <p:spPr>
          <a:xfrm>
            <a:off x="685800" y="2880360"/>
            <a:ext cx="822960" cy="713232"/>
          </a:xfrm>
          <a:prstGeom prst="rect">
            <a:avLst/>
          </a:prstGeom>
          <a:noFill/>
          <a:ln/>
        </p:spPr>
        <p:txBody>
          <a:bodyPr wrap="square" lIns="0" tIns="0" rIns="0" bIns="0" rtlCol="0" anchor="ctr"/>
          <a:lstStyle/>
          <a:p>
            <a:pPr marL="0" indent="0">
              <a:buNone/>
            </a:pPr>
            <a:r>
              <a:rPr lang="en-US" sz="2000" b="1" dirty="0">
                <a:solidFill>
                  <a:schemeClr val="accent1"/>
                </a:solidFill>
                <a:latin typeface="Cambria" pitchFamily="34" charset="0"/>
                <a:ea typeface="Cambria" pitchFamily="34" charset="-122"/>
                <a:cs typeface="Cambria" pitchFamily="34" charset="-120"/>
              </a:rPr>
              <a:t>RQ3</a:t>
            </a:r>
            <a:endParaRPr lang="en-US" sz="2000" dirty="0"/>
          </a:p>
        </p:txBody>
      </p:sp>
      <p:sp>
        <p:nvSpPr>
          <p:cNvPr id="11" name="RQ3 answer"/>
          <p:cNvSpPr txBox="1"/>
          <p:nvPr/>
        </p:nvSpPr>
        <p:spPr>
          <a:xfrm>
            <a:off x="1554480" y="2880360"/>
            <a:ext cx="6949440" cy="713232"/>
          </a:xfrm>
          <a:prstGeom prst="rect">
            <a:avLst/>
          </a:prstGeom>
          <a:noFill/>
          <a:ln/>
        </p:spPr>
        <p:txBody>
          <a:bodyPr wrap="square" lIns="0" tIns="0" rIns="0" bIns="0" rtlCol="0" anchor="ctr"/>
          <a:lstStyle/>
          <a:p>
            <a:pPr marL="0" indent="0">
              <a:buNone/>
            </a:pPr>
            <a:r>
              <a:rPr lang="en-US" sz="1600" dirty="0">
                <a:solidFill>
                  <a:schemeClr val="tx1"/>
                </a:solidFill>
              </a:rPr>
              <a:t>Signal sits in AOD and SLV/TAV/EDA; sentiment and news add nothing detectable.</a:t>
            </a:r>
            <a:endParaRPr lang="en-US" sz="1600" dirty="0"/>
          </a:p>
        </p:txBody>
      </p:sp>
      <p:sp>
        <p:nvSpPr>
          <p:cNvPr id="12" name="Answer card 4"/>
          <p:cNvSpPr/>
          <p:nvPr/>
        </p:nvSpPr>
        <p:spPr>
          <a:xfrm>
            <a:off x="457200" y="3703320"/>
            <a:ext cx="8229600" cy="713232"/>
          </a:xfrm>
          <a:prstGeom prst="roundRect">
            <a:avLst>
              <a:gd name="adj" fmla="val 10256"/>
            </a:avLst>
          </a:prstGeom>
          <a:solidFill>
            <a:schemeClr val="bg2"/>
          </a:solidFill>
          <a:ln/>
        </p:spPr>
      </p:sp>
      <p:sp>
        <p:nvSpPr>
          <p:cNvPr id="13" name="RQ4 answer tag"/>
          <p:cNvSpPr txBox="1"/>
          <p:nvPr/>
        </p:nvSpPr>
        <p:spPr>
          <a:xfrm>
            <a:off x="685800" y="3703320"/>
            <a:ext cx="822960" cy="713232"/>
          </a:xfrm>
          <a:prstGeom prst="rect">
            <a:avLst/>
          </a:prstGeom>
          <a:noFill/>
          <a:ln/>
        </p:spPr>
        <p:txBody>
          <a:bodyPr wrap="square" lIns="0" tIns="0" rIns="0" bIns="0" rtlCol="0" anchor="ctr"/>
          <a:lstStyle/>
          <a:p>
            <a:pPr marL="0" indent="0">
              <a:buNone/>
            </a:pPr>
            <a:r>
              <a:rPr lang="en-US" sz="2000" b="1" dirty="0">
                <a:solidFill>
                  <a:schemeClr val="accent1"/>
                </a:solidFill>
                <a:latin typeface="Cambria" pitchFamily="34" charset="0"/>
                <a:ea typeface="Cambria" pitchFamily="34" charset="-122"/>
                <a:cs typeface="Cambria" pitchFamily="34" charset="-120"/>
              </a:rPr>
              <a:t>RQ4</a:t>
            </a:r>
            <a:endParaRPr lang="en-US" sz="2000" dirty="0"/>
          </a:p>
        </p:txBody>
      </p:sp>
      <p:sp>
        <p:nvSpPr>
          <p:cNvPr id="14" name="RQ4 answer"/>
          <p:cNvSpPr txBox="1"/>
          <p:nvPr/>
        </p:nvSpPr>
        <p:spPr>
          <a:xfrm>
            <a:off x="1554480" y="3703320"/>
            <a:ext cx="6949440" cy="713232"/>
          </a:xfrm>
          <a:prstGeom prst="rect">
            <a:avLst/>
          </a:prstGeom>
          <a:noFill/>
          <a:ln/>
        </p:spPr>
        <p:txBody>
          <a:bodyPr wrap="square" lIns="0" tIns="0" rIns="0" bIns="0" rtlCol="0" anchor="ctr"/>
          <a:lstStyle/>
          <a:p>
            <a:pPr marL="0" indent="0">
              <a:buNone/>
            </a:pPr>
            <a:r>
              <a:rPr lang="en-US" sz="1600" dirty="0">
                <a:solidFill>
                  <a:schemeClr val="tx1"/>
                </a:solidFill>
              </a:rPr>
              <a:t>No: at least ten columns do not match their descriptions; four have no source.</a:t>
            </a:r>
            <a:endParaRPr lang="en-US" sz="16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1097280"/>
            <a:ext cx="7863840" cy="1554480"/>
          </a:xfrm>
          <a:prstGeom prst="rect">
            <a:avLst/>
          </a:prstGeom>
          <a:noFill/>
          <a:ln/>
        </p:spPr>
        <p:txBody>
          <a:bodyPr wrap="square" lIns="0" tIns="0" rIns="0" bIns="0" rtlCol="0" anchor="t"/>
          <a:lstStyle/>
          <a:p>
            <a:pPr marL="0" indent="0" algn="l">
              <a:buNone/>
            </a:pPr>
            <a:r>
              <a:rPr lang="en-US" sz="3200" b="1" dirty="0">
                <a:solidFill>
                  <a:schemeClr val="bg1"/>
                </a:solidFill>
              </a:rPr>
              <a:t>Thank you. Questions?</a:t>
            </a:r>
            <a:endParaRPr lang="en-US" sz="3200" dirty="0"/>
          </a:p>
        </p:txBody>
      </p:sp>
      <p:sp>
        <p:nvSpPr>
          <p:cNvPr id="3" name="Tagline"/>
          <p:cNvSpPr txBox="1"/>
          <p:nvPr/>
        </p:nvSpPr>
        <p:spPr>
          <a:xfrm>
            <a:off x="640080" y="1920240"/>
            <a:ext cx="7863840" cy="457200"/>
          </a:xfrm>
          <a:prstGeom prst="rect">
            <a:avLst/>
          </a:prstGeom>
          <a:noFill/>
          <a:ln/>
        </p:spPr>
        <p:txBody>
          <a:bodyPr wrap="square" lIns="0" tIns="0" rIns="0" bIns="0" rtlCol="0" anchor="ctr"/>
          <a:lstStyle/>
          <a:p>
            <a:pPr marL="0" indent="0">
              <a:buNone/>
            </a:pPr>
            <a:r>
              <a:rPr lang="en-US" sz="1800" dirty="0">
                <a:solidFill>
                  <a:srgbClr val="C9D3E6"/>
                </a:solidFill>
              </a:rPr>
              <a:t>Audit your data before you trust its labels</a:t>
            </a:r>
            <a:endParaRPr lang="en-US" sz="1800" dirty="0"/>
          </a:p>
        </p:txBody>
      </p:sp>
      <p:sp>
        <p:nvSpPr>
          <p:cNvPr id="4" name="Email circle"/>
          <p:cNvSpPr/>
          <p:nvPr/>
        </p:nvSpPr>
        <p:spPr>
          <a:xfrm>
            <a:off x="640080" y="2926080"/>
            <a:ext cx="457200" cy="457200"/>
          </a:xfrm>
          <a:prstGeom prst="ellipse">
            <a:avLst/>
          </a:prstGeom>
          <a:solidFill>
            <a:srgbClr val="2A9D8F"/>
          </a:solidFill>
          <a:ln/>
        </p:spPr>
      </p:sp>
      <p:pic>
        <p:nvPicPr>
          <p:cNvPr id="5" name="Email icon" descr="Email"/>
          <p:cNvPicPr>
            <a:picLocks noChangeAspect="1"/>
          </p:cNvPicPr>
          <p:nvPr/>
        </p:nvPicPr>
        <p:blipFill>
          <a:blip r:embed="rId3"/>
          <a:stretch>
            <a:fillRect/>
          </a:stretch>
        </p:blipFill>
        <p:spPr>
          <a:xfrm>
            <a:off x="740664" y="3026664"/>
            <a:ext cx="256032" cy="256032"/>
          </a:xfrm>
          <a:prstGeom prst="rect">
            <a:avLst/>
          </a:prstGeom>
        </p:spPr>
      </p:pic>
      <p:sp>
        <p:nvSpPr>
          <p:cNvPr id="6" name="Emails"/>
          <p:cNvSpPr txBox="1"/>
          <p:nvPr/>
        </p:nvSpPr>
        <p:spPr>
          <a:xfrm>
            <a:off x="1280160" y="2880360"/>
            <a:ext cx="7223760" cy="548640"/>
          </a:xfrm>
          <a:prstGeom prst="rect">
            <a:avLst/>
          </a:prstGeom>
          <a:noFill/>
          <a:ln/>
        </p:spPr>
        <p:txBody>
          <a:bodyPr wrap="square" lIns="0" tIns="0" rIns="0" bIns="0" rtlCol="0" anchor="ctr"/>
          <a:lstStyle/>
          <a:p>
            <a:pPr marL="0" indent="0">
              <a:buNone/>
            </a:pPr>
            <a:r>
              <a:rPr lang="en-US" sz="1400" dirty="0">
                <a:solidFill>
                  <a:srgbClr val="C9D3E6"/>
                </a:solidFill>
              </a:rPr>
              <a:t>ranaamir10611@gmail.com  (presenter)</a:t>
            </a:r>
            <a:endParaRPr lang="en-US" sz="1400" dirty="0"/>
          </a:p>
          <a:p>
            <a:pPr marL="0" indent="0">
              <a:buNone/>
            </a:pPr>
            <a:r>
              <a:rPr lang="en-US" sz="1400" dirty="0">
                <a:solidFill>
                  <a:srgbClr val="C9D3E6"/>
                </a:solidFill>
              </a:rPr>
              <a:t>arfan.jaffar@superior.edu.pk  (corresponding author)</a:t>
            </a:r>
            <a:endParaRPr lang="en-US" sz="1400" dirty="0"/>
          </a:p>
        </p:txBody>
      </p:sp>
      <p:sp>
        <p:nvSpPr>
          <p:cNvPr id="7" name="GitHub circle"/>
          <p:cNvSpPr/>
          <p:nvPr/>
        </p:nvSpPr>
        <p:spPr>
          <a:xfrm>
            <a:off x="640080" y="3657600"/>
            <a:ext cx="457200" cy="457200"/>
          </a:xfrm>
          <a:prstGeom prst="ellipse">
            <a:avLst/>
          </a:prstGeom>
          <a:solidFill>
            <a:srgbClr val="2A9D8F"/>
          </a:solidFill>
          <a:ln/>
        </p:spPr>
      </p:sp>
      <p:pic>
        <p:nvPicPr>
          <p:cNvPr id="8" name="GitHub icon" descr="GitHub"/>
          <p:cNvPicPr>
            <a:picLocks noChangeAspect="1"/>
          </p:cNvPicPr>
          <p:nvPr/>
        </p:nvPicPr>
        <p:blipFill>
          <a:blip r:embed="rId4"/>
          <a:stretch>
            <a:fillRect/>
          </a:stretch>
        </p:blipFill>
        <p:spPr>
          <a:xfrm>
            <a:off x="740664" y="3758184"/>
            <a:ext cx="256032" cy="256032"/>
          </a:xfrm>
          <a:prstGeom prst="rect">
            <a:avLst/>
          </a:prstGeom>
        </p:spPr>
      </p:pic>
      <p:sp>
        <p:nvSpPr>
          <p:cNvPr id="9" name="GitHub link"/>
          <p:cNvSpPr txBox="1"/>
          <p:nvPr/>
        </p:nvSpPr>
        <p:spPr>
          <a:xfrm>
            <a:off x="1280160" y="3611880"/>
            <a:ext cx="7223760" cy="548640"/>
          </a:xfrm>
          <a:prstGeom prst="rect">
            <a:avLst/>
          </a:prstGeom>
          <a:noFill/>
          <a:ln/>
        </p:spPr>
        <p:txBody>
          <a:bodyPr wrap="square" lIns="0" tIns="0" rIns="0" bIns="0" rtlCol="0" anchor="ctr"/>
          <a:lstStyle/>
          <a:p>
            <a:pPr marL="0" indent="0">
              <a:buNone/>
            </a:pPr>
            <a:r>
              <a:rPr lang="en-US" sz="1200" u="sng" dirty="0">
                <a:solidFill>
                  <a:srgbClr val="C9D3E6"/>
                </a:solidFill>
                <a:hlinkClick r:id="rId5">
                  <a:extLst>
                    <a:ext uri="{A12FA001-AC4F-418D-AE19-62706E023703}">
                      <ahyp:hlinkClr xmlns:ahyp="http://schemas.microsoft.com/office/drawing/2018/hyperlinkcolor" val="tx"/>
                    </a:ext>
                  </a:extLst>
                </a:hlinkClick>
              </a:rPr>
              <a:t>Code and clean data: github.com/Rana64/A-Data-Audit-and-Explainable-Prediction-of-Museum-Visitor-Volume-Across-323-Korean-Museums</a:t>
            </a:r>
            <a:endParaRPr lang="en-US" sz="1200" dirty="0"/>
          </a:p>
        </p:txBody>
      </p:sp>
      <p:sp>
        <p:nvSpPr>
          <p:cNvPr id="10" name="Credit"/>
          <p:cNvSpPr txBox="1"/>
          <p:nvPr/>
        </p:nvSpPr>
        <p:spPr>
          <a:xfrm>
            <a:off x="640080" y="4434840"/>
            <a:ext cx="7863840" cy="274320"/>
          </a:xfrm>
          <a:prstGeom prst="rect">
            <a:avLst/>
          </a:prstGeom>
          <a:noFill/>
          <a:ln/>
        </p:spPr>
        <p:txBody>
          <a:bodyPr wrap="square" lIns="0" tIns="0" rIns="0" bIns="0" rtlCol="0" anchor="ctr"/>
          <a:lstStyle/>
          <a:p>
            <a:pPr marL="0" indent="0">
              <a:buNone/>
            </a:pPr>
            <a:r>
              <a:rPr lang="en-US" sz="1200" dirty="0">
                <a:solidFill>
                  <a:srgbClr val="9FB0CF"/>
                </a:solidFill>
              </a:rPr>
              <a:t>Data: Jae Ho Lee repository (CC BY 4.0), from KCISA records.</a:t>
            </a:r>
            <a:endParaRPr lang="en-US" sz="1200" dirty="0"/>
          </a:p>
        </p:txBody>
      </p:sp>
    </p:spTree>
  </p:cSld>
  <p:clrMapOvr>
    <a:masterClrMapping/>
  </p:clrMapOvr>
</p:sld>
</file>

<file path=ppt/theme/theme1.xml><?xml version="1.0" encoding="utf-8"?>
<a:theme xmlns:a="http://schemas.openxmlformats.org/drawingml/2006/main" name="ICCT Museum Audit">
  <a:themeElements>
    <a:clrScheme name="ICCT Museum Audit">
      <a:dk1>
        <a:srgbClr val="1F2933"/>
      </a:dk1>
      <a:lt1>
        <a:srgbClr val="FFFFFF"/>
      </a:lt1>
      <a:dk2>
        <a:srgbClr val="14213D"/>
      </a:dk2>
      <a:lt2>
        <a:srgbClr val="EEF1F5"/>
      </a:lt2>
      <a:accent1>
        <a:srgbClr val="C8553D"/>
      </a:accent1>
      <a:accent2>
        <a:srgbClr val="2A9D8F"/>
      </a:accent2>
      <a:accent3>
        <a:srgbClr val="E9B44C"/>
      </a:accent3>
      <a:accent4>
        <a:srgbClr val="5C6B8A"/>
      </a:accent4>
      <a:accent5>
        <a:srgbClr val="8E9AAF"/>
      </a:accent5>
      <a:accent6>
        <a:srgbClr val="7A3B2E"/>
      </a:accent6>
      <a:hlink>
        <a:srgbClr val="1D6FA5"/>
      </a:hlink>
      <a:folHlink>
        <a:srgbClr val="5C6B8A"/>
      </a:folHlink>
    </a:clrScheme>
    <a:fontScheme name="ICCT Museum Audit">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2631</Words>
  <Application>Microsoft Office PowerPoint</Application>
  <PresentationFormat>On-screen Show (16:9)</PresentationFormat>
  <Paragraphs>170</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Cambria</vt:lpstr>
      <vt:lpstr>ICCT Museum Audit</vt:lpstr>
      <vt:lpstr>What Do “Social-Media” Features Encode?</vt:lpstr>
      <vt:lpstr>Museums plan around visitor numbers, and web signals look like a shortcut</vt:lpstr>
      <vt:lpstr>The dataset promised social-media signals; the data tell a different story</vt:lpstr>
      <vt:lpstr>Four research questions guided the study</vt:lpstr>
      <vt:lpstr>We audited the data first, then built a leakage-free benchmark</vt:lpstr>
      <vt:lpstr>Ten of 14 numeric columns are exact log transforms of unlabelled raw columns</vt:lpstr>
      <vt:lpstr>One column leaks the target and inflates R² from 0.58 to 0.95</vt:lpstr>
      <vt:lpstr>Five models, nested repeated cross-validation, no test-fold leakage</vt:lpstr>
      <vt:lpstr>Random Forest is best, but the top three models are statistically close</vt:lpstr>
      <vt:lpstr>AOD, TAV, SLV and EDA drive predictions; sentiment and news do not</vt:lpstr>
      <vt:lpstr>Ablation confirms it: engagement and operating features matter, sentiment labels add nothing</vt:lpstr>
      <vt:lpstr>What this means for museums and data users</vt:lpstr>
      <vt:lpstr>Limitations are real; the next step is time-aligned data</vt:lpstr>
      <vt:lpstr>Conclusions: answers to the four research questions</vt:lpstr>
      <vt:lpstr>Thank you. Questions?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 Social-Media Features Encode? A Data Audit and Explainable Prediction of Museum Visitor Volume</dc:title>
  <dc:subject>PptxGenJS Presentation</dc:subject>
  <dc:creator>Rana Muhammad Amir Latif</dc:creator>
  <cp:lastModifiedBy>Rana Amir</cp:lastModifiedBy>
  <cp:revision>2</cp:revision>
  <dcterms:created xsi:type="dcterms:W3CDTF">2026-10-25T16:46:08Z</dcterms:created>
  <dcterms:modified xsi:type="dcterms:W3CDTF">2026-10-25T16:47:21Z</dcterms:modified>
</cp:coreProperties>
</file>