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Open Sans" panose="020B0606030504020204" pitchFamily="34" charset="0"/>
      <p:regular r:id="rId14"/>
    </p:embeddedFont>
    <p:embeddedFont>
      <p:font typeface="Open Sans Bold" panose="020B0806030504020204" charset="0"/>
      <p:regular r:id="rId15"/>
    </p:embeddedFont>
    <p:embeddedFont>
      <p:font typeface="Poppins" panose="00000500000000000000" pitchFamily="2" charset="0"/>
      <p:regular r:id="rId16"/>
    </p:embeddedFont>
    <p:embeddedFont>
      <p:font typeface="Poppins Bold" panose="00000800000000000000"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Good morning, everyone.</a:t>
            </a:r>
          </a:p>
          <a:p>
            <a:endParaRPr lang="en-US"/>
          </a:p>
          <a:p>
            <a:r>
              <a:rPr lang="en-US"/>
              <a:t>Today, I will be presenting my review paper titled Academic Procrastination in Higher Education: A Review from Theory to Gamified Analytics, co-authored with Yunli Lee.</a:t>
            </a:r>
          </a:p>
          <a:p>
            <a:endParaRPr lang="en-US"/>
          </a:p>
          <a:p>
            <a:r>
              <a:rPr lang="en-US"/>
              <a:t>This paper examines the factors associated with academic procrastination, reviews existing approaches to addressing it, and explores how gamification and predictive analytics could be integrated to support students in higher education.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sp>
        <p:nvSpPr>
          <p:cNvPr id="2" name="Freeform 2"/>
          <p:cNvSpPr/>
          <p:nvPr/>
        </p:nvSpPr>
        <p:spPr>
          <a:xfrm>
            <a:off x="10702677" y="4136341"/>
            <a:ext cx="7585323" cy="6002809"/>
          </a:xfrm>
          <a:custGeom>
            <a:avLst/>
            <a:gdLst/>
            <a:ahLst/>
            <a:cxnLst/>
            <a:rect l="l" t="t" r="r" b="b"/>
            <a:pathLst>
              <a:path w="8721678" h="6802909">
                <a:moveTo>
                  <a:pt x="0" y="0"/>
                </a:moveTo>
                <a:lnTo>
                  <a:pt x="8721678" y="0"/>
                </a:lnTo>
                <a:lnTo>
                  <a:pt x="8721678" y="6802909"/>
                </a:lnTo>
                <a:lnTo>
                  <a:pt x="0" y="68029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558518" y="171202"/>
            <a:ext cx="3700782" cy="1714997"/>
          </a:xfrm>
          <a:custGeom>
            <a:avLst/>
            <a:gdLst/>
            <a:ahLst/>
            <a:cxnLst/>
            <a:rect l="l" t="t" r="r" b="b"/>
            <a:pathLst>
              <a:path w="3700782" h="1714997">
                <a:moveTo>
                  <a:pt x="0" y="0"/>
                </a:moveTo>
                <a:lnTo>
                  <a:pt x="3700782" y="0"/>
                </a:lnTo>
                <a:lnTo>
                  <a:pt x="3700782" y="1714996"/>
                </a:lnTo>
                <a:lnTo>
                  <a:pt x="0" y="1714996"/>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1824990"/>
            <a:ext cx="12442751" cy="3308350"/>
          </a:xfrm>
          <a:prstGeom prst="rect">
            <a:avLst/>
          </a:prstGeom>
        </p:spPr>
        <p:txBody>
          <a:bodyPr lIns="0" tIns="0" rIns="0" bIns="0" rtlCol="0" anchor="t">
            <a:spAutoFit/>
          </a:bodyPr>
          <a:lstStyle/>
          <a:p>
            <a:pPr algn="l">
              <a:lnSpc>
                <a:spcPts val="6500"/>
              </a:lnSpc>
            </a:pPr>
            <a:r>
              <a:rPr lang="en-US" sz="5000" dirty="0">
                <a:solidFill>
                  <a:srgbClr val="1F2A44"/>
                </a:solidFill>
                <a:latin typeface="Poppins"/>
                <a:ea typeface="Poppins"/>
                <a:cs typeface="Poppins"/>
                <a:sym typeface="Poppins"/>
              </a:rPr>
              <a:t>Academic Procrastination in Higher Education:</a:t>
            </a:r>
          </a:p>
          <a:p>
            <a:pPr algn="l">
              <a:lnSpc>
                <a:spcPts val="6500"/>
              </a:lnSpc>
            </a:pPr>
            <a:r>
              <a:rPr lang="en-US" sz="5000" dirty="0">
                <a:solidFill>
                  <a:srgbClr val="1800AD"/>
                </a:solidFill>
                <a:latin typeface="Poppins"/>
                <a:ea typeface="Poppins"/>
                <a:cs typeface="Poppins"/>
                <a:sym typeface="Poppins"/>
              </a:rPr>
              <a:t>A Review from Theory to Gamified Analytics</a:t>
            </a:r>
          </a:p>
        </p:txBody>
      </p:sp>
      <p:sp>
        <p:nvSpPr>
          <p:cNvPr id="5" name="TextBox 5"/>
          <p:cNvSpPr txBox="1"/>
          <p:nvPr/>
        </p:nvSpPr>
        <p:spPr>
          <a:xfrm>
            <a:off x="1028700" y="5749925"/>
            <a:ext cx="9052761" cy="3508375"/>
          </a:xfrm>
          <a:prstGeom prst="rect">
            <a:avLst/>
          </a:prstGeom>
        </p:spPr>
        <p:txBody>
          <a:bodyPr lIns="0" tIns="0" rIns="0" bIns="0" rtlCol="0" anchor="t">
            <a:spAutoFit/>
          </a:bodyPr>
          <a:lstStyle/>
          <a:p>
            <a:pPr algn="l">
              <a:lnSpc>
                <a:spcPts val="3499"/>
              </a:lnSpc>
            </a:pPr>
            <a:r>
              <a:rPr lang="en-US" sz="2499" b="1">
                <a:solidFill>
                  <a:srgbClr val="4C4F56"/>
                </a:solidFill>
                <a:latin typeface="Poppins Bold"/>
                <a:ea typeface="Poppins Bold"/>
                <a:cs typeface="Poppins Bold"/>
                <a:sym typeface="Poppins Bold"/>
              </a:rPr>
              <a:t>Keertana A/P Subramaniam¹, Yunli Lee¹˒²</a:t>
            </a:r>
          </a:p>
          <a:p>
            <a:pPr algn="l">
              <a:lnSpc>
                <a:spcPts val="3499"/>
              </a:lnSpc>
            </a:pPr>
            <a:endParaRPr lang="en-US" sz="2499" b="1">
              <a:solidFill>
                <a:srgbClr val="4C4F56"/>
              </a:solidFill>
              <a:latin typeface="Poppins Bold"/>
              <a:ea typeface="Poppins Bold"/>
              <a:cs typeface="Poppins Bold"/>
              <a:sym typeface="Poppins Bold"/>
            </a:endParaRPr>
          </a:p>
          <a:p>
            <a:pPr algn="l">
              <a:lnSpc>
                <a:spcPts val="3499"/>
              </a:lnSpc>
            </a:pPr>
            <a:r>
              <a:rPr lang="en-US" sz="2499">
                <a:solidFill>
                  <a:srgbClr val="4C4F56"/>
                </a:solidFill>
                <a:latin typeface="Poppins"/>
                <a:ea typeface="Poppins"/>
                <a:cs typeface="Poppins"/>
                <a:sym typeface="Poppins"/>
              </a:rPr>
              <a:t>¹ School of Computing and Artificial Intelligence, Faculty of Engineering and Technology, Sunway University, Selangor, Malaysia</a:t>
            </a:r>
          </a:p>
          <a:p>
            <a:pPr algn="l">
              <a:lnSpc>
                <a:spcPts val="3499"/>
              </a:lnSpc>
            </a:pPr>
            <a:endParaRPr lang="en-US" sz="2499">
              <a:solidFill>
                <a:srgbClr val="4C4F56"/>
              </a:solidFill>
              <a:latin typeface="Poppins"/>
              <a:ea typeface="Poppins"/>
              <a:cs typeface="Poppins"/>
              <a:sym typeface="Poppins"/>
            </a:endParaRPr>
          </a:p>
          <a:p>
            <a:pPr algn="l">
              <a:lnSpc>
                <a:spcPts val="3499"/>
              </a:lnSpc>
              <a:spcBef>
                <a:spcPct val="0"/>
              </a:spcBef>
            </a:pPr>
            <a:r>
              <a:rPr lang="en-US" sz="2499">
                <a:solidFill>
                  <a:srgbClr val="4C4F56"/>
                </a:solidFill>
                <a:latin typeface="Poppins"/>
                <a:ea typeface="Poppins"/>
                <a:cs typeface="Poppins"/>
                <a:sym typeface="Poppins"/>
              </a:rPr>
              <a:t>² Research Centre for Human-Machine Collaboration (HUMAC), Sunway University</a:t>
            </a:r>
          </a:p>
        </p:txBody>
      </p:sp>
      <p:sp>
        <p:nvSpPr>
          <p:cNvPr id="6" name="TextBox 6"/>
          <p:cNvSpPr txBox="1"/>
          <p:nvPr/>
        </p:nvSpPr>
        <p:spPr>
          <a:xfrm>
            <a:off x="1028700" y="679450"/>
            <a:ext cx="6953727" cy="349250"/>
          </a:xfrm>
          <a:prstGeom prst="rect">
            <a:avLst/>
          </a:prstGeom>
        </p:spPr>
        <p:txBody>
          <a:bodyPr lIns="0" tIns="0" rIns="0" bIns="0" rtlCol="0" anchor="t">
            <a:spAutoFit/>
          </a:bodyPr>
          <a:lstStyle/>
          <a:p>
            <a:pPr algn="l">
              <a:lnSpc>
                <a:spcPts val="2800"/>
              </a:lnSpc>
            </a:pPr>
            <a:r>
              <a:rPr lang="en-US" sz="2000" dirty="0">
                <a:solidFill>
                  <a:srgbClr val="004D75"/>
                </a:solidFill>
                <a:latin typeface="Open Sans"/>
                <a:ea typeface="Open Sans"/>
                <a:cs typeface="Open Sans"/>
                <a:sym typeface="Open Sans"/>
              </a:rPr>
              <a:t>9th International Conference on Culture Technology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230531"/>
            <a:ext cx="1186703" cy="6557122"/>
            <a:chOff x="0" y="0"/>
            <a:chExt cx="312547" cy="1726979"/>
          </a:xfrm>
        </p:grpSpPr>
        <p:sp>
          <p:nvSpPr>
            <p:cNvPr id="3" name="Freeform 3"/>
            <p:cNvSpPr/>
            <p:nvPr/>
          </p:nvSpPr>
          <p:spPr>
            <a:xfrm>
              <a:off x="0" y="0"/>
              <a:ext cx="312547" cy="1726979"/>
            </a:xfrm>
            <a:prstGeom prst="roundRect">
              <a:avLst/>
            </a:prstGeom>
            <a:solidFill>
              <a:srgbClr val="1800AD"/>
            </a:solidFill>
          </p:spPr>
          <p:txBody>
            <a:bodyPr/>
            <a:lstStyle/>
            <a:p>
              <a:endParaRPr lang="en-US"/>
            </a:p>
          </p:txBody>
        </p:sp>
        <p:sp>
          <p:nvSpPr>
            <p:cNvPr id="4" name="TextBox 4"/>
            <p:cNvSpPr txBox="1"/>
            <p:nvPr/>
          </p:nvSpPr>
          <p:spPr>
            <a:xfrm>
              <a:off x="0" y="-47625"/>
              <a:ext cx="312547" cy="1774604"/>
            </a:xfrm>
            <a:prstGeom prst="roundRect">
              <a:avLst/>
            </a:prstGeom>
          </p:spPr>
          <p:txBody>
            <a:bodyPr lIns="50800" tIns="50800" rIns="50800" bIns="50800" rtlCol="0" anchor="ctr"/>
            <a:lstStyle/>
            <a:p>
              <a:pPr algn="ctr">
                <a:lnSpc>
                  <a:spcPts val="2600"/>
                </a:lnSpc>
              </a:pPr>
              <a:endParaRPr/>
            </a:p>
          </p:txBody>
        </p:sp>
      </p:grpSp>
      <p:grpSp>
        <p:nvGrpSpPr>
          <p:cNvPr id="5" name="Group 5"/>
          <p:cNvGrpSpPr/>
          <p:nvPr/>
        </p:nvGrpSpPr>
        <p:grpSpPr>
          <a:xfrm>
            <a:off x="1147482" y="2049705"/>
            <a:ext cx="7626724" cy="6737948"/>
            <a:chOff x="0" y="-47625"/>
            <a:chExt cx="2008684" cy="1774604"/>
          </a:xfrm>
        </p:grpSpPr>
        <p:sp>
          <p:nvSpPr>
            <p:cNvPr id="6" name="Freeform 6"/>
            <p:cNvSpPr/>
            <p:nvPr/>
          </p:nvSpPr>
          <p:spPr>
            <a:xfrm>
              <a:off x="0" y="0"/>
              <a:ext cx="2008684" cy="1726979"/>
            </a:xfrm>
            <a:custGeom>
              <a:avLst/>
              <a:gdLst/>
              <a:ahLst/>
              <a:cxnLst/>
              <a:rect l="l" t="t" r="r" b="b"/>
              <a:pathLst>
                <a:path w="2008684" h="1726979">
                  <a:moveTo>
                    <a:pt x="30453" y="0"/>
                  </a:moveTo>
                  <a:lnTo>
                    <a:pt x="1978231" y="0"/>
                  </a:lnTo>
                  <a:cubicBezTo>
                    <a:pt x="1986308" y="0"/>
                    <a:pt x="1994054" y="3208"/>
                    <a:pt x="1999765" y="8920"/>
                  </a:cubicBezTo>
                  <a:cubicBezTo>
                    <a:pt x="2005476" y="14631"/>
                    <a:pt x="2008684" y="22376"/>
                    <a:pt x="2008684" y="30453"/>
                  </a:cubicBezTo>
                  <a:lnTo>
                    <a:pt x="2008684" y="1696526"/>
                  </a:lnTo>
                  <a:cubicBezTo>
                    <a:pt x="2008684" y="1713344"/>
                    <a:pt x="1995050" y="1726979"/>
                    <a:pt x="1978231" y="1726979"/>
                  </a:cubicBezTo>
                  <a:lnTo>
                    <a:pt x="30453" y="1726979"/>
                  </a:lnTo>
                  <a:cubicBezTo>
                    <a:pt x="22376" y="1726979"/>
                    <a:pt x="14631" y="1723770"/>
                    <a:pt x="8920" y="1718059"/>
                  </a:cubicBezTo>
                  <a:cubicBezTo>
                    <a:pt x="3208" y="1712348"/>
                    <a:pt x="0" y="1704602"/>
                    <a:pt x="0" y="1696526"/>
                  </a:cubicBezTo>
                  <a:lnTo>
                    <a:pt x="0" y="30453"/>
                  </a:lnTo>
                  <a:cubicBezTo>
                    <a:pt x="0" y="13634"/>
                    <a:pt x="13634" y="0"/>
                    <a:pt x="30453" y="0"/>
                  </a:cubicBezTo>
                  <a:close/>
                </a:path>
              </a:pathLst>
            </a:custGeom>
            <a:solidFill>
              <a:srgbClr val="FFFFFF"/>
            </a:solidFill>
          </p:spPr>
          <p:txBody>
            <a:bodyPr/>
            <a:lstStyle/>
            <a:p>
              <a:endParaRPr lang="en-US"/>
            </a:p>
          </p:txBody>
        </p:sp>
        <p:sp>
          <p:nvSpPr>
            <p:cNvPr id="7" name="TextBox 7"/>
            <p:cNvSpPr txBox="1"/>
            <p:nvPr/>
          </p:nvSpPr>
          <p:spPr>
            <a:xfrm>
              <a:off x="0" y="-47625"/>
              <a:ext cx="2008684" cy="1774604"/>
            </a:xfrm>
            <a:prstGeom prst="rect">
              <a:avLst/>
            </a:prstGeom>
          </p:spPr>
          <p:txBody>
            <a:bodyPr lIns="50800" tIns="50800" rIns="50800" bIns="50800" rtlCol="0" anchor="ctr"/>
            <a:lstStyle/>
            <a:p>
              <a:pPr algn="ctr">
                <a:lnSpc>
                  <a:spcPts val="2600"/>
                </a:lnSpc>
              </a:pPr>
              <a:endParaRPr/>
            </a:p>
          </p:txBody>
        </p:sp>
      </p:grpSp>
      <p:grpSp>
        <p:nvGrpSpPr>
          <p:cNvPr id="8" name="Group 8"/>
          <p:cNvGrpSpPr/>
          <p:nvPr/>
        </p:nvGrpSpPr>
        <p:grpSpPr>
          <a:xfrm>
            <a:off x="9562846" y="2230531"/>
            <a:ext cx="7662836" cy="2095537"/>
            <a:chOff x="0" y="0"/>
            <a:chExt cx="2018196" cy="551911"/>
          </a:xfrm>
        </p:grpSpPr>
        <p:sp>
          <p:nvSpPr>
            <p:cNvPr id="9" name="Freeform 9"/>
            <p:cNvSpPr/>
            <p:nvPr/>
          </p:nvSpPr>
          <p:spPr>
            <a:xfrm>
              <a:off x="0" y="0"/>
              <a:ext cx="2018196" cy="551911"/>
            </a:xfrm>
            <a:custGeom>
              <a:avLst/>
              <a:gdLst/>
              <a:ahLst/>
              <a:cxnLst/>
              <a:rect l="l" t="t" r="r" b="b"/>
              <a:pathLst>
                <a:path w="2018196" h="551911">
                  <a:moveTo>
                    <a:pt x="30310" y="0"/>
                  </a:moveTo>
                  <a:lnTo>
                    <a:pt x="1987886" y="0"/>
                  </a:lnTo>
                  <a:cubicBezTo>
                    <a:pt x="1995925" y="0"/>
                    <a:pt x="2003634" y="3193"/>
                    <a:pt x="2009318" y="8877"/>
                  </a:cubicBezTo>
                  <a:cubicBezTo>
                    <a:pt x="2015002" y="14562"/>
                    <a:pt x="2018196" y="22271"/>
                    <a:pt x="2018196" y="30310"/>
                  </a:cubicBezTo>
                  <a:lnTo>
                    <a:pt x="2018196" y="521601"/>
                  </a:lnTo>
                  <a:cubicBezTo>
                    <a:pt x="2018196" y="529640"/>
                    <a:pt x="2015002" y="537349"/>
                    <a:pt x="2009318" y="543034"/>
                  </a:cubicBezTo>
                  <a:cubicBezTo>
                    <a:pt x="2003634" y="548718"/>
                    <a:pt x="1995925" y="551911"/>
                    <a:pt x="1987886" y="551911"/>
                  </a:cubicBezTo>
                  <a:lnTo>
                    <a:pt x="30310" y="551911"/>
                  </a:lnTo>
                  <a:cubicBezTo>
                    <a:pt x="22271" y="551911"/>
                    <a:pt x="14562" y="548718"/>
                    <a:pt x="8877" y="543034"/>
                  </a:cubicBezTo>
                  <a:cubicBezTo>
                    <a:pt x="3193" y="537349"/>
                    <a:pt x="0" y="529640"/>
                    <a:pt x="0" y="521601"/>
                  </a:cubicBezTo>
                  <a:lnTo>
                    <a:pt x="0" y="30310"/>
                  </a:lnTo>
                  <a:cubicBezTo>
                    <a:pt x="0" y="22271"/>
                    <a:pt x="3193" y="14562"/>
                    <a:pt x="8877" y="8877"/>
                  </a:cubicBezTo>
                  <a:cubicBezTo>
                    <a:pt x="14562" y="3193"/>
                    <a:pt x="22271" y="0"/>
                    <a:pt x="30310" y="0"/>
                  </a:cubicBezTo>
                  <a:close/>
                </a:path>
              </a:pathLst>
            </a:custGeom>
            <a:solidFill>
              <a:srgbClr val="FFFFFF"/>
            </a:solidFill>
          </p:spPr>
          <p:txBody>
            <a:bodyPr/>
            <a:lstStyle/>
            <a:p>
              <a:endParaRPr lang="en-US"/>
            </a:p>
          </p:txBody>
        </p:sp>
        <p:sp>
          <p:nvSpPr>
            <p:cNvPr id="10" name="TextBox 10"/>
            <p:cNvSpPr txBox="1"/>
            <p:nvPr/>
          </p:nvSpPr>
          <p:spPr>
            <a:xfrm>
              <a:off x="0" y="-47625"/>
              <a:ext cx="2018196" cy="599536"/>
            </a:xfrm>
            <a:prstGeom prst="rect">
              <a:avLst/>
            </a:prstGeom>
          </p:spPr>
          <p:txBody>
            <a:bodyPr lIns="50800" tIns="50800" rIns="50800" bIns="50800" rtlCol="0" anchor="ctr"/>
            <a:lstStyle/>
            <a:p>
              <a:pPr algn="ctr">
                <a:lnSpc>
                  <a:spcPts val="2600"/>
                </a:lnSpc>
              </a:pPr>
              <a:endParaRPr/>
            </a:p>
          </p:txBody>
        </p:sp>
      </p:grpSp>
      <p:sp>
        <p:nvSpPr>
          <p:cNvPr id="11" name="Freeform 11"/>
          <p:cNvSpPr/>
          <p:nvPr/>
        </p:nvSpPr>
        <p:spPr>
          <a:xfrm>
            <a:off x="9794111" y="2666216"/>
            <a:ext cx="891915" cy="771506"/>
          </a:xfrm>
          <a:custGeom>
            <a:avLst/>
            <a:gdLst/>
            <a:ahLst/>
            <a:cxnLst/>
            <a:rect l="l" t="t" r="r" b="b"/>
            <a:pathLst>
              <a:path w="891915" h="771506">
                <a:moveTo>
                  <a:pt x="0" y="0"/>
                </a:moveTo>
                <a:lnTo>
                  <a:pt x="891915" y="0"/>
                </a:lnTo>
                <a:lnTo>
                  <a:pt x="891915" y="771506"/>
                </a:lnTo>
                <a:lnTo>
                  <a:pt x="0" y="77150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2" name="Group 12"/>
          <p:cNvGrpSpPr/>
          <p:nvPr/>
        </p:nvGrpSpPr>
        <p:grpSpPr>
          <a:xfrm>
            <a:off x="9562846" y="4426921"/>
            <a:ext cx="7662836" cy="2095537"/>
            <a:chOff x="0" y="0"/>
            <a:chExt cx="2018196" cy="551911"/>
          </a:xfrm>
        </p:grpSpPr>
        <p:sp>
          <p:nvSpPr>
            <p:cNvPr id="13" name="Freeform 13"/>
            <p:cNvSpPr/>
            <p:nvPr/>
          </p:nvSpPr>
          <p:spPr>
            <a:xfrm>
              <a:off x="0" y="0"/>
              <a:ext cx="2018196" cy="551911"/>
            </a:xfrm>
            <a:custGeom>
              <a:avLst/>
              <a:gdLst/>
              <a:ahLst/>
              <a:cxnLst/>
              <a:rect l="l" t="t" r="r" b="b"/>
              <a:pathLst>
                <a:path w="2018196" h="551911">
                  <a:moveTo>
                    <a:pt x="30310" y="0"/>
                  </a:moveTo>
                  <a:lnTo>
                    <a:pt x="1987886" y="0"/>
                  </a:lnTo>
                  <a:cubicBezTo>
                    <a:pt x="1995925" y="0"/>
                    <a:pt x="2003634" y="3193"/>
                    <a:pt x="2009318" y="8877"/>
                  </a:cubicBezTo>
                  <a:cubicBezTo>
                    <a:pt x="2015002" y="14562"/>
                    <a:pt x="2018196" y="22271"/>
                    <a:pt x="2018196" y="30310"/>
                  </a:cubicBezTo>
                  <a:lnTo>
                    <a:pt x="2018196" y="521601"/>
                  </a:lnTo>
                  <a:cubicBezTo>
                    <a:pt x="2018196" y="529640"/>
                    <a:pt x="2015002" y="537349"/>
                    <a:pt x="2009318" y="543034"/>
                  </a:cubicBezTo>
                  <a:cubicBezTo>
                    <a:pt x="2003634" y="548718"/>
                    <a:pt x="1995925" y="551911"/>
                    <a:pt x="1987886" y="551911"/>
                  </a:cubicBezTo>
                  <a:lnTo>
                    <a:pt x="30310" y="551911"/>
                  </a:lnTo>
                  <a:cubicBezTo>
                    <a:pt x="22271" y="551911"/>
                    <a:pt x="14562" y="548718"/>
                    <a:pt x="8877" y="543034"/>
                  </a:cubicBezTo>
                  <a:cubicBezTo>
                    <a:pt x="3193" y="537349"/>
                    <a:pt x="0" y="529640"/>
                    <a:pt x="0" y="521601"/>
                  </a:cubicBezTo>
                  <a:lnTo>
                    <a:pt x="0" y="30310"/>
                  </a:lnTo>
                  <a:cubicBezTo>
                    <a:pt x="0" y="22271"/>
                    <a:pt x="3193" y="14562"/>
                    <a:pt x="8877" y="8877"/>
                  </a:cubicBezTo>
                  <a:cubicBezTo>
                    <a:pt x="14562" y="3193"/>
                    <a:pt x="22271" y="0"/>
                    <a:pt x="30310" y="0"/>
                  </a:cubicBezTo>
                  <a:close/>
                </a:path>
              </a:pathLst>
            </a:custGeom>
            <a:solidFill>
              <a:srgbClr val="FFFFFF"/>
            </a:solidFill>
          </p:spPr>
          <p:txBody>
            <a:bodyPr/>
            <a:lstStyle/>
            <a:p>
              <a:endParaRPr lang="en-US"/>
            </a:p>
          </p:txBody>
        </p:sp>
        <p:sp>
          <p:nvSpPr>
            <p:cNvPr id="14" name="TextBox 14"/>
            <p:cNvSpPr txBox="1"/>
            <p:nvPr/>
          </p:nvSpPr>
          <p:spPr>
            <a:xfrm>
              <a:off x="0" y="-47625"/>
              <a:ext cx="2018196" cy="599536"/>
            </a:xfrm>
            <a:prstGeom prst="rect">
              <a:avLst/>
            </a:prstGeom>
          </p:spPr>
          <p:txBody>
            <a:bodyPr lIns="50800" tIns="50800" rIns="50800" bIns="50800" rtlCol="0" anchor="ctr"/>
            <a:lstStyle/>
            <a:p>
              <a:pPr algn="ctr">
                <a:lnSpc>
                  <a:spcPts val="2600"/>
                </a:lnSpc>
              </a:pPr>
              <a:endParaRPr/>
            </a:p>
          </p:txBody>
        </p:sp>
      </p:grpSp>
      <p:grpSp>
        <p:nvGrpSpPr>
          <p:cNvPr id="15" name="Group 15"/>
          <p:cNvGrpSpPr/>
          <p:nvPr/>
        </p:nvGrpSpPr>
        <p:grpSpPr>
          <a:xfrm>
            <a:off x="9562846" y="6623312"/>
            <a:ext cx="7662836" cy="2095537"/>
            <a:chOff x="0" y="0"/>
            <a:chExt cx="2018196" cy="551911"/>
          </a:xfrm>
        </p:grpSpPr>
        <p:sp>
          <p:nvSpPr>
            <p:cNvPr id="16" name="Freeform 16"/>
            <p:cNvSpPr/>
            <p:nvPr/>
          </p:nvSpPr>
          <p:spPr>
            <a:xfrm>
              <a:off x="0" y="0"/>
              <a:ext cx="2018196" cy="551911"/>
            </a:xfrm>
            <a:custGeom>
              <a:avLst/>
              <a:gdLst/>
              <a:ahLst/>
              <a:cxnLst/>
              <a:rect l="l" t="t" r="r" b="b"/>
              <a:pathLst>
                <a:path w="2018196" h="551911">
                  <a:moveTo>
                    <a:pt x="30310" y="0"/>
                  </a:moveTo>
                  <a:lnTo>
                    <a:pt x="1987886" y="0"/>
                  </a:lnTo>
                  <a:cubicBezTo>
                    <a:pt x="1995925" y="0"/>
                    <a:pt x="2003634" y="3193"/>
                    <a:pt x="2009318" y="8877"/>
                  </a:cubicBezTo>
                  <a:cubicBezTo>
                    <a:pt x="2015002" y="14562"/>
                    <a:pt x="2018196" y="22271"/>
                    <a:pt x="2018196" y="30310"/>
                  </a:cubicBezTo>
                  <a:lnTo>
                    <a:pt x="2018196" y="521601"/>
                  </a:lnTo>
                  <a:cubicBezTo>
                    <a:pt x="2018196" y="529640"/>
                    <a:pt x="2015002" y="537349"/>
                    <a:pt x="2009318" y="543034"/>
                  </a:cubicBezTo>
                  <a:cubicBezTo>
                    <a:pt x="2003634" y="548718"/>
                    <a:pt x="1995925" y="551911"/>
                    <a:pt x="1987886" y="551911"/>
                  </a:cubicBezTo>
                  <a:lnTo>
                    <a:pt x="30310" y="551911"/>
                  </a:lnTo>
                  <a:cubicBezTo>
                    <a:pt x="22271" y="551911"/>
                    <a:pt x="14562" y="548718"/>
                    <a:pt x="8877" y="543034"/>
                  </a:cubicBezTo>
                  <a:cubicBezTo>
                    <a:pt x="3193" y="537349"/>
                    <a:pt x="0" y="529640"/>
                    <a:pt x="0" y="521601"/>
                  </a:cubicBezTo>
                  <a:lnTo>
                    <a:pt x="0" y="30310"/>
                  </a:lnTo>
                  <a:cubicBezTo>
                    <a:pt x="0" y="22271"/>
                    <a:pt x="3193" y="14562"/>
                    <a:pt x="8877" y="8877"/>
                  </a:cubicBezTo>
                  <a:cubicBezTo>
                    <a:pt x="14562" y="3193"/>
                    <a:pt x="22271" y="0"/>
                    <a:pt x="30310" y="0"/>
                  </a:cubicBezTo>
                  <a:close/>
                </a:path>
              </a:pathLst>
            </a:custGeom>
            <a:solidFill>
              <a:srgbClr val="FFFFFF"/>
            </a:solidFill>
          </p:spPr>
          <p:txBody>
            <a:bodyPr/>
            <a:lstStyle/>
            <a:p>
              <a:endParaRPr lang="en-US"/>
            </a:p>
          </p:txBody>
        </p:sp>
        <p:sp>
          <p:nvSpPr>
            <p:cNvPr id="17" name="TextBox 17"/>
            <p:cNvSpPr txBox="1"/>
            <p:nvPr/>
          </p:nvSpPr>
          <p:spPr>
            <a:xfrm>
              <a:off x="0" y="-47625"/>
              <a:ext cx="2018196" cy="599536"/>
            </a:xfrm>
            <a:prstGeom prst="rect">
              <a:avLst/>
            </a:prstGeom>
          </p:spPr>
          <p:txBody>
            <a:bodyPr lIns="50800" tIns="50800" rIns="50800" bIns="50800" rtlCol="0" anchor="ctr"/>
            <a:lstStyle/>
            <a:p>
              <a:pPr algn="ctr">
                <a:lnSpc>
                  <a:spcPts val="2600"/>
                </a:lnSpc>
              </a:pPr>
              <a:endParaRPr/>
            </a:p>
          </p:txBody>
        </p:sp>
      </p:grpSp>
      <p:sp>
        <p:nvSpPr>
          <p:cNvPr id="18" name="Freeform 18"/>
          <p:cNvSpPr/>
          <p:nvPr/>
        </p:nvSpPr>
        <p:spPr>
          <a:xfrm>
            <a:off x="9794111" y="5028733"/>
            <a:ext cx="891915" cy="891915"/>
          </a:xfrm>
          <a:custGeom>
            <a:avLst/>
            <a:gdLst/>
            <a:ahLst/>
            <a:cxnLst/>
            <a:rect l="l" t="t" r="r" b="b"/>
            <a:pathLst>
              <a:path w="891915" h="891915">
                <a:moveTo>
                  <a:pt x="0" y="0"/>
                </a:moveTo>
                <a:lnTo>
                  <a:pt x="891915" y="0"/>
                </a:lnTo>
                <a:lnTo>
                  <a:pt x="891915" y="891914"/>
                </a:lnTo>
                <a:lnTo>
                  <a:pt x="0" y="89191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Freeform 19"/>
          <p:cNvSpPr/>
          <p:nvPr/>
        </p:nvSpPr>
        <p:spPr>
          <a:xfrm>
            <a:off x="9794111" y="7196657"/>
            <a:ext cx="891915" cy="948846"/>
          </a:xfrm>
          <a:custGeom>
            <a:avLst/>
            <a:gdLst/>
            <a:ahLst/>
            <a:cxnLst/>
            <a:rect l="l" t="t" r="r" b="b"/>
            <a:pathLst>
              <a:path w="891915" h="948846">
                <a:moveTo>
                  <a:pt x="0" y="0"/>
                </a:moveTo>
                <a:lnTo>
                  <a:pt x="891915" y="0"/>
                </a:lnTo>
                <a:lnTo>
                  <a:pt x="891915" y="948846"/>
                </a:lnTo>
                <a:lnTo>
                  <a:pt x="0" y="9488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TextBox 20"/>
          <p:cNvSpPr txBox="1"/>
          <p:nvPr/>
        </p:nvSpPr>
        <p:spPr>
          <a:xfrm>
            <a:off x="1028700" y="682625"/>
            <a:ext cx="46101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Background &amp; Motivation</a:t>
            </a:r>
          </a:p>
        </p:txBody>
      </p:sp>
      <p:sp>
        <p:nvSpPr>
          <p:cNvPr id="21" name="TextBox 21"/>
          <p:cNvSpPr txBox="1"/>
          <p:nvPr/>
        </p:nvSpPr>
        <p:spPr>
          <a:xfrm>
            <a:off x="1028700" y="933450"/>
            <a:ext cx="13775680"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The Challenge of Academic Procrastination</a:t>
            </a:r>
          </a:p>
        </p:txBody>
      </p:sp>
      <p:sp>
        <p:nvSpPr>
          <p:cNvPr id="22" name="TextBox 22"/>
          <p:cNvSpPr txBox="1"/>
          <p:nvPr/>
        </p:nvSpPr>
        <p:spPr>
          <a:xfrm>
            <a:off x="1507480" y="2374900"/>
            <a:ext cx="1187946" cy="346075"/>
          </a:xfrm>
          <a:prstGeom prst="rect">
            <a:avLst/>
          </a:prstGeom>
        </p:spPr>
        <p:txBody>
          <a:bodyPr lIns="0" tIns="0" rIns="0" bIns="0" rtlCol="0" anchor="t">
            <a:spAutoFit/>
          </a:bodyPr>
          <a:lstStyle/>
          <a:p>
            <a:pPr algn="l">
              <a:lnSpc>
                <a:spcPts val="2600"/>
              </a:lnSpc>
              <a:spcBef>
                <a:spcPct val="0"/>
              </a:spcBef>
            </a:pPr>
            <a:r>
              <a:rPr lang="en-US" sz="2000">
                <a:solidFill>
                  <a:srgbClr val="1800AD"/>
                </a:solidFill>
                <a:latin typeface="Poppins"/>
                <a:ea typeface="Poppins"/>
                <a:cs typeface="Poppins"/>
                <a:sym typeface="Poppins"/>
              </a:rPr>
              <a:t>Definition</a:t>
            </a:r>
          </a:p>
        </p:txBody>
      </p:sp>
      <p:sp>
        <p:nvSpPr>
          <p:cNvPr id="23" name="TextBox 23"/>
          <p:cNvSpPr txBox="1"/>
          <p:nvPr/>
        </p:nvSpPr>
        <p:spPr>
          <a:xfrm>
            <a:off x="1507480" y="3086333"/>
            <a:ext cx="6976712" cy="2000250"/>
          </a:xfrm>
          <a:prstGeom prst="rect">
            <a:avLst/>
          </a:prstGeom>
        </p:spPr>
        <p:txBody>
          <a:bodyPr lIns="0" tIns="0" rIns="0" bIns="0" rtlCol="0" anchor="t">
            <a:spAutoFit/>
          </a:bodyPr>
          <a:lstStyle/>
          <a:p>
            <a:pPr algn="l">
              <a:lnSpc>
                <a:spcPts val="3900"/>
              </a:lnSpc>
              <a:spcBef>
                <a:spcPct val="0"/>
              </a:spcBef>
            </a:pPr>
            <a:r>
              <a:rPr lang="en-US" sz="3000" dirty="0">
                <a:solidFill>
                  <a:srgbClr val="000000"/>
                </a:solidFill>
                <a:latin typeface="Poppins"/>
                <a:ea typeface="Poppins"/>
                <a:cs typeface="Poppins"/>
                <a:sym typeface="Poppins"/>
              </a:rPr>
              <a:t>"The intentional and unnecessary delay of academic tasks despite knowing it will lead to negative consequences."</a:t>
            </a:r>
          </a:p>
        </p:txBody>
      </p:sp>
      <p:sp>
        <p:nvSpPr>
          <p:cNvPr id="24" name="TextBox 24"/>
          <p:cNvSpPr txBox="1"/>
          <p:nvPr/>
        </p:nvSpPr>
        <p:spPr>
          <a:xfrm>
            <a:off x="1507480" y="5461467"/>
            <a:ext cx="6976712" cy="2882900"/>
          </a:xfrm>
          <a:prstGeom prst="rect">
            <a:avLst/>
          </a:prstGeom>
        </p:spPr>
        <p:txBody>
          <a:bodyPr lIns="0" tIns="0" rIns="0" bIns="0" rtlCol="0" anchor="t">
            <a:spAutoFit/>
          </a:bodyPr>
          <a:lstStyle/>
          <a:p>
            <a:pPr algn="l">
              <a:lnSpc>
                <a:spcPts val="3249"/>
              </a:lnSpc>
              <a:spcBef>
                <a:spcPct val="0"/>
              </a:spcBef>
            </a:pPr>
            <a:r>
              <a:rPr lang="en-US" sz="2499">
                <a:solidFill>
                  <a:srgbClr val="6B7280"/>
                </a:solidFill>
                <a:latin typeface="Poppins"/>
                <a:ea typeface="Poppins"/>
                <a:cs typeface="Poppins"/>
                <a:sym typeface="Poppins"/>
              </a:rPr>
              <a:t>Higher education requires students to manage their own learning and time. However, without proper planning and self-regulation, students may delay their academic tasks, resulting in last-minute work, increased stress, and poorer learning outcomes.</a:t>
            </a:r>
          </a:p>
        </p:txBody>
      </p:sp>
      <p:sp>
        <p:nvSpPr>
          <p:cNvPr id="25" name="TextBox 25"/>
          <p:cNvSpPr txBox="1"/>
          <p:nvPr/>
        </p:nvSpPr>
        <p:spPr>
          <a:xfrm>
            <a:off x="10928756" y="2595675"/>
            <a:ext cx="6095221" cy="1317625"/>
          </a:xfrm>
          <a:prstGeom prst="rect">
            <a:avLst/>
          </a:prstGeom>
        </p:spPr>
        <p:txBody>
          <a:bodyPr lIns="0" tIns="0" rIns="0" bIns="0" rtlCol="0" anchor="t">
            <a:spAutoFit/>
          </a:bodyPr>
          <a:lstStyle/>
          <a:p>
            <a:pPr algn="l">
              <a:lnSpc>
                <a:spcPts val="2600"/>
              </a:lnSpc>
              <a:spcBef>
                <a:spcPct val="0"/>
              </a:spcBef>
            </a:pPr>
            <a:r>
              <a:rPr lang="en-US" sz="2000" b="1">
                <a:solidFill>
                  <a:srgbClr val="000000"/>
                </a:solidFill>
                <a:latin typeface="Poppins Bold"/>
                <a:ea typeface="Poppins Bold"/>
                <a:cs typeface="Poppins Bold"/>
                <a:sym typeface="Poppins Bold"/>
              </a:rPr>
              <a:t>Academic Consequences</a:t>
            </a:r>
          </a:p>
          <a:p>
            <a:pPr algn="l">
              <a:lnSpc>
                <a:spcPts val="2600"/>
              </a:lnSpc>
              <a:spcBef>
                <a:spcPct val="0"/>
              </a:spcBef>
            </a:pPr>
            <a:r>
              <a:rPr lang="en-US" sz="2000">
                <a:solidFill>
                  <a:srgbClr val="000000"/>
                </a:solidFill>
                <a:latin typeface="Poppins"/>
                <a:ea typeface="Poppins"/>
                <a:cs typeface="Poppins"/>
                <a:sym typeface="Poppins"/>
              </a:rPr>
              <a:t>Procrastination is associated with poorer academic performance, increased stress, and lower psychological well-being.</a:t>
            </a:r>
          </a:p>
        </p:txBody>
      </p:sp>
      <p:sp>
        <p:nvSpPr>
          <p:cNvPr id="26" name="TextBox 26"/>
          <p:cNvSpPr txBox="1"/>
          <p:nvPr/>
        </p:nvSpPr>
        <p:spPr>
          <a:xfrm>
            <a:off x="10928756" y="4630140"/>
            <a:ext cx="6095221" cy="1641475"/>
          </a:xfrm>
          <a:prstGeom prst="rect">
            <a:avLst/>
          </a:prstGeom>
        </p:spPr>
        <p:txBody>
          <a:bodyPr lIns="0" tIns="0" rIns="0" bIns="0" rtlCol="0" anchor="t">
            <a:spAutoFit/>
          </a:bodyPr>
          <a:lstStyle/>
          <a:p>
            <a:pPr algn="l">
              <a:lnSpc>
                <a:spcPts val="2600"/>
              </a:lnSpc>
              <a:spcBef>
                <a:spcPct val="0"/>
              </a:spcBef>
            </a:pPr>
            <a:r>
              <a:rPr lang="en-US" sz="2000" b="1">
                <a:solidFill>
                  <a:srgbClr val="000000"/>
                </a:solidFill>
                <a:latin typeface="Poppins Bold"/>
                <a:ea typeface="Poppins Bold"/>
                <a:cs typeface="Poppins Bold"/>
                <a:sym typeface="Poppins Bold"/>
              </a:rPr>
              <a:t>Limitations of Existing Support</a:t>
            </a:r>
          </a:p>
          <a:p>
            <a:pPr algn="l">
              <a:lnSpc>
                <a:spcPts val="2600"/>
              </a:lnSpc>
              <a:spcBef>
                <a:spcPct val="0"/>
              </a:spcBef>
            </a:pPr>
            <a:r>
              <a:rPr lang="en-US" sz="2000">
                <a:solidFill>
                  <a:srgbClr val="000000"/>
                </a:solidFill>
                <a:latin typeface="Poppins"/>
                <a:ea typeface="Poppins"/>
                <a:cs typeface="Poppins"/>
                <a:sym typeface="Poppins"/>
              </a:rPr>
              <a:t>General time-management strategies may not address the different psychological and behavioural factors that contribute to procrastination.</a:t>
            </a:r>
          </a:p>
        </p:txBody>
      </p:sp>
      <p:sp>
        <p:nvSpPr>
          <p:cNvPr id="27" name="TextBox 27"/>
          <p:cNvSpPr txBox="1"/>
          <p:nvPr/>
        </p:nvSpPr>
        <p:spPr>
          <a:xfrm>
            <a:off x="10928756" y="6826530"/>
            <a:ext cx="6095221" cy="1641475"/>
          </a:xfrm>
          <a:prstGeom prst="rect">
            <a:avLst/>
          </a:prstGeom>
        </p:spPr>
        <p:txBody>
          <a:bodyPr lIns="0" tIns="0" rIns="0" bIns="0" rtlCol="0" anchor="t">
            <a:spAutoFit/>
          </a:bodyPr>
          <a:lstStyle/>
          <a:p>
            <a:pPr algn="l">
              <a:lnSpc>
                <a:spcPts val="2600"/>
              </a:lnSpc>
              <a:spcBef>
                <a:spcPct val="0"/>
              </a:spcBef>
            </a:pPr>
            <a:r>
              <a:rPr lang="en-US" sz="2000" b="1">
                <a:solidFill>
                  <a:srgbClr val="000000"/>
                </a:solidFill>
                <a:latin typeface="Poppins Bold"/>
                <a:ea typeface="Poppins Bold"/>
                <a:cs typeface="Poppins Bold"/>
                <a:sym typeface="Poppins Bold"/>
              </a:rPr>
              <a:t>Research Opportunity</a:t>
            </a:r>
          </a:p>
          <a:p>
            <a:pPr algn="l">
              <a:lnSpc>
                <a:spcPts val="2600"/>
              </a:lnSpc>
              <a:spcBef>
                <a:spcPct val="0"/>
              </a:spcBef>
            </a:pPr>
            <a:r>
              <a:rPr lang="en-US" sz="2000">
                <a:solidFill>
                  <a:srgbClr val="000000"/>
                </a:solidFill>
                <a:latin typeface="Poppins"/>
                <a:ea typeface="Poppins"/>
                <a:cs typeface="Poppins"/>
                <a:sym typeface="Poppins"/>
              </a:rPr>
              <a:t>Combining machine learning with gamification may help identify students at risk of procrastination and provide more personalized support.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395769"/>
            <a:ext cx="4389686" cy="2088825"/>
            <a:chOff x="0" y="0"/>
            <a:chExt cx="1156131" cy="550143"/>
          </a:xfrm>
        </p:grpSpPr>
        <p:sp>
          <p:nvSpPr>
            <p:cNvPr id="3" name="Freeform 3"/>
            <p:cNvSpPr/>
            <p:nvPr/>
          </p:nvSpPr>
          <p:spPr>
            <a:xfrm>
              <a:off x="0" y="0"/>
              <a:ext cx="1156131" cy="550143"/>
            </a:xfrm>
            <a:custGeom>
              <a:avLst/>
              <a:gdLst/>
              <a:ahLst/>
              <a:cxnLst/>
              <a:rect l="l" t="t" r="r" b="b"/>
              <a:pathLst>
                <a:path w="1156131" h="550143">
                  <a:moveTo>
                    <a:pt x="26455" y="0"/>
                  </a:moveTo>
                  <a:lnTo>
                    <a:pt x="1129676" y="0"/>
                  </a:lnTo>
                  <a:cubicBezTo>
                    <a:pt x="1136693" y="0"/>
                    <a:pt x="1143422" y="2787"/>
                    <a:pt x="1148383" y="7748"/>
                  </a:cubicBezTo>
                  <a:cubicBezTo>
                    <a:pt x="1153344" y="12710"/>
                    <a:pt x="1156131" y="19439"/>
                    <a:pt x="1156131" y="26455"/>
                  </a:cubicBezTo>
                  <a:lnTo>
                    <a:pt x="1156131" y="523688"/>
                  </a:lnTo>
                  <a:cubicBezTo>
                    <a:pt x="1156131" y="538299"/>
                    <a:pt x="1144287" y="550143"/>
                    <a:pt x="1129676" y="550143"/>
                  </a:cubicBezTo>
                  <a:lnTo>
                    <a:pt x="26455" y="550143"/>
                  </a:lnTo>
                  <a:cubicBezTo>
                    <a:pt x="11844" y="550143"/>
                    <a:pt x="0" y="538299"/>
                    <a:pt x="0" y="523688"/>
                  </a:cubicBezTo>
                  <a:lnTo>
                    <a:pt x="0" y="26455"/>
                  </a:lnTo>
                  <a:cubicBezTo>
                    <a:pt x="0" y="11844"/>
                    <a:pt x="11844" y="0"/>
                    <a:pt x="26455" y="0"/>
                  </a:cubicBezTo>
                  <a:close/>
                </a:path>
              </a:pathLst>
            </a:custGeom>
            <a:solidFill>
              <a:srgbClr val="FFFFFF"/>
            </a:solidFill>
            <a:ln cap="sq">
              <a:noFill/>
              <a:prstDash val="solid"/>
              <a:miter/>
            </a:ln>
          </p:spPr>
          <p:txBody>
            <a:bodyPr/>
            <a:lstStyle/>
            <a:p>
              <a:endParaRPr lang="en-US"/>
            </a:p>
          </p:txBody>
        </p:sp>
        <p:sp>
          <p:nvSpPr>
            <p:cNvPr id="4" name="TextBox 4"/>
            <p:cNvSpPr txBox="1"/>
            <p:nvPr/>
          </p:nvSpPr>
          <p:spPr>
            <a:xfrm>
              <a:off x="0" y="-47625"/>
              <a:ext cx="1156131" cy="597768"/>
            </a:xfrm>
            <a:prstGeom prst="rect">
              <a:avLst/>
            </a:prstGeom>
          </p:spPr>
          <p:txBody>
            <a:bodyPr lIns="50800" tIns="50800" rIns="50800" bIns="50800" rtlCol="0" anchor="ctr"/>
            <a:lstStyle/>
            <a:p>
              <a:pPr algn="ctr">
                <a:lnSpc>
                  <a:spcPts val="3586"/>
                </a:lnSpc>
              </a:pPr>
              <a:endParaRPr/>
            </a:p>
          </p:txBody>
        </p:sp>
      </p:grpSp>
      <p:grpSp>
        <p:nvGrpSpPr>
          <p:cNvPr id="5" name="Group 5"/>
          <p:cNvGrpSpPr/>
          <p:nvPr/>
        </p:nvGrpSpPr>
        <p:grpSpPr>
          <a:xfrm>
            <a:off x="1028700" y="4710284"/>
            <a:ext cx="4389686" cy="2088825"/>
            <a:chOff x="0" y="0"/>
            <a:chExt cx="1156131" cy="550143"/>
          </a:xfrm>
        </p:grpSpPr>
        <p:sp>
          <p:nvSpPr>
            <p:cNvPr id="6" name="Freeform 6"/>
            <p:cNvSpPr/>
            <p:nvPr/>
          </p:nvSpPr>
          <p:spPr>
            <a:xfrm>
              <a:off x="0" y="0"/>
              <a:ext cx="1156131" cy="550143"/>
            </a:xfrm>
            <a:custGeom>
              <a:avLst/>
              <a:gdLst/>
              <a:ahLst/>
              <a:cxnLst/>
              <a:rect l="l" t="t" r="r" b="b"/>
              <a:pathLst>
                <a:path w="1156131" h="550143">
                  <a:moveTo>
                    <a:pt x="26455" y="0"/>
                  </a:moveTo>
                  <a:lnTo>
                    <a:pt x="1129676" y="0"/>
                  </a:lnTo>
                  <a:cubicBezTo>
                    <a:pt x="1136693" y="0"/>
                    <a:pt x="1143422" y="2787"/>
                    <a:pt x="1148383" y="7748"/>
                  </a:cubicBezTo>
                  <a:cubicBezTo>
                    <a:pt x="1153344" y="12710"/>
                    <a:pt x="1156131" y="19439"/>
                    <a:pt x="1156131" y="26455"/>
                  </a:cubicBezTo>
                  <a:lnTo>
                    <a:pt x="1156131" y="523688"/>
                  </a:lnTo>
                  <a:cubicBezTo>
                    <a:pt x="1156131" y="538299"/>
                    <a:pt x="1144287" y="550143"/>
                    <a:pt x="1129676" y="550143"/>
                  </a:cubicBezTo>
                  <a:lnTo>
                    <a:pt x="26455" y="550143"/>
                  </a:lnTo>
                  <a:cubicBezTo>
                    <a:pt x="11844" y="550143"/>
                    <a:pt x="0" y="538299"/>
                    <a:pt x="0" y="523688"/>
                  </a:cubicBezTo>
                  <a:lnTo>
                    <a:pt x="0" y="26455"/>
                  </a:lnTo>
                  <a:cubicBezTo>
                    <a:pt x="0" y="11844"/>
                    <a:pt x="11844" y="0"/>
                    <a:pt x="26455" y="0"/>
                  </a:cubicBezTo>
                  <a:close/>
                </a:path>
              </a:pathLst>
            </a:custGeom>
            <a:solidFill>
              <a:srgbClr val="FFFFFF"/>
            </a:solidFill>
            <a:ln cap="sq">
              <a:noFill/>
              <a:prstDash val="solid"/>
              <a:miter/>
            </a:ln>
          </p:spPr>
          <p:txBody>
            <a:bodyPr/>
            <a:lstStyle/>
            <a:p>
              <a:endParaRPr lang="en-US"/>
            </a:p>
          </p:txBody>
        </p:sp>
        <p:sp>
          <p:nvSpPr>
            <p:cNvPr id="7" name="TextBox 7"/>
            <p:cNvSpPr txBox="1"/>
            <p:nvPr/>
          </p:nvSpPr>
          <p:spPr>
            <a:xfrm>
              <a:off x="0" y="-47625"/>
              <a:ext cx="1156131" cy="597768"/>
            </a:xfrm>
            <a:prstGeom prst="rect">
              <a:avLst/>
            </a:prstGeom>
          </p:spPr>
          <p:txBody>
            <a:bodyPr lIns="50800" tIns="50800" rIns="50800" bIns="50800" rtlCol="0" anchor="ctr"/>
            <a:lstStyle/>
            <a:p>
              <a:pPr algn="ctr">
                <a:lnSpc>
                  <a:spcPts val="3586"/>
                </a:lnSpc>
              </a:pPr>
              <a:endParaRPr/>
            </a:p>
          </p:txBody>
        </p:sp>
      </p:grpSp>
      <p:grpSp>
        <p:nvGrpSpPr>
          <p:cNvPr id="8" name="Group 8"/>
          <p:cNvGrpSpPr/>
          <p:nvPr/>
        </p:nvGrpSpPr>
        <p:grpSpPr>
          <a:xfrm>
            <a:off x="1028700" y="7027710"/>
            <a:ext cx="4389686" cy="2088825"/>
            <a:chOff x="0" y="0"/>
            <a:chExt cx="1156131" cy="550143"/>
          </a:xfrm>
        </p:grpSpPr>
        <p:sp>
          <p:nvSpPr>
            <p:cNvPr id="9" name="Freeform 9"/>
            <p:cNvSpPr/>
            <p:nvPr/>
          </p:nvSpPr>
          <p:spPr>
            <a:xfrm>
              <a:off x="0" y="0"/>
              <a:ext cx="1156131" cy="550143"/>
            </a:xfrm>
            <a:custGeom>
              <a:avLst/>
              <a:gdLst/>
              <a:ahLst/>
              <a:cxnLst/>
              <a:rect l="l" t="t" r="r" b="b"/>
              <a:pathLst>
                <a:path w="1156131" h="550143">
                  <a:moveTo>
                    <a:pt x="26455" y="0"/>
                  </a:moveTo>
                  <a:lnTo>
                    <a:pt x="1129676" y="0"/>
                  </a:lnTo>
                  <a:cubicBezTo>
                    <a:pt x="1136693" y="0"/>
                    <a:pt x="1143422" y="2787"/>
                    <a:pt x="1148383" y="7748"/>
                  </a:cubicBezTo>
                  <a:cubicBezTo>
                    <a:pt x="1153344" y="12710"/>
                    <a:pt x="1156131" y="19439"/>
                    <a:pt x="1156131" y="26455"/>
                  </a:cubicBezTo>
                  <a:lnTo>
                    <a:pt x="1156131" y="523688"/>
                  </a:lnTo>
                  <a:cubicBezTo>
                    <a:pt x="1156131" y="538299"/>
                    <a:pt x="1144287" y="550143"/>
                    <a:pt x="1129676" y="550143"/>
                  </a:cubicBezTo>
                  <a:lnTo>
                    <a:pt x="26455" y="550143"/>
                  </a:lnTo>
                  <a:cubicBezTo>
                    <a:pt x="11844" y="550143"/>
                    <a:pt x="0" y="538299"/>
                    <a:pt x="0" y="523688"/>
                  </a:cubicBezTo>
                  <a:lnTo>
                    <a:pt x="0" y="26455"/>
                  </a:lnTo>
                  <a:cubicBezTo>
                    <a:pt x="0" y="11844"/>
                    <a:pt x="11844" y="0"/>
                    <a:pt x="26455" y="0"/>
                  </a:cubicBezTo>
                  <a:close/>
                </a:path>
              </a:pathLst>
            </a:custGeom>
            <a:solidFill>
              <a:srgbClr val="FFFFFF"/>
            </a:solidFill>
            <a:ln cap="sq">
              <a:noFill/>
              <a:prstDash val="solid"/>
              <a:miter/>
            </a:ln>
          </p:spPr>
          <p:txBody>
            <a:bodyPr/>
            <a:lstStyle/>
            <a:p>
              <a:endParaRPr lang="en-US"/>
            </a:p>
          </p:txBody>
        </p:sp>
        <p:sp>
          <p:nvSpPr>
            <p:cNvPr id="10" name="TextBox 10"/>
            <p:cNvSpPr txBox="1"/>
            <p:nvPr/>
          </p:nvSpPr>
          <p:spPr>
            <a:xfrm>
              <a:off x="0" y="-47625"/>
              <a:ext cx="1156131" cy="597768"/>
            </a:xfrm>
            <a:prstGeom prst="rect">
              <a:avLst/>
            </a:prstGeom>
          </p:spPr>
          <p:txBody>
            <a:bodyPr lIns="50800" tIns="50800" rIns="50800" bIns="50800" rtlCol="0" anchor="ctr"/>
            <a:lstStyle/>
            <a:p>
              <a:pPr algn="ctr">
                <a:lnSpc>
                  <a:spcPts val="3586"/>
                </a:lnSpc>
              </a:pPr>
              <a:endParaRPr/>
            </a:p>
          </p:txBody>
        </p:sp>
      </p:grpSp>
      <p:grpSp>
        <p:nvGrpSpPr>
          <p:cNvPr id="11" name="Group 11"/>
          <p:cNvGrpSpPr/>
          <p:nvPr/>
        </p:nvGrpSpPr>
        <p:grpSpPr>
          <a:xfrm>
            <a:off x="6257365" y="2395769"/>
            <a:ext cx="11001935" cy="6720766"/>
            <a:chOff x="0" y="0"/>
            <a:chExt cx="2897629" cy="1770078"/>
          </a:xfrm>
        </p:grpSpPr>
        <p:sp>
          <p:nvSpPr>
            <p:cNvPr id="12" name="Freeform 12"/>
            <p:cNvSpPr/>
            <p:nvPr/>
          </p:nvSpPr>
          <p:spPr>
            <a:xfrm>
              <a:off x="0" y="0"/>
              <a:ext cx="2897629" cy="1770078"/>
            </a:xfrm>
            <a:custGeom>
              <a:avLst/>
              <a:gdLst/>
              <a:ahLst/>
              <a:cxnLst/>
              <a:rect l="l" t="t" r="r" b="b"/>
              <a:pathLst>
                <a:path w="2897629" h="1770078">
                  <a:moveTo>
                    <a:pt x="10555" y="0"/>
                  </a:moveTo>
                  <a:lnTo>
                    <a:pt x="2887074" y="0"/>
                  </a:lnTo>
                  <a:cubicBezTo>
                    <a:pt x="2889873" y="0"/>
                    <a:pt x="2892558" y="1112"/>
                    <a:pt x="2894538" y="3092"/>
                  </a:cubicBezTo>
                  <a:cubicBezTo>
                    <a:pt x="2896517" y="5071"/>
                    <a:pt x="2897629" y="7756"/>
                    <a:pt x="2897629" y="10555"/>
                  </a:cubicBezTo>
                  <a:lnTo>
                    <a:pt x="2897629" y="1759523"/>
                  </a:lnTo>
                  <a:cubicBezTo>
                    <a:pt x="2897629" y="1762322"/>
                    <a:pt x="2896517" y="1765007"/>
                    <a:pt x="2894538" y="1766987"/>
                  </a:cubicBezTo>
                  <a:cubicBezTo>
                    <a:pt x="2892558" y="1768966"/>
                    <a:pt x="2889873" y="1770078"/>
                    <a:pt x="2887074" y="1770078"/>
                  </a:cubicBezTo>
                  <a:lnTo>
                    <a:pt x="10555" y="1770078"/>
                  </a:lnTo>
                  <a:cubicBezTo>
                    <a:pt x="7756" y="1770078"/>
                    <a:pt x="5071" y="1768966"/>
                    <a:pt x="3092" y="1766987"/>
                  </a:cubicBezTo>
                  <a:cubicBezTo>
                    <a:pt x="1112" y="1765007"/>
                    <a:pt x="0" y="1762322"/>
                    <a:pt x="0" y="1759523"/>
                  </a:cubicBezTo>
                  <a:lnTo>
                    <a:pt x="0" y="10555"/>
                  </a:lnTo>
                  <a:cubicBezTo>
                    <a:pt x="0" y="7756"/>
                    <a:pt x="1112" y="5071"/>
                    <a:pt x="3092" y="3092"/>
                  </a:cubicBezTo>
                  <a:cubicBezTo>
                    <a:pt x="5071" y="1112"/>
                    <a:pt x="7756" y="0"/>
                    <a:pt x="10555" y="0"/>
                  </a:cubicBezTo>
                  <a:close/>
                </a:path>
              </a:pathLst>
            </a:custGeom>
            <a:solidFill>
              <a:srgbClr val="FFFFFF"/>
            </a:solidFill>
            <a:ln cap="sq">
              <a:noFill/>
              <a:prstDash val="solid"/>
              <a:miter/>
            </a:ln>
          </p:spPr>
          <p:txBody>
            <a:bodyPr/>
            <a:lstStyle/>
            <a:p>
              <a:endParaRPr lang="en-US"/>
            </a:p>
          </p:txBody>
        </p:sp>
        <p:sp>
          <p:nvSpPr>
            <p:cNvPr id="13" name="TextBox 13"/>
            <p:cNvSpPr txBox="1"/>
            <p:nvPr/>
          </p:nvSpPr>
          <p:spPr>
            <a:xfrm>
              <a:off x="0" y="-47625"/>
              <a:ext cx="2897629" cy="1817703"/>
            </a:xfrm>
            <a:prstGeom prst="rect">
              <a:avLst/>
            </a:prstGeom>
          </p:spPr>
          <p:txBody>
            <a:bodyPr lIns="50800" tIns="50800" rIns="50800" bIns="50800" rtlCol="0" anchor="ctr"/>
            <a:lstStyle/>
            <a:p>
              <a:pPr algn="ctr">
                <a:lnSpc>
                  <a:spcPts val="3586"/>
                </a:lnSpc>
              </a:pPr>
              <a:endParaRPr/>
            </a:p>
          </p:txBody>
        </p:sp>
      </p:grpSp>
      <p:sp>
        <p:nvSpPr>
          <p:cNvPr id="14" name="TextBox 14"/>
          <p:cNvSpPr txBox="1"/>
          <p:nvPr/>
        </p:nvSpPr>
        <p:spPr>
          <a:xfrm>
            <a:off x="7712217" y="3188423"/>
            <a:ext cx="9298313" cy="4578350"/>
          </a:xfrm>
          <a:prstGeom prst="rect">
            <a:avLst/>
          </a:prstGeom>
        </p:spPr>
        <p:txBody>
          <a:bodyPr lIns="0" tIns="0" rIns="0" bIns="0" rtlCol="0" anchor="t">
            <a:spAutoFit/>
          </a:bodyPr>
          <a:lstStyle/>
          <a:p>
            <a:pPr algn="l">
              <a:lnSpc>
                <a:spcPts val="2800"/>
              </a:lnSpc>
            </a:pPr>
            <a:r>
              <a:rPr lang="en-US" sz="2000" b="1">
                <a:solidFill>
                  <a:srgbClr val="000000"/>
                </a:solidFill>
                <a:latin typeface="Open Sans Bold"/>
                <a:ea typeface="Open Sans Bold"/>
                <a:cs typeface="Open Sans Bold"/>
                <a:sym typeface="Open Sans Bold"/>
              </a:rPr>
              <a:t>Psychological Factors</a:t>
            </a:r>
          </a:p>
          <a:p>
            <a:pPr algn="l">
              <a:lnSpc>
                <a:spcPts val="2800"/>
              </a:lnSpc>
            </a:pPr>
            <a:r>
              <a:rPr lang="en-US" sz="2000">
                <a:solidFill>
                  <a:srgbClr val="000000"/>
                </a:solidFill>
                <a:latin typeface="Open Sans"/>
                <a:ea typeface="Open Sans"/>
                <a:cs typeface="Open Sans"/>
                <a:sym typeface="Open Sans"/>
              </a:rPr>
              <a:t>Cognitive, emotional, and behavioural factors associated with academic procrastination.</a:t>
            </a:r>
          </a:p>
          <a:p>
            <a:pPr algn="l">
              <a:lnSpc>
                <a:spcPts val="2800"/>
              </a:lnSpc>
            </a:pPr>
            <a:endParaRPr lang="en-US" sz="2000">
              <a:solidFill>
                <a:srgbClr val="000000"/>
              </a:solidFill>
              <a:latin typeface="Open Sans"/>
              <a:ea typeface="Open Sans"/>
              <a:cs typeface="Open Sans"/>
              <a:sym typeface="Open Sans"/>
            </a:endParaRPr>
          </a:p>
          <a:p>
            <a:pPr algn="l">
              <a:lnSpc>
                <a:spcPts val="2800"/>
              </a:lnSpc>
            </a:pPr>
            <a:r>
              <a:rPr lang="en-US" sz="2000" b="1">
                <a:solidFill>
                  <a:srgbClr val="000000"/>
                </a:solidFill>
                <a:latin typeface="Open Sans Bold"/>
                <a:ea typeface="Open Sans Bold"/>
                <a:cs typeface="Open Sans Bold"/>
                <a:sym typeface="Open Sans Bold"/>
              </a:rPr>
              <a:t>Mitigation Approaches</a:t>
            </a:r>
          </a:p>
          <a:p>
            <a:pPr algn="l">
              <a:lnSpc>
                <a:spcPts val="2800"/>
              </a:lnSpc>
            </a:pPr>
            <a:r>
              <a:rPr lang="en-US" sz="2000">
                <a:solidFill>
                  <a:srgbClr val="000000"/>
                </a:solidFill>
                <a:latin typeface="Open Sans"/>
                <a:ea typeface="Open Sans"/>
                <a:cs typeface="Open Sans"/>
                <a:sym typeface="Open Sans"/>
              </a:rPr>
              <a:t>Traditional interventions, gamification, and predictive analytics.</a:t>
            </a:r>
          </a:p>
          <a:p>
            <a:pPr algn="l">
              <a:lnSpc>
                <a:spcPts val="2800"/>
              </a:lnSpc>
            </a:pPr>
            <a:endParaRPr lang="en-US" sz="2000">
              <a:solidFill>
                <a:srgbClr val="000000"/>
              </a:solidFill>
              <a:latin typeface="Open Sans"/>
              <a:ea typeface="Open Sans"/>
              <a:cs typeface="Open Sans"/>
              <a:sym typeface="Open Sans"/>
            </a:endParaRPr>
          </a:p>
          <a:p>
            <a:pPr algn="l">
              <a:lnSpc>
                <a:spcPts val="2800"/>
              </a:lnSpc>
            </a:pPr>
            <a:r>
              <a:rPr lang="en-US" sz="2000" b="1">
                <a:solidFill>
                  <a:srgbClr val="000000"/>
                </a:solidFill>
                <a:latin typeface="Open Sans Bold"/>
                <a:ea typeface="Open Sans Bold"/>
                <a:cs typeface="Open Sans Bold"/>
                <a:sym typeface="Open Sans Bold"/>
              </a:rPr>
              <a:t>Machine Learning</a:t>
            </a:r>
          </a:p>
          <a:p>
            <a:pPr algn="l">
              <a:lnSpc>
                <a:spcPts val="2800"/>
              </a:lnSpc>
            </a:pPr>
            <a:r>
              <a:rPr lang="en-US" sz="2000">
                <a:solidFill>
                  <a:srgbClr val="000000"/>
                </a:solidFill>
                <a:latin typeface="Open Sans"/>
                <a:ea typeface="Open Sans"/>
                <a:cs typeface="Open Sans"/>
                <a:sym typeface="Open Sans"/>
              </a:rPr>
              <a:t>Studies using learning activity data to predict academic procrastination.</a:t>
            </a:r>
          </a:p>
          <a:p>
            <a:pPr algn="l">
              <a:lnSpc>
                <a:spcPts val="2800"/>
              </a:lnSpc>
            </a:pPr>
            <a:endParaRPr lang="en-US" sz="2000">
              <a:solidFill>
                <a:srgbClr val="000000"/>
              </a:solidFill>
              <a:latin typeface="Open Sans"/>
              <a:ea typeface="Open Sans"/>
              <a:cs typeface="Open Sans"/>
              <a:sym typeface="Open Sans"/>
            </a:endParaRPr>
          </a:p>
          <a:p>
            <a:pPr algn="l">
              <a:lnSpc>
                <a:spcPts val="2800"/>
              </a:lnSpc>
            </a:pPr>
            <a:r>
              <a:rPr lang="en-US" sz="2000" b="1">
                <a:solidFill>
                  <a:srgbClr val="000000"/>
                </a:solidFill>
                <a:latin typeface="Open Sans Bold"/>
                <a:ea typeface="Open Sans Bold"/>
                <a:cs typeface="Open Sans Bold"/>
                <a:sym typeface="Open Sans Bold"/>
              </a:rPr>
              <a:t>Research Gaps and Proposed Framework</a:t>
            </a:r>
          </a:p>
          <a:p>
            <a:pPr algn="l">
              <a:lnSpc>
                <a:spcPts val="2800"/>
              </a:lnSpc>
              <a:spcBef>
                <a:spcPct val="0"/>
              </a:spcBef>
            </a:pPr>
            <a:r>
              <a:rPr lang="en-US" sz="2000">
                <a:solidFill>
                  <a:srgbClr val="000000"/>
                </a:solidFill>
                <a:latin typeface="Open Sans"/>
                <a:ea typeface="Open Sans"/>
                <a:cs typeface="Open Sans"/>
                <a:sym typeface="Open Sans"/>
              </a:rPr>
              <a:t>Examining the limitations of existing approaches and how prediction could be linked to personalized support.</a:t>
            </a:r>
          </a:p>
        </p:txBody>
      </p:sp>
      <p:sp>
        <p:nvSpPr>
          <p:cNvPr id="15" name="Freeform 15"/>
          <p:cNvSpPr/>
          <p:nvPr/>
        </p:nvSpPr>
        <p:spPr>
          <a:xfrm>
            <a:off x="6602834" y="3402082"/>
            <a:ext cx="690651" cy="694122"/>
          </a:xfrm>
          <a:custGeom>
            <a:avLst/>
            <a:gdLst/>
            <a:ahLst/>
            <a:cxnLst/>
            <a:rect l="l" t="t" r="r" b="b"/>
            <a:pathLst>
              <a:path w="690651" h="694122">
                <a:moveTo>
                  <a:pt x="0" y="0"/>
                </a:moveTo>
                <a:lnTo>
                  <a:pt x="690652" y="0"/>
                </a:lnTo>
                <a:lnTo>
                  <a:pt x="690652" y="694122"/>
                </a:lnTo>
                <a:lnTo>
                  <a:pt x="0" y="6941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 name="Freeform 16"/>
          <p:cNvSpPr/>
          <p:nvPr/>
        </p:nvSpPr>
        <p:spPr>
          <a:xfrm>
            <a:off x="6602834" y="4506343"/>
            <a:ext cx="690651" cy="776013"/>
          </a:xfrm>
          <a:custGeom>
            <a:avLst/>
            <a:gdLst/>
            <a:ahLst/>
            <a:cxnLst/>
            <a:rect l="l" t="t" r="r" b="b"/>
            <a:pathLst>
              <a:path w="690651" h="776013">
                <a:moveTo>
                  <a:pt x="0" y="0"/>
                </a:moveTo>
                <a:lnTo>
                  <a:pt x="690652" y="0"/>
                </a:lnTo>
                <a:lnTo>
                  <a:pt x="690652" y="776013"/>
                </a:lnTo>
                <a:lnTo>
                  <a:pt x="0" y="77601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a:off x="6602834" y="5692495"/>
            <a:ext cx="776013" cy="776013"/>
          </a:xfrm>
          <a:custGeom>
            <a:avLst/>
            <a:gdLst/>
            <a:ahLst/>
            <a:cxnLst/>
            <a:rect l="l" t="t" r="r" b="b"/>
            <a:pathLst>
              <a:path w="776013" h="776013">
                <a:moveTo>
                  <a:pt x="0" y="0"/>
                </a:moveTo>
                <a:lnTo>
                  <a:pt x="776013" y="0"/>
                </a:lnTo>
                <a:lnTo>
                  <a:pt x="776013" y="776013"/>
                </a:lnTo>
                <a:lnTo>
                  <a:pt x="0" y="7760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Freeform 18"/>
          <p:cNvSpPr/>
          <p:nvPr/>
        </p:nvSpPr>
        <p:spPr>
          <a:xfrm>
            <a:off x="6558713" y="6878647"/>
            <a:ext cx="864256" cy="760545"/>
          </a:xfrm>
          <a:custGeom>
            <a:avLst/>
            <a:gdLst/>
            <a:ahLst/>
            <a:cxnLst/>
            <a:rect l="l" t="t" r="r" b="b"/>
            <a:pathLst>
              <a:path w="864256" h="760545">
                <a:moveTo>
                  <a:pt x="0" y="0"/>
                </a:moveTo>
                <a:lnTo>
                  <a:pt x="864255" y="0"/>
                </a:lnTo>
                <a:lnTo>
                  <a:pt x="864255" y="760545"/>
                </a:lnTo>
                <a:lnTo>
                  <a:pt x="0" y="7605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9" name="TextBox 19"/>
          <p:cNvSpPr txBox="1"/>
          <p:nvPr/>
        </p:nvSpPr>
        <p:spPr>
          <a:xfrm>
            <a:off x="1028700" y="682625"/>
            <a:ext cx="22479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Methodology</a:t>
            </a:r>
          </a:p>
        </p:txBody>
      </p:sp>
      <p:sp>
        <p:nvSpPr>
          <p:cNvPr id="20" name="TextBox 20"/>
          <p:cNvSpPr txBox="1"/>
          <p:nvPr/>
        </p:nvSpPr>
        <p:spPr>
          <a:xfrm>
            <a:off x="1028700" y="933450"/>
            <a:ext cx="9117955"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Review Approach and Scope</a:t>
            </a:r>
          </a:p>
        </p:txBody>
      </p:sp>
      <p:sp>
        <p:nvSpPr>
          <p:cNvPr id="21" name="TextBox 21"/>
          <p:cNvSpPr txBox="1"/>
          <p:nvPr/>
        </p:nvSpPr>
        <p:spPr>
          <a:xfrm>
            <a:off x="1211800" y="2806769"/>
            <a:ext cx="4023487" cy="1219200"/>
          </a:xfrm>
          <a:prstGeom prst="rect">
            <a:avLst/>
          </a:prstGeom>
        </p:spPr>
        <p:txBody>
          <a:bodyPr lIns="0" tIns="0" rIns="0" bIns="0" rtlCol="0" anchor="t">
            <a:spAutoFit/>
          </a:bodyPr>
          <a:lstStyle/>
          <a:p>
            <a:pPr algn="ctr">
              <a:lnSpc>
                <a:spcPts val="3499"/>
              </a:lnSpc>
            </a:pPr>
            <a:r>
              <a:rPr lang="en-US" sz="2499" b="1">
                <a:solidFill>
                  <a:srgbClr val="4A6CF7"/>
                </a:solidFill>
                <a:latin typeface="Open Sans Bold"/>
                <a:ea typeface="Open Sans Bold"/>
                <a:cs typeface="Open Sans Bold"/>
                <a:sym typeface="Open Sans Bold"/>
              </a:rPr>
              <a:t>84</a:t>
            </a:r>
          </a:p>
          <a:p>
            <a:pPr algn="ctr">
              <a:lnSpc>
                <a:spcPts val="3499"/>
              </a:lnSpc>
            </a:pPr>
            <a:r>
              <a:rPr lang="en-US" sz="2499" b="1">
                <a:solidFill>
                  <a:srgbClr val="000000"/>
                </a:solidFill>
                <a:latin typeface="Open Sans Bold"/>
                <a:ea typeface="Open Sans Bold"/>
                <a:cs typeface="Open Sans Bold"/>
                <a:sym typeface="Open Sans Bold"/>
              </a:rPr>
              <a:t>Records Identified</a:t>
            </a:r>
          </a:p>
          <a:p>
            <a:pPr algn="ctr">
              <a:lnSpc>
                <a:spcPts val="2800"/>
              </a:lnSpc>
              <a:spcBef>
                <a:spcPct val="0"/>
              </a:spcBef>
            </a:pPr>
            <a:r>
              <a:rPr lang="en-US" sz="2000" b="1">
                <a:solidFill>
                  <a:srgbClr val="A6A6A6"/>
                </a:solidFill>
                <a:latin typeface="Open Sans Bold"/>
                <a:ea typeface="Open Sans Bold"/>
                <a:cs typeface="Open Sans Bold"/>
                <a:sym typeface="Open Sans Bold"/>
              </a:rPr>
              <a:t>68 screened at abstract level</a:t>
            </a:r>
          </a:p>
        </p:txBody>
      </p:sp>
      <p:sp>
        <p:nvSpPr>
          <p:cNvPr id="22" name="TextBox 22"/>
          <p:cNvSpPr txBox="1"/>
          <p:nvPr/>
        </p:nvSpPr>
        <p:spPr>
          <a:xfrm>
            <a:off x="1211800" y="4945072"/>
            <a:ext cx="4023487" cy="1571625"/>
          </a:xfrm>
          <a:prstGeom prst="rect">
            <a:avLst/>
          </a:prstGeom>
        </p:spPr>
        <p:txBody>
          <a:bodyPr lIns="0" tIns="0" rIns="0" bIns="0" rtlCol="0" anchor="t">
            <a:spAutoFit/>
          </a:bodyPr>
          <a:lstStyle/>
          <a:p>
            <a:pPr algn="ctr">
              <a:lnSpc>
                <a:spcPts val="3499"/>
              </a:lnSpc>
            </a:pPr>
            <a:r>
              <a:rPr lang="en-US" sz="2499" b="1">
                <a:solidFill>
                  <a:srgbClr val="4A6CF7"/>
                </a:solidFill>
                <a:latin typeface="Open Sans Bold"/>
                <a:ea typeface="Open Sans Bold"/>
                <a:cs typeface="Open Sans Bold"/>
                <a:sym typeface="Open Sans Bold"/>
              </a:rPr>
              <a:t>31</a:t>
            </a:r>
          </a:p>
          <a:p>
            <a:pPr algn="ctr">
              <a:lnSpc>
                <a:spcPts val="3499"/>
              </a:lnSpc>
            </a:pPr>
            <a:r>
              <a:rPr lang="en-US" sz="2499" b="1">
                <a:solidFill>
                  <a:srgbClr val="000000"/>
                </a:solidFill>
                <a:latin typeface="Open Sans Bold"/>
                <a:ea typeface="Open Sans Bold"/>
                <a:cs typeface="Open Sans Bold"/>
                <a:sym typeface="Open Sans Bold"/>
              </a:rPr>
              <a:t>Studies Retained</a:t>
            </a:r>
          </a:p>
          <a:p>
            <a:pPr algn="ctr">
              <a:lnSpc>
                <a:spcPts val="2800"/>
              </a:lnSpc>
              <a:spcBef>
                <a:spcPct val="0"/>
              </a:spcBef>
            </a:pPr>
            <a:r>
              <a:rPr lang="en-US" sz="2000" b="1">
                <a:solidFill>
                  <a:srgbClr val="A6A6A6"/>
                </a:solidFill>
                <a:latin typeface="Open Sans Bold"/>
                <a:ea typeface="Open Sans Bold"/>
                <a:cs typeface="Open Sans Bold"/>
                <a:sym typeface="Open Sans Bold"/>
              </a:rPr>
              <a:t>Selected for thematic narrative synthesis</a:t>
            </a:r>
          </a:p>
        </p:txBody>
      </p:sp>
      <p:sp>
        <p:nvSpPr>
          <p:cNvPr id="23" name="TextBox 23"/>
          <p:cNvSpPr txBox="1"/>
          <p:nvPr/>
        </p:nvSpPr>
        <p:spPr>
          <a:xfrm>
            <a:off x="1211800" y="7399022"/>
            <a:ext cx="4023487" cy="1298575"/>
          </a:xfrm>
          <a:prstGeom prst="rect">
            <a:avLst/>
          </a:prstGeom>
        </p:spPr>
        <p:txBody>
          <a:bodyPr lIns="0" tIns="0" rIns="0" bIns="0" rtlCol="0" anchor="t">
            <a:spAutoFit/>
          </a:bodyPr>
          <a:lstStyle/>
          <a:p>
            <a:pPr algn="ctr">
              <a:lnSpc>
                <a:spcPts val="3499"/>
              </a:lnSpc>
            </a:pPr>
            <a:r>
              <a:rPr lang="en-US" sz="2499" b="1">
                <a:solidFill>
                  <a:srgbClr val="4A6CF7"/>
                </a:solidFill>
                <a:latin typeface="Open Sans Bold"/>
                <a:ea typeface="Open Sans Bold"/>
                <a:cs typeface="Open Sans Bold"/>
                <a:sym typeface="Open Sans Bold"/>
              </a:rPr>
              <a:t>2020 - 2026</a:t>
            </a:r>
          </a:p>
          <a:p>
            <a:pPr algn="ctr">
              <a:lnSpc>
                <a:spcPts val="3499"/>
              </a:lnSpc>
              <a:spcBef>
                <a:spcPct val="0"/>
              </a:spcBef>
            </a:pPr>
            <a:r>
              <a:rPr lang="en-US" sz="2499" b="1">
                <a:solidFill>
                  <a:srgbClr val="000000"/>
                </a:solidFill>
                <a:latin typeface="Open Sans Bold"/>
                <a:ea typeface="Open Sans Bold"/>
                <a:cs typeface="Open Sans Bold"/>
                <a:sym typeface="Open Sans Bold"/>
              </a:rPr>
              <a:t>Review Publication Period</a:t>
            </a:r>
          </a:p>
        </p:txBody>
      </p:sp>
      <p:sp>
        <p:nvSpPr>
          <p:cNvPr id="24" name="TextBox 24"/>
          <p:cNvSpPr txBox="1"/>
          <p:nvPr/>
        </p:nvSpPr>
        <p:spPr>
          <a:xfrm>
            <a:off x="6602834" y="2619444"/>
            <a:ext cx="10407695" cy="422275"/>
          </a:xfrm>
          <a:prstGeom prst="rect">
            <a:avLst/>
          </a:prstGeom>
        </p:spPr>
        <p:txBody>
          <a:bodyPr lIns="0" tIns="0" rIns="0" bIns="0" rtlCol="0" anchor="t">
            <a:spAutoFit/>
          </a:bodyPr>
          <a:lstStyle/>
          <a:p>
            <a:pPr algn="l">
              <a:lnSpc>
                <a:spcPts val="3499"/>
              </a:lnSpc>
              <a:spcBef>
                <a:spcPct val="0"/>
              </a:spcBef>
            </a:pPr>
            <a:r>
              <a:rPr lang="en-US" sz="2499" b="1">
                <a:solidFill>
                  <a:srgbClr val="000000"/>
                </a:solidFill>
                <a:latin typeface="Open Sans Bold"/>
                <a:ea typeface="Open Sans Bold"/>
                <a:cs typeface="Open Sans Bold"/>
                <a:sym typeface="Open Sans Bold"/>
              </a:rPr>
              <a:t>Focus of the Review</a:t>
            </a:r>
          </a:p>
        </p:txBody>
      </p:sp>
      <p:sp>
        <p:nvSpPr>
          <p:cNvPr id="25" name="AutoShape 25"/>
          <p:cNvSpPr/>
          <p:nvPr/>
        </p:nvSpPr>
        <p:spPr>
          <a:xfrm>
            <a:off x="6257365" y="8072122"/>
            <a:ext cx="11001935" cy="0"/>
          </a:xfrm>
          <a:prstGeom prst="line">
            <a:avLst/>
          </a:prstGeom>
          <a:ln w="38100" cap="flat">
            <a:solidFill>
              <a:srgbClr val="B4B4B4"/>
            </a:solidFill>
            <a:prstDash val="solid"/>
            <a:headEnd type="none" w="sm" len="sm"/>
            <a:tailEnd type="none" w="sm" len="sm"/>
          </a:ln>
        </p:spPr>
        <p:txBody>
          <a:bodyPr/>
          <a:lstStyle/>
          <a:p>
            <a:endParaRPr lang="en-US"/>
          </a:p>
        </p:txBody>
      </p:sp>
      <p:sp>
        <p:nvSpPr>
          <p:cNvPr id="26" name="TextBox 26"/>
          <p:cNvSpPr txBox="1"/>
          <p:nvPr/>
        </p:nvSpPr>
        <p:spPr>
          <a:xfrm>
            <a:off x="6558713" y="8234047"/>
            <a:ext cx="10451817" cy="701675"/>
          </a:xfrm>
          <a:prstGeom prst="rect">
            <a:avLst/>
          </a:prstGeom>
        </p:spPr>
        <p:txBody>
          <a:bodyPr lIns="0" tIns="0" rIns="0" bIns="0" rtlCol="0" anchor="t">
            <a:spAutoFit/>
          </a:bodyPr>
          <a:lstStyle/>
          <a:p>
            <a:pPr algn="l">
              <a:lnSpc>
                <a:spcPts val="2800"/>
              </a:lnSpc>
              <a:spcBef>
                <a:spcPct val="0"/>
              </a:spcBef>
            </a:pPr>
            <a:r>
              <a:rPr lang="en-US" sz="2000">
                <a:solidFill>
                  <a:srgbClr val="A6A6A6"/>
                </a:solidFill>
                <a:latin typeface="Open Sans"/>
                <a:ea typeface="Open Sans"/>
                <a:cs typeface="Open Sans"/>
                <a:sym typeface="Open Sans"/>
              </a:rPr>
              <a:t>Method: A narrative literature review of studies identified through IEEE Xplore, ScienceDirect, Scopus, SpringerLink, PubMed, and Google Scholar.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grpSp>
        <p:nvGrpSpPr>
          <p:cNvPr id="2" name="Group 2"/>
          <p:cNvGrpSpPr/>
          <p:nvPr/>
        </p:nvGrpSpPr>
        <p:grpSpPr>
          <a:xfrm>
            <a:off x="1409133" y="2566451"/>
            <a:ext cx="4990153" cy="5154098"/>
            <a:chOff x="0" y="0"/>
            <a:chExt cx="6653538" cy="6872131"/>
          </a:xfrm>
        </p:grpSpPr>
        <p:grpSp>
          <p:nvGrpSpPr>
            <p:cNvPr id="3" name="Group 3"/>
            <p:cNvGrpSpPr/>
            <p:nvPr/>
          </p:nvGrpSpPr>
          <p:grpSpPr>
            <a:xfrm>
              <a:off x="0" y="0"/>
              <a:ext cx="6648100" cy="6648100"/>
              <a:chOff x="0" y="0"/>
              <a:chExt cx="1313205" cy="1313205"/>
            </a:xfrm>
          </p:grpSpPr>
          <p:sp>
            <p:nvSpPr>
              <p:cNvPr id="4" name="Freeform 4"/>
              <p:cNvSpPr/>
              <p:nvPr/>
            </p:nvSpPr>
            <p:spPr>
              <a:xfrm>
                <a:off x="0" y="0"/>
                <a:ext cx="1313205" cy="1313205"/>
              </a:xfrm>
              <a:custGeom>
                <a:avLst/>
                <a:gdLst/>
                <a:ahLst/>
                <a:cxnLst/>
                <a:rect l="l" t="t" r="r" b="b"/>
                <a:pathLst>
                  <a:path w="1313205" h="1313205">
                    <a:moveTo>
                      <a:pt x="79188" y="0"/>
                    </a:moveTo>
                    <a:lnTo>
                      <a:pt x="1234017" y="0"/>
                    </a:lnTo>
                    <a:cubicBezTo>
                      <a:pt x="1255019" y="0"/>
                      <a:pt x="1275161" y="8343"/>
                      <a:pt x="1290011" y="23194"/>
                    </a:cubicBezTo>
                    <a:cubicBezTo>
                      <a:pt x="1304862" y="38044"/>
                      <a:pt x="1313205" y="58186"/>
                      <a:pt x="1313205" y="79188"/>
                    </a:cubicBezTo>
                    <a:lnTo>
                      <a:pt x="1313205" y="1234017"/>
                    </a:lnTo>
                    <a:cubicBezTo>
                      <a:pt x="1313205" y="1255019"/>
                      <a:pt x="1304862" y="1275161"/>
                      <a:pt x="1290011" y="1290011"/>
                    </a:cubicBezTo>
                    <a:cubicBezTo>
                      <a:pt x="1275161" y="1304862"/>
                      <a:pt x="1255019" y="1313205"/>
                      <a:pt x="1234017" y="1313205"/>
                    </a:cubicBezTo>
                    <a:lnTo>
                      <a:pt x="79188" y="1313205"/>
                    </a:lnTo>
                    <a:cubicBezTo>
                      <a:pt x="58186" y="1313205"/>
                      <a:pt x="38044" y="1304862"/>
                      <a:pt x="23194" y="1290011"/>
                    </a:cubicBezTo>
                    <a:cubicBezTo>
                      <a:pt x="8343" y="1275161"/>
                      <a:pt x="0" y="1255019"/>
                      <a:pt x="0" y="1234017"/>
                    </a:cubicBezTo>
                    <a:lnTo>
                      <a:pt x="0" y="79188"/>
                    </a:lnTo>
                    <a:cubicBezTo>
                      <a:pt x="0" y="58186"/>
                      <a:pt x="8343" y="38044"/>
                      <a:pt x="23194" y="23194"/>
                    </a:cubicBezTo>
                    <a:cubicBezTo>
                      <a:pt x="38044" y="8343"/>
                      <a:pt x="58186" y="0"/>
                      <a:pt x="79188" y="0"/>
                    </a:cubicBezTo>
                    <a:close/>
                  </a:path>
                </a:pathLst>
              </a:custGeom>
              <a:solidFill>
                <a:srgbClr val="1E1E49"/>
              </a:solidFill>
            </p:spPr>
            <p:txBody>
              <a:bodyPr/>
              <a:lstStyle/>
              <a:p>
                <a:endParaRPr lang="en-US"/>
              </a:p>
            </p:txBody>
          </p:sp>
          <p:sp>
            <p:nvSpPr>
              <p:cNvPr id="5" name="TextBox 5"/>
              <p:cNvSpPr txBox="1"/>
              <p:nvPr/>
            </p:nvSpPr>
            <p:spPr>
              <a:xfrm>
                <a:off x="0" y="-47625"/>
                <a:ext cx="1313205" cy="1360830"/>
              </a:xfrm>
              <a:prstGeom prst="rect">
                <a:avLst/>
              </a:prstGeom>
            </p:spPr>
            <p:txBody>
              <a:bodyPr lIns="50800" tIns="50800" rIns="50800" bIns="50800" rtlCol="0" anchor="ctr"/>
              <a:lstStyle/>
              <a:p>
                <a:pPr algn="ctr">
                  <a:lnSpc>
                    <a:spcPts val="3586"/>
                  </a:lnSpc>
                </a:pPr>
                <a:endParaRPr/>
              </a:p>
            </p:txBody>
          </p:sp>
        </p:grpSp>
        <p:grpSp>
          <p:nvGrpSpPr>
            <p:cNvPr id="6" name="Group 6"/>
            <p:cNvGrpSpPr/>
            <p:nvPr/>
          </p:nvGrpSpPr>
          <p:grpSpPr>
            <a:xfrm>
              <a:off x="5438" y="224031"/>
              <a:ext cx="6648100" cy="6648100"/>
              <a:chOff x="0" y="0"/>
              <a:chExt cx="1313205" cy="1313205"/>
            </a:xfrm>
          </p:grpSpPr>
          <p:sp>
            <p:nvSpPr>
              <p:cNvPr id="7" name="Freeform 7"/>
              <p:cNvSpPr/>
              <p:nvPr/>
            </p:nvSpPr>
            <p:spPr>
              <a:xfrm>
                <a:off x="0" y="0"/>
                <a:ext cx="1313205" cy="1313205"/>
              </a:xfrm>
              <a:custGeom>
                <a:avLst/>
                <a:gdLst/>
                <a:ahLst/>
                <a:cxnLst/>
                <a:rect l="l" t="t" r="r" b="b"/>
                <a:pathLst>
                  <a:path w="1313205" h="1313205">
                    <a:moveTo>
                      <a:pt x="79188" y="0"/>
                    </a:moveTo>
                    <a:lnTo>
                      <a:pt x="1234017" y="0"/>
                    </a:lnTo>
                    <a:cubicBezTo>
                      <a:pt x="1255019" y="0"/>
                      <a:pt x="1275161" y="8343"/>
                      <a:pt x="1290011" y="23194"/>
                    </a:cubicBezTo>
                    <a:cubicBezTo>
                      <a:pt x="1304862" y="38044"/>
                      <a:pt x="1313205" y="58186"/>
                      <a:pt x="1313205" y="79188"/>
                    </a:cubicBezTo>
                    <a:lnTo>
                      <a:pt x="1313205" y="1234017"/>
                    </a:lnTo>
                    <a:cubicBezTo>
                      <a:pt x="1313205" y="1255019"/>
                      <a:pt x="1304862" y="1275161"/>
                      <a:pt x="1290011" y="1290011"/>
                    </a:cubicBezTo>
                    <a:cubicBezTo>
                      <a:pt x="1275161" y="1304862"/>
                      <a:pt x="1255019" y="1313205"/>
                      <a:pt x="1234017" y="1313205"/>
                    </a:cubicBezTo>
                    <a:lnTo>
                      <a:pt x="79188" y="1313205"/>
                    </a:lnTo>
                    <a:cubicBezTo>
                      <a:pt x="58186" y="1313205"/>
                      <a:pt x="38044" y="1304862"/>
                      <a:pt x="23194" y="1290011"/>
                    </a:cubicBezTo>
                    <a:cubicBezTo>
                      <a:pt x="8343" y="1275161"/>
                      <a:pt x="0" y="1255019"/>
                      <a:pt x="0" y="1234017"/>
                    </a:cubicBezTo>
                    <a:lnTo>
                      <a:pt x="0" y="79188"/>
                    </a:lnTo>
                    <a:cubicBezTo>
                      <a:pt x="0" y="58186"/>
                      <a:pt x="8343" y="38044"/>
                      <a:pt x="23194" y="23194"/>
                    </a:cubicBezTo>
                    <a:cubicBezTo>
                      <a:pt x="38044" y="8343"/>
                      <a:pt x="58186" y="0"/>
                      <a:pt x="79188" y="0"/>
                    </a:cubicBezTo>
                    <a:close/>
                  </a:path>
                </a:pathLst>
              </a:custGeom>
              <a:solidFill>
                <a:srgbClr val="D5E5EF"/>
              </a:solidFill>
            </p:spPr>
            <p:txBody>
              <a:bodyPr/>
              <a:lstStyle/>
              <a:p>
                <a:endParaRPr lang="en-US"/>
              </a:p>
            </p:txBody>
          </p:sp>
          <p:sp>
            <p:nvSpPr>
              <p:cNvPr id="8" name="TextBox 8"/>
              <p:cNvSpPr txBox="1"/>
              <p:nvPr/>
            </p:nvSpPr>
            <p:spPr>
              <a:xfrm>
                <a:off x="0" y="-47625"/>
                <a:ext cx="1313205" cy="1360830"/>
              </a:xfrm>
              <a:prstGeom prst="rect">
                <a:avLst/>
              </a:prstGeom>
            </p:spPr>
            <p:txBody>
              <a:bodyPr lIns="50800" tIns="50800" rIns="50800" bIns="50800" rtlCol="0" anchor="ctr"/>
              <a:lstStyle/>
              <a:p>
                <a:pPr algn="ctr">
                  <a:lnSpc>
                    <a:spcPts val="3586"/>
                  </a:lnSpc>
                </a:pPr>
                <a:endParaRPr/>
              </a:p>
            </p:txBody>
          </p:sp>
        </p:grpSp>
        <p:sp>
          <p:nvSpPr>
            <p:cNvPr id="9" name="Freeform 9"/>
            <p:cNvSpPr/>
            <p:nvPr/>
          </p:nvSpPr>
          <p:spPr>
            <a:xfrm>
              <a:off x="295350" y="659465"/>
              <a:ext cx="1068007" cy="1213644"/>
            </a:xfrm>
            <a:custGeom>
              <a:avLst/>
              <a:gdLst/>
              <a:ahLst/>
              <a:cxnLst/>
              <a:rect l="l" t="t" r="r" b="b"/>
              <a:pathLst>
                <a:path w="1068007" h="1213644">
                  <a:moveTo>
                    <a:pt x="0" y="0"/>
                  </a:moveTo>
                  <a:lnTo>
                    <a:pt x="1068007" y="0"/>
                  </a:lnTo>
                  <a:lnTo>
                    <a:pt x="1068007" y="1213644"/>
                  </a:lnTo>
                  <a:lnTo>
                    <a:pt x="0" y="121364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TextBox 10"/>
            <p:cNvSpPr txBox="1"/>
            <p:nvPr/>
          </p:nvSpPr>
          <p:spPr>
            <a:xfrm>
              <a:off x="1647132" y="963593"/>
              <a:ext cx="1981906" cy="547158"/>
            </a:xfrm>
            <a:prstGeom prst="rect">
              <a:avLst/>
            </a:prstGeom>
          </p:spPr>
          <p:txBody>
            <a:bodyPr lIns="0" tIns="0" rIns="0" bIns="0" rtlCol="0" anchor="t">
              <a:spAutoFit/>
            </a:bodyPr>
            <a:lstStyle/>
            <a:p>
              <a:pPr algn="l">
                <a:lnSpc>
                  <a:spcPts val="3499"/>
                </a:lnSpc>
                <a:spcBef>
                  <a:spcPct val="0"/>
                </a:spcBef>
              </a:pPr>
              <a:r>
                <a:rPr lang="en-US" sz="2499" b="1">
                  <a:solidFill>
                    <a:srgbClr val="1F2A44"/>
                  </a:solidFill>
                  <a:latin typeface="Open Sans Bold"/>
                  <a:ea typeface="Open Sans Bold"/>
                  <a:cs typeface="Open Sans Bold"/>
                  <a:sym typeface="Open Sans Bold"/>
                </a:rPr>
                <a:t>Cognitive</a:t>
              </a:r>
            </a:p>
          </p:txBody>
        </p:sp>
        <p:sp>
          <p:nvSpPr>
            <p:cNvPr id="11" name="TextBox 11"/>
            <p:cNvSpPr txBox="1"/>
            <p:nvPr/>
          </p:nvSpPr>
          <p:spPr>
            <a:xfrm>
              <a:off x="385754" y="2359573"/>
              <a:ext cx="5909128" cy="3452918"/>
            </a:xfrm>
            <a:prstGeom prst="rect">
              <a:avLst/>
            </a:prstGeom>
          </p:spPr>
          <p:txBody>
            <a:bodyPr lIns="0" tIns="0" rIns="0" bIns="0" rtlCol="0" anchor="t">
              <a:spAutoFit/>
            </a:bodyPr>
            <a:lstStyle/>
            <a:p>
              <a:pPr algn="l">
                <a:lnSpc>
                  <a:spcPts val="3220"/>
                </a:lnSpc>
                <a:spcBef>
                  <a:spcPct val="0"/>
                </a:spcBef>
              </a:pPr>
              <a:r>
                <a:rPr lang="en-US" sz="2300" b="1">
                  <a:solidFill>
                    <a:srgbClr val="44639B"/>
                  </a:solidFill>
                  <a:latin typeface="Open Sans Bold"/>
                  <a:ea typeface="Open Sans Bold"/>
                  <a:cs typeface="Open Sans Bold"/>
                  <a:sym typeface="Open Sans Bold"/>
                </a:rPr>
                <a:t>Efficacy &amp; Metacognition</a:t>
              </a:r>
            </a:p>
            <a:p>
              <a:pPr algn="l">
                <a:lnSpc>
                  <a:spcPts val="2800"/>
                </a:lnSpc>
                <a:spcBef>
                  <a:spcPct val="0"/>
                </a:spcBef>
              </a:pPr>
              <a:endParaRPr lang="en-US" sz="2300" b="1">
                <a:solidFill>
                  <a:srgbClr val="44639B"/>
                </a:solidFill>
                <a:latin typeface="Open Sans Bold"/>
                <a:ea typeface="Open Sans Bold"/>
                <a:cs typeface="Open Sans Bold"/>
                <a:sym typeface="Open Sans Bold"/>
              </a:endParaRPr>
            </a:p>
            <a:p>
              <a:pPr algn="just">
                <a:lnSpc>
                  <a:spcPts val="2940"/>
                </a:lnSpc>
                <a:spcBef>
                  <a:spcPct val="0"/>
                </a:spcBef>
              </a:pPr>
              <a:r>
                <a:rPr lang="en-US" sz="2100" b="1">
                  <a:solidFill>
                    <a:srgbClr val="000000"/>
                  </a:solidFill>
                  <a:latin typeface="Open Sans Bold"/>
                  <a:ea typeface="Open Sans Bold"/>
                  <a:cs typeface="Open Sans Bold"/>
                  <a:sym typeface="Open Sans Bold"/>
                </a:rPr>
                <a:t>Self-efficacy and perfectionism are linked to academic procrastination. Self-regulation also affects students' learning and academic performance.</a:t>
              </a:r>
            </a:p>
          </p:txBody>
        </p:sp>
      </p:grpSp>
      <p:grpSp>
        <p:nvGrpSpPr>
          <p:cNvPr id="12" name="Group 12"/>
          <p:cNvGrpSpPr/>
          <p:nvPr/>
        </p:nvGrpSpPr>
        <p:grpSpPr>
          <a:xfrm>
            <a:off x="6837436" y="2566451"/>
            <a:ext cx="4988114" cy="5154098"/>
            <a:chOff x="0" y="0"/>
            <a:chExt cx="6650819" cy="6872131"/>
          </a:xfrm>
        </p:grpSpPr>
        <p:grpSp>
          <p:nvGrpSpPr>
            <p:cNvPr id="13" name="Group 13"/>
            <p:cNvGrpSpPr/>
            <p:nvPr/>
          </p:nvGrpSpPr>
          <p:grpSpPr>
            <a:xfrm>
              <a:off x="0" y="0"/>
              <a:ext cx="6648100" cy="6648100"/>
              <a:chOff x="0" y="0"/>
              <a:chExt cx="1313205" cy="1313205"/>
            </a:xfrm>
          </p:grpSpPr>
          <p:sp>
            <p:nvSpPr>
              <p:cNvPr id="14" name="Freeform 14"/>
              <p:cNvSpPr/>
              <p:nvPr/>
            </p:nvSpPr>
            <p:spPr>
              <a:xfrm>
                <a:off x="0" y="0"/>
                <a:ext cx="1313205" cy="1313205"/>
              </a:xfrm>
              <a:custGeom>
                <a:avLst/>
                <a:gdLst/>
                <a:ahLst/>
                <a:cxnLst/>
                <a:rect l="l" t="t" r="r" b="b"/>
                <a:pathLst>
                  <a:path w="1313205" h="1313205">
                    <a:moveTo>
                      <a:pt x="79188" y="0"/>
                    </a:moveTo>
                    <a:lnTo>
                      <a:pt x="1234017" y="0"/>
                    </a:lnTo>
                    <a:cubicBezTo>
                      <a:pt x="1255019" y="0"/>
                      <a:pt x="1275161" y="8343"/>
                      <a:pt x="1290011" y="23194"/>
                    </a:cubicBezTo>
                    <a:cubicBezTo>
                      <a:pt x="1304862" y="38044"/>
                      <a:pt x="1313205" y="58186"/>
                      <a:pt x="1313205" y="79188"/>
                    </a:cubicBezTo>
                    <a:lnTo>
                      <a:pt x="1313205" y="1234017"/>
                    </a:lnTo>
                    <a:cubicBezTo>
                      <a:pt x="1313205" y="1255019"/>
                      <a:pt x="1304862" y="1275161"/>
                      <a:pt x="1290011" y="1290011"/>
                    </a:cubicBezTo>
                    <a:cubicBezTo>
                      <a:pt x="1275161" y="1304862"/>
                      <a:pt x="1255019" y="1313205"/>
                      <a:pt x="1234017" y="1313205"/>
                    </a:cubicBezTo>
                    <a:lnTo>
                      <a:pt x="79188" y="1313205"/>
                    </a:lnTo>
                    <a:cubicBezTo>
                      <a:pt x="58186" y="1313205"/>
                      <a:pt x="38044" y="1304862"/>
                      <a:pt x="23194" y="1290011"/>
                    </a:cubicBezTo>
                    <a:cubicBezTo>
                      <a:pt x="8343" y="1275161"/>
                      <a:pt x="0" y="1255019"/>
                      <a:pt x="0" y="1234017"/>
                    </a:cubicBezTo>
                    <a:lnTo>
                      <a:pt x="0" y="79188"/>
                    </a:lnTo>
                    <a:cubicBezTo>
                      <a:pt x="0" y="58186"/>
                      <a:pt x="8343" y="38044"/>
                      <a:pt x="23194" y="23194"/>
                    </a:cubicBezTo>
                    <a:cubicBezTo>
                      <a:pt x="38044" y="8343"/>
                      <a:pt x="58186" y="0"/>
                      <a:pt x="79188" y="0"/>
                    </a:cubicBezTo>
                    <a:close/>
                  </a:path>
                </a:pathLst>
              </a:custGeom>
              <a:solidFill>
                <a:srgbClr val="CC0000"/>
              </a:solidFill>
            </p:spPr>
            <p:txBody>
              <a:bodyPr/>
              <a:lstStyle/>
              <a:p>
                <a:endParaRPr lang="en-US"/>
              </a:p>
            </p:txBody>
          </p:sp>
          <p:sp>
            <p:nvSpPr>
              <p:cNvPr id="15" name="TextBox 15"/>
              <p:cNvSpPr txBox="1"/>
              <p:nvPr/>
            </p:nvSpPr>
            <p:spPr>
              <a:xfrm>
                <a:off x="0" y="-47625"/>
                <a:ext cx="1313205" cy="1360830"/>
              </a:xfrm>
              <a:prstGeom prst="rect">
                <a:avLst/>
              </a:prstGeom>
            </p:spPr>
            <p:txBody>
              <a:bodyPr lIns="50800" tIns="50800" rIns="50800" bIns="50800" rtlCol="0" anchor="ctr"/>
              <a:lstStyle/>
              <a:p>
                <a:pPr algn="ctr">
                  <a:lnSpc>
                    <a:spcPts val="3586"/>
                  </a:lnSpc>
                </a:pPr>
                <a:endParaRPr/>
              </a:p>
            </p:txBody>
          </p:sp>
        </p:grpSp>
        <p:grpSp>
          <p:nvGrpSpPr>
            <p:cNvPr id="16" name="Group 16"/>
            <p:cNvGrpSpPr/>
            <p:nvPr/>
          </p:nvGrpSpPr>
          <p:grpSpPr>
            <a:xfrm>
              <a:off x="2719" y="224031"/>
              <a:ext cx="6648100" cy="6648100"/>
              <a:chOff x="0" y="0"/>
              <a:chExt cx="1313205" cy="1313205"/>
            </a:xfrm>
          </p:grpSpPr>
          <p:sp>
            <p:nvSpPr>
              <p:cNvPr id="17" name="Freeform 17"/>
              <p:cNvSpPr/>
              <p:nvPr/>
            </p:nvSpPr>
            <p:spPr>
              <a:xfrm>
                <a:off x="0" y="0"/>
                <a:ext cx="1313205" cy="1313205"/>
              </a:xfrm>
              <a:custGeom>
                <a:avLst/>
                <a:gdLst/>
                <a:ahLst/>
                <a:cxnLst/>
                <a:rect l="l" t="t" r="r" b="b"/>
                <a:pathLst>
                  <a:path w="1313205" h="1313205">
                    <a:moveTo>
                      <a:pt x="79188" y="0"/>
                    </a:moveTo>
                    <a:lnTo>
                      <a:pt x="1234017" y="0"/>
                    </a:lnTo>
                    <a:cubicBezTo>
                      <a:pt x="1255019" y="0"/>
                      <a:pt x="1275161" y="8343"/>
                      <a:pt x="1290011" y="23194"/>
                    </a:cubicBezTo>
                    <a:cubicBezTo>
                      <a:pt x="1304862" y="38044"/>
                      <a:pt x="1313205" y="58186"/>
                      <a:pt x="1313205" y="79188"/>
                    </a:cubicBezTo>
                    <a:lnTo>
                      <a:pt x="1313205" y="1234017"/>
                    </a:lnTo>
                    <a:cubicBezTo>
                      <a:pt x="1313205" y="1255019"/>
                      <a:pt x="1304862" y="1275161"/>
                      <a:pt x="1290011" y="1290011"/>
                    </a:cubicBezTo>
                    <a:cubicBezTo>
                      <a:pt x="1275161" y="1304862"/>
                      <a:pt x="1255019" y="1313205"/>
                      <a:pt x="1234017" y="1313205"/>
                    </a:cubicBezTo>
                    <a:lnTo>
                      <a:pt x="79188" y="1313205"/>
                    </a:lnTo>
                    <a:cubicBezTo>
                      <a:pt x="58186" y="1313205"/>
                      <a:pt x="38044" y="1304862"/>
                      <a:pt x="23194" y="1290011"/>
                    </a:cubicBezTo>
                    <a:cubicBezTo>
                      <a:pt x="8343" y="1275161"/>
                      <a:pt x="0" y="1255019"/>
                      <a:pt x="0" y="1234017"/>
                    </a:cubicBezTo>
                    <a:lnTo>
                      <a:pt x="0" y="79188"/>
                    </a:lnTo>
                    <a:cubicBezTo>
                      <a:pt x="0" y="58186"/>
                      <a:pt x="8343" y="38044"/>
                      <a:pt x="23194" y="23194"/>
                    </a:cubicBezTo>
                    <a:cubicBezTo>
                      <a:pt x="38044" y="8343"/>
                      <a:pt x="58186" y="0"/>
                      <a:pt x="79188" y="0"/>
                    </a:cubicBezTo>
                    <a:close/>
                  </a:path>
                </a:pathLst>
              </a:custGeom>
              <a:solidFill>
                <a:srgbClr val="D5E5EF"/>
              </a:solidFill>
            </p:spPr>
            <p:txBody>
              <a:bodyPr/>
              <a:lstStyle/>
              <a:p>
                <a:endParaRPr lang="en-US"/>
              </a:p>
            </p:txBody>
          </p:sp>
          <p:sp>
            <p:nvSpPr>
              <p:cNvPr id="18" name="TextBox 18"/>
              <p:cNvSpPr txBox="1"/>
              <p:nvPr/>
            </p:nvSpPr>
            <p:spPr>
              <a:xfrm>
                <a:off x="0" y="-47625"/>
                <a:ext cx="1313205" cy="1360830"/>
              </a:xfrm>
              <a:prstGeom prst="rect">
                <a:avLst/>
              </a:prstGeom>
            </p:spPr>
            <p:txBody>
              <a:bodyPr lIns="50800" tIns="50800" rIns="50800" bIns="50800" rtlCol="0" anchor="ctr"/>
              <a:lstStyle/>
              <a:p>
                <a:pPr algn="ctr">
                  <a:lnSpc>
                    <a:spcPts val="3586"/>
                  </a:lnSpc>
                </a:pPr>
                <a:endParaRPr/>
              </a:p>
            </p:txBody>
          </p:sp>
        </p:grpSp>
        <p:sp>
          <p:nvSpPr>
            <p:cNvPr id="19" name="Freeform 19"/>
            <p:cNvSpPr/>
            <p:nvPr/>
          </p:nvSpPr>
          <p:spPr>
            <a:xfrm>
              <a:off x="447561" y="659465"/>
              <a:ext cx="1312048" cy="1213644"/>
            </a:xfrm>
            <a:custGeom>
              <a:avLst/>
              <a:gdLst/>
              <a:ahLst/>
              <a:cxnLst/>
              <a:rect l="l" t="t" r="r" b="b"/>
              <a:pathLst>
                <a:path w="1312048" h="1213644">
                  <a:moveTo>
                    <a:pt x="0" y="0"/>
                  </a:moveTo>
                  <a:lnTo>
                    <a:pt x="1312048" y="0"/>
                  </a:lnTo>
                  <a:lnTo>
                    <a:pt x="1312048" y="1213644"/>
                  </a:lnTo>
                  <a:lnTo>
                    <a:pt x="0" y="12136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TextBox 20"/>
            <p:cNvSpPr txBox="1"/>
            <p:nvPr/>
          </p:nvSpPr>
          <p:spPr>
            <a:xfrm>
              <a:off x="2039009" y="963593"/>
              <a:ext cx="2865209" cy="559128"/>
            </a:xfrm>
            <a:prstGeom prst="rect">
              <a:avLst/>
            </a:prstGeom>
          </p:spPr>
          <p:txBody>
            <a:bodyPr wrap="square" lIns="0" tIns="0" rIns="0" bIns="0" rtlCol="0" anchor="t">
              <a:spAutoFit/>
            </a:bodyPr>
            <a:lstStyle/>
            <a:p>
              <a:pPr algn="l">
                <a:lnSpc>
                  <a:spcPts val="3499"/>
                </a:lnSpc>
                <a:spcBef>
                  <a:spcPct val="0"/>
                </a:spcBef>
              </a:pPr>
              <a:r>
                <a:rPr lang="en-US" sz="2499" b="1" dirty="0">
                  <a:solidFill>
                    <a:srgbClr val="CC0000"/>
                  </a:solidFill>
                  <a:latin typeface="Open Sans Bold"/>
                  <a:ea typeface="Open Sans Bold"/>
                  <a:cs typeface="Open Sans Bold"/>
                  <a:sym typeface="Open Sans Bold"/>
                </a:rPr>
                <a:t>Emotional</a:t>
              </a:r>
            </a:p>
          </p:txBody>
        </p:sp>
        <p:sp>
          <p:nvSpPr>
            <p:cNvPr id="21" name="TextBox 21"/>
            <p:cNvSpPr txBox="1"/>
            <p:nvPr/>
          </p:nvSpPr>
          <p:spPr>
            <a:xfrm>
              <a:off x="372205" y="2359573"/>
              <a:ext cx="5909128" cy="3452918"/>
            </a:xfrm>
            <a:prstGeom prst="rect">
              <a:avLst/>
            </a:prstGeom>
          </p:spPr>
          <p:txBody>
            <a:bodyPr lIns="0" tIns="0" rIns="0" bIns="0" rtlCol="0" anchor="t">
              <a:spAutoFit/>
            </a:bodyPr>
            <a:lstStyle/>
            <a:p>
              <a:pPr algn="l">
                <a:lnSpc>
                  <a:spcPts val="3220"/>
                </a:lnSpc>
                <a:spcBef>
                  <a:spcPct val="0"/>
                </a:spcBef>
              </a:pPr>
              <a:r>
                <a:rPr lang="en-US" sz="2300" b="1">
                  <a:solidFill>
                    <a:srgbClr val="FF5757"/>
                  </a:solidFill>
                  <a:latin typeface="Open Sans Bold"/>
                  <a:ea typeface="Open Sans Bold"/>
                  <a:cs typeface="Open Sans Bold"/>
                  <a:sym typeface="Open Sans Bold"/>
                </a:rPr>
                <a:t>Anxiety &amp; Fear of Failure</a:t>
              </a:r>
            </a:p>
            <a:p>
              <a:pPr algn="l">
                <a:lnSpc>
                  <a:spcPts val="2800"/>
                </a:lnSpc>
                <a:spcBef>
                  <a:spcPct val="0"/>
                </a:spcBef>
              </a:pPr>
              <a:endParaRPr lang="en-US" sz="2300" b="1">
                <a:solidFill>
                  <a:srgbClr val="FF5757"/>
                </a:solidFill>
                <a:latin typeface="Open Sans Bold"/>
                <a:ea typeface="Open Sans Bold"/>
                <a:cs typeface="Open Sans Bold"/>
                <a:sym typeface="Open Sans Bold"/>
              </a:endParaRPr>
            </a:p>
            <a:p>
              <a:pPr algn="just">
                <a:lnSpc>
                  <a:spcPts val="2940"/>
                </a:lnSpc>
                <a:spcBef>
                  <a:spcPct val="0"/>
                </a:spcBef>
              </a:pPr>
              <a:r>
                <a:rPr lang="en-US" sz="2100" b="1">
                  <a:solidFill>
                    <a:srgbClr val="000000"/>
                  </a:solidFill>
                  <a:latin typeface="Open Sans Bold"/>
                  <a:ea typeface="Open Sans Bold"/>
                  <a:cs typeface="Open Sans Bold"/>
                  <a:sym typeface="Open Sans Bold"/>
                </a:rPr>
                <a:t>Anxiety, depression and fear of failure are associated with procrastination. Guilt is also linked to academic burnout and sleep quality.</a:t>
              </a:r>
            </a:p>
          </p:txBody>
        </p:sp>
      </p:grpSp>
      <p:grpSp>
        <p:nvGrpSpPr>
          <p:cNvPr id="22" name="Group 22"/>
          <p:cNvGrpSpPr/>
          <p:nvPr/>
        </p:nvGrpSpPr>
        <p:grpSpPr>
          <a:xfrm>
            <a:off x="12265739" y="2566451"/>
            <a:ext cx="4993561" cy="5154098"/>
            <a:chOff x="0" y="0"/>
            <a:chExt cx="6658081" cy="6872131"/>
          </a:xfrm>
        </p:grpSpPr>
        <p:grpSp>
          <p:nvGrpSpPr>
            <p:cNvPr id="23" name="Group 23"/>
            <p:cNvGrpSpPr/>
            <p:nvPr/>
          </p:nvGrpSpPr>
          <p:grpSpPr>
            <a:xfrm>
              <a:off x="0" y="0"/>
              <a:ext cx="6648100" cy="6648100"/>
              <a:chOff x="0" y="0"/>
              <a:chExt cx="1313205" cy="1313205"/>
            </a:xfrm>
          </p:grpSpPr>
          <p:sp>
            <p:nvSpPr>
              <p:cNvPr id="24" name="Freeform 24"/>
              <p:cNvSpPr/>
              <p:nvPr/>
            </p:nvSpPr>
            <p:spPr>
              <a:xfrm>
                <a:off x="0" y="0"/>
                <a:ext cx="1313205" cy="1313205"/>
              </a:xfrm>
              <a:custGeom>
                <a:avLst/>
                <a:gdLst/>
                <a:ahLst/>
                <a:cxnLst/>
                <a:rect l="l" t="t" r="r" b="b"/>
                <a:pathLst>
                  <a:path w="1313205" h="1313205">
                    <a:moveTo>
                      <a:pt x="79188" y="0"/>
                    </a:moveTo>
                    <a:lnTo>
                      <a:pt x="1234017" y="0"/>
                    </a:lnTo>
                    <a:cubicBezTo>
                      <a:pt x="1255019" y="0"/>
                      <a:pt x="1275161" y="8343"/>
                      <a:pt x="1290011" y="23194"/>
                    </a:cubicBezTo>
                    <a:cubicBezTo>
                      <a:pt x="1304862" y="38044"/>
                      <a:pt x="1313205" y="58186"/>
                      <a:pt x="1313205" y="79188"/>
                    </a:cubicBezTo>
                    <a:lnTo>
                      <a:pt x="1313205" y="1234017"/>
                    </a:lnTo>
                    <a:cubicBezTo>
                      <a:pt x="1313205" y="1255019"/>
                      <a:pt x="1304862" y="1275161"/>
                      <a:pt x="1290011" y="1290011"/>
                    </a:cubicBezTo>
                    <a:cubicBezTo>
                      <a:pt x="1275161" y="1304862"/>
                      <a:pt x="1255019" y="1313205"/>
                      <a:pt x="1234017" y="1313205"/>
                    </a:cubicBezTo>
                    <a:lnTo>
                      <a:pt x="79188" y="1313205"/>
                    </a:lnTo>
                    <a:cubicBezTo>
                      <a:pt x="58186" y="1313205"/>
                      <a:pt x="38044" y="1304862"/>
                      <a:pt x="23194" y="1290011"/>
                    </a:cubicBezTo>
                    <a:cubicBezTo>
                      <a:pt x="8343" y="1275161"/>
                      <a:pt x="0" y="1255019"/>
                      <a:pt x="0" y="1234017"/>
                    </a:cubicBezTo>
                    <a:lnTo>
                      <a:pt x="0" y="79188"/>
                    </a:lnTo>
                    <a:cubicBezTo>
                      <a:pt x="0" y="58186"/>
                      <a:pt x="8343" y="38044"/>
                      <a:pt x="23194" y="23194"/>
                    </a:cubicBezTo>
                    <a:cubicBezTo>
                      <a:pt x="38044" y="8343"/>
                      <a:pt x="58186" y="0"/>
                      <a:pt x="79188" y="0"/>
                    </a:cubicBezTo>
                    <a:close/>
                  </a:path>
                </a:pathLst>
              </a:custGeom>
              <a:solidFill>
                <a:srgbClr val="007A3F"/>
              </a:solidFill>
            </p:spPr>
            <p:txBody>
              <a:bodyPr/>
              <a:lstStyle/>
              <a:p>
                <a:endParaRPr lang="en-US"/>
              </a:p>
            </p:txBody>
          </p:sp>
          <p:sp>
            <p:nvSpPr>
              <p:cNvPr id="25" name="TextBox 25"/>
              <p:cNvSpPr txBox="1"/>
              <p:nvPr/>
            </p:nvSpPr>
            <p:spPr>
              <a:xfrm>
                <a:off x="0" y="-47625"/>
                <a:ext cx="1313205" cy="1360830"/>
              </a:xfrm>
              <a:prstGeom prst="rect">
                <a:avLst/>
              </a:prstGeom>
            </p:spPr>
            <p:txBody>
              <a:bodyPr lIns="50800" tIns="50800" rIns="50800" bIns="50800" rtlCol="0" anchor="ctr"/>
              <a:lstStyle/>
              <a:p>
                <a:pPr algn="ctr">
                  <a:lnSpc>
                    <a:spcPts val="3586"/>
                  </a:lnSpc>
                </a:pPr>
                <a:endParaRPr/>
              </a:p>
            </p:txBody>
          </p:sp>
        </p:grpSp>
        <p:grpSp>
          <p:nvGrpSpPr>
            <p:cNvPr id="26" name="Group 26"/>
            <p:cNvGrpSpPr/>
            <p:nvPr/>
          </p:nvGrpSpPr>
          <p:grpSpPr>
            <a:xfrm>
              <a:off x="9981" y="224031"/>
              <a:ext cx="6648100" cy="6648100"/>
              <a:chOff x="0" y="0"/>
              <a:chExt cx="1313205" cy="1313205"/>
            </a:xfrm>
          </p:grpSpPr>
          <p:sp>
            <p:nvSpPr>
              <p:cNvPr id="27" name="Freeform 27"/>
              <p:cNvSpPr/>
              <p:nvPr/>
            </p:nvSpPr>
            <p:spPr>
              <a:xfrm>
                <a:off x="0" y="0"/>
                <a:ext cx="1313205" cy="1313205"/>
              </a:xfrm>
              <a:custGeom>
                <a:avLst/>
                <a:gdLst/>
                <a:ahLst/>
                <a:cxnLst/>
                <a:rect l="l" t="t" r="r" b="b"/>
                <a:pathLst>
                  <a:path w="1313205" h="1313205">
                    <a:moveTo>
                      <a:pt x="79188" y="0"/>
                    </a:moveTo>
                    <a:lnTo>
                      <a:pt x="1234017" y="0"/>
                    </a:lnTo>
                    <a:cubicBezTo>
                      <a:pt x="1255019" y="0"/>
                      <a:pt x="1275161" y="8343"/>
                      <a:pt x="1290011" y="23194"/>
                    </a:cubicBezTo>
                    <a:cubicBezTo>
                      <a:pt x="1304862" y="38044"/>
                      <a:pt x="1313205" y="58186"/>
                      <a:pt x="1313205" y="79188"/>
                    </a:cubicBezTo>
                    <a:lnTo>
                      <a:pt x="1313205" y="1234017"/>
                    </a:lnTo>
                    <a:cubicBezTo>
                      <a:pt x="1313205" y="1255019"/>
                      <a:pt x="1304862" y="1275161"/>
                      <a:pt x="1290011" y="1290011"/>
                    </a:cubicBezTo>
                    <a:cubicBezTo>
                      <a:pt x="1275161" y="1304862"/>
                      <a:pt x="1255019" y="1313205"/>
                      <a:pt x="1234017" y="1313205"/>
                    </a:cubicBezTo>
                    <a:lnTo>
                      <a:pt x="79188" y="1313205"/>
                    </a:lnTo>
                    <a:cubicBezTo>
                      <a:pt x="58186" y="1313205"/>
                      <a:pt x="38044" y="1304862"/>
                      <a:pt x="23194" y="1290011"/>
                    </a:cubicBezTo>
                    <a:cubicBezTo>
                      <a:pt x="8343" y="1275161"/>
                      <a:pt x="0" y="1255019"/>
                      <a:pt x="0" y="1234017"/>
                    </a:cubicBezTo>
                    <a:lnTo>
                      <a:pt x="0" y="79188"/>
                    </a:lnTo>
                    <a:cubicBezTo>
                      <a:pt x="0" y="58186"/>
                      <a:pt x="8343" y="38044"/>
                      <a:pt x="23194" y="23194"/>
                    </a:cubicBezTo>
                    <a:cubicBezTo>
                      <a:pt x="38044" y="8343"/>
                      <a:pt x="58186" y="0"/>
                      <a:pt x="79188" y="0"/>
                    </a:cubicBezTo>
                    <a:close/>
                  </a:path>
                </a:pathLst>
              </a:custGeom>
              <a:solidFill>
                <a:srgbClr val="D5E5EF"/>
              </a:solidFill>
            </p:spPr>
            <p:txBody>
              <a:bodyPr/>
              <a:lstStyle/>
              <a:p>
                <a:endParaRPr lang="en-US"/>
              </a:p>
            </p:txBody>
          </p:sp>
          <p:sp>
            <p:nvSpPr>
              <p:cNvPr id="28" name="TextBox 28"/>
              <p:cNvSpPr txBox="1"/>
              <p:nvPr/>
            </p:nvSpPr>
            <p:spPr>
              <a:xfrm>
                <a:off x="0" y="-47625"/>
                <a:ext cx="1313205" cy="1360830"/>
              </a:xfrm>
              <a:prstGeom prst="rect">
                <a:avLst/>
              </a:prstGeom>
            </p:spPr>
            <p:txBody>
              <a:bodyPr lIns="50800" tIns="50800" rIns="50800" bIns="50800" rtlCol="0" anchor="ctr"/>
              <a:lstStyle/>
              <a:p>
                <a:pPr algn="ctr">
                  <a:lnSpc>
                    <a:spcPts val="3586"/>
                  </a:lnSpc>
                </a:pPr>
                <a:endParaRPr/>
              </a:p>
            </p:txBody>
          </p:sp>
        </p:grpSp>
        <p:sp>
          <p:nvSpPr>
            <p:cNvPr id="29" name="Freeform 29"/>
            <p:cNvSpPr/>
            <p:nvPr/>
          </p:nvSpPr>
          <p:spPr>
            <a:xfrm>
              <a:off x="454481" y="659465"/>
              <a:ext cx="1462222" cy="1213644"/>
            </a:xfrm>
            <a:custGeom>
              <a:avLst/>
              <a:gdLst/>
              <a:ahLst/>
              <a:cxnLst/>
              <a:rect l="l" t="t" r="r" b="b"/>
              <a:pathLst>
                <a:path w="1462222" h="1213644">
                  <a:moveTo>
                    <a:pt x="0" y="0"/>
                  </a:moveTo>
                  <a:lnTo>
                    <a:pt x="1462222" y="0"/>
                  </a:lnTo>
                  <a:lnTo>
                    <a:pt x="1462222" y="1213644"/>
                  </a:lnTo>
                  <a:lnTo>
                    <a:pt x="0" y="121364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0" name="TextBox 30"/>
            <p:cNvSpPr txBox="1"/>
            <p:nvPr/>
          </p:nvSpPr>
          <p:spPr>
            <a:xfrm>
              <a:off x="2196103" y="963593"/>
              <a:ext cx="2555346" cy="547158"/>
            </a:xfrm>
            <a:prstGeom prst="rect">
              <a:avLst/>
            </a:prstGeom>
          </p:spPr>
          <p:txBody>
            <a:bodyPr lIns="0" tIns="0" rIns="0" bIns="0" rtlCol="0" anchor="t">
              <a:spAutoFit/>
            </a:bodyPr>
            <a:lstStyle/>
            <a:p>
              <a:pPr algn="l">
                <a:lnSpc>
                  <a:spcPts val="3499"/>
                </a:lnSpc>
                <a:spcBef>
                  <a:spcPct val="0"/>
                </a:spcBef>
              </a:pPr>
              <a:r>
                <a:rPr lang="en-US" sz="2499" b="1" dirty="0" err="1">
                  <a:solidFill>
                    <a:srgbClr val="007A3F"/>
                  </a:solidFill>
                  <a:latin typeface="Open Sans Bold"/>
                  <a:ea typeface="Open Sans Bold"/>
                  <a:cs typeface="Open Sans Bold"/>
                  <a:sym typeface="Open Sans Bold"/>
                </a:rPr>
                <a:t>Behavioural</a:t>
              </a:r>
              <a:endParaRPr lang="en-US" sz="2499" b="1" dirty="0">
                <a:solidFill>
                  <a:srgbClr val="007A3F"/>
                </a:solidFill>
                <a:latin typeface="Open Sans Bold"/>
                <a:ea typeface="Open Sans Bold"/>
                <a:cs typeface="Open Sans Bold"/>
                <a:sym typeface="Open Sans Bold"/>
              </a:endParaRPr>
            </a:p>
          </p:txBody>
        </p:sp>
        <p:sp>
          <p:nvSpPr>
            <p:cNvPr id="31" name="TextBox 31"/>
            <p:cNvSpPr txBox="1"/>
            <p:nvPr/>
          </p:nvSpPr>
          <p:spPr>
            <a:xfrm>
              <a:off x="519212" y="2359573"/>
              <a:ext cx="5909128" cy="3452918"/>
            </a:xfrm>
            <a:prstGeom prst="rect">
              <a:avLst/>
            </a:prstGeom>
          </p:spPr>
          <p:txBody>
            <a:bodyPr lIns="0" tIns="0" rIns="0" bIns="0" rtlCol="0" anchor="t">
              <a:spAutoFit/>
            </a:bodyPr>
            <a:lstStyle/>
            <a:p>
              <a:pPr algn="l">
                <a:lnSpc>
                  <a:spcPts val="3220"/>
                </a:lnSpc>
                <a:spcBef>
                  <a:spcPct val="0"/>
                </a:spcBef>
              </a:pPr>
              <a:r>
                <a:rPr lang="en-US" sz="2300" b="1">
                  <a:solidFill>
                    <a:srgbClr val="00BF63"/>
                  </a:solidFill>
                  <a:latin typeface="Open Sans Bold"/>
                  <a:ea typeface="Open Sans Bold"/>
                  <a:cs typeface="Open Sans Bold"/>
                  <a:sym typeface="Open Sans Bold"/>
                </a:rPr>
                <a:t>Habits &amp; Time Management</a:t>
              </a:r>
            </a:p>
            <a:p>
              <a:pPr algn="l">
                <a:lnSpc>
                  <a:spcPts val="2800"/>
                </a:lnSpc>
                <a:spcBef>
                  <a:spcPct val="0"/>
                </a:spcBef>
              </a:pPr>
              <a:endParaRPr lang="en-US" sz="2300" b="1">
                <a:solidFill>
                  <a:srgbClr val="00BF63"/>
                </a:solidFill>
                <a:latin typeface="Open Sans Bold"/>
                <a:ea typeface="Open Sans Bold"/>
                <a:cs typeface="Open Sans Bold"/>
                <a:sym typeface="Open Sans Bold"/>
              </a:endParaRPr>
            </a:p>
            <a:p>
              <a:pPr algn="just">
                <a:lnSpc>
                  <a:spcPts val="2940"/>
                </a:lnSpc>
                <a:spcBef>
                  <a:spcPct val="0"/>
                </a:spcBef>
              </a:pPr>
              <a:r>
                <a:rPr lang="en-US" sz="2100" b="1">
                  <a:solidFill>
                    <a:srgbClr val="000000"/>
                  </a:solidFill>
                  <a:latin typeface="Open Sans Bold"/>
                  <a:ea typeface="Open Sans Bold"/>
                  <a:cs typeface="Open Sans Bold"/>
                  <a:sym typeface="Open Sans Bold"/>
                </a:rPr>
                <a:t>Poor time management, ineffective study habits and time spent on social media can contribute to academic procrastination.</a:t>
              </a:r>
            </a:p>
          </p:txBody>
        </p:sp>
      </p:grpSp>
      <p:grpSp>
        <p:nvGrpSpPr>
          <p:cNvPr id="32" name="Group 32"/>
          <p:cNvGrpSpPr/>
          <p:nvPr/>
        </p:nvGrpSpPr>
        <p:grpSpPr>
          <a:xfrm>
            <a:off x="2600910" y="7911669"/>
            <a:ext cx="13086180" cy="2039511"/>
            <a:chOff x="0" y="0"/>
            <a:chExt cx="17448240" cy="2719348"/>
          </a:xfrm>
        </p:grpSpPr>
        <p:grpSp>
          <p:nvGrpSpPr>
            <p:cNvPr id="33" name="Group 33"/>
            <p:cNvGrpSpPr/>
            <p:nvPr/>
          </p:nvGrpSpPr>
          <p:grpSpPr>
            <a:xfrm>
              <a:off x="2070819" y="474635"/>
              <a:ext cx="15377420" cy="1770078"/>
              <a:chOff x="0" y="0"/>
              <a:chExt cx="3037515" cy="349645"/>
            </a:xfrm>
          </p:grpSpPr>
          <p:sp>
            <p:nvSpPr>
              <p:cNvPr id="34" name="Freeform 34"/>
              <p:cNvSpPr/>
              <p:nvPr/>
            </p:nvSpPr>
            <p:spPr>
              <a:xfrm>
                <a:off x="0" y="0"/>
                <a:ext cx="3037515" cy="349645"/>
              </a:xfrm>
              <a:custGeom>
                <a:avLst/>
                <a:gdLst/>
                <a:ahLst/>
                <a:cxnLst/>
                <a:rect l="l" t="t" r="r" b="b"/>
                <a:pathLst>
                  <a:path w="3037515" h="349645">
                    <a:moveTo>
                      <a:pt x="10069" y="0"/>
                    </a:moveTo>
                    <a:lnTo>
                      <a:pt x="3027446" y="0"/>
                    </a:lnTo>
                    <a:cubicBezTo>
                      <a:pt x="3030116" y="0"/>
                      <a:pt x="3032678" y="1061"/>
                      <a:pt x="3034566" y="2949"/>
                    </a:cubicBezTo>
                    <a:cubicBezTo>
                      <a:pt x="3036454" y="4838"/>
                      <a:pt x="3037515" y="7399"/>
                      <a:pt x="3037515" y="10069"/>
                    </a:cubicBezTo>
                    <a:lnTo>
                      <a:pt x="3037515" y="339576"/>
                    </a:lnTo>
                    <a:cubicBezTo>
                      <a:pt x="3037515" y="342246"/>
                      <a:pt x="3036454" y="344808"/>
                      <a:pt x="3034566" y="346696"/>
                    </a:cubicBezTo>
                    <a:cubicBezTo>
                      <a:pt x="3032678" y="348584"/>
                      <a:pt x="3030116" y="349645"/>
                      <a:pt x="3027446" y="349645"/>
                    </a:cubicBezTo>
                    <a:lnTo>
                      <a:pt x="10069" y="349645"/>
                    </a:lnTo>
                    <a:cubicBezTo>
                      <a:pt x="7399" y="349645"/>
                      <a:pt x="4838" y="348584"/>
                      <a:pt x="2949" y="346696"/>
                    </a:cubicBezTo>
                    <a:cubicBezTo>
                      <a:pt x="1061" y="344808"/>
                      <a:pt x="0" y="342246"/>
                      <a:pt x="0" y="339576"/>
                    </a:cubicBezTo>
                    <a:lnTo>
                      <a:pt x="0" y="10069"/>
                    </a:lnTo>
                    <a:cubicBezTo>
                      <a:pt x="0" y="7399"/>
                      <a:pt x="1061" y="4838"/>
                      <a:pt x="2949" y="2949"/>
                    </a:cubicBezTo>
                    <a:cubicBezTo>
                      <a:pt x="4838" y="1061"/>
                      <a:pt x="7399" y="0"/>
                      <a:pt x="10069" y="0"/>
                    </a:cubicBezTo>
                    <a:close/>
                  </a:path>
                </a:pathLst>
              </a:custGeom>
              <a:solidFill>
                <a:srgbClr val="EDCBF6"/>
              </a:solidFill>
            </p:spPr>
            <p:txBody>
              <a:bodyPr/>
              <a:lstStyle/>
              <a:p>
                <a:endParaRPr lang="en-US"/>
              </a:p>
            </p:txBody>
          </p:sp>
          <p:sp>
            <p:nvSpPr>
              <p:cNvPr id="35" name="TextBox 35"/>
              <p:cNvSpPr txBox="1"/>
              <p:nvPr/>
            </p:nvSpPr>
            <p:spPr>
              <a:xfrm>
                <a:off x="0" y="-47625"/>
                <a:ext cx="3037515" cy="397270"/>
              </a:xfrm>
              <a:prstGeom prst="rect">
                <a:avLst/>
              </a:prstGeom>
            </p:spPr>
            <p:txBody>
              <a:bodyPr lIns="50800" tIns="50800" rIns="50800" bIns="50800" rtlCol="0" anchor="ctr"/>
              <a:lstStyle/>
              <a:p>
                <a:pPr algn="ctr">
                  <a:lnSpc>
                    <a:spcPts val="3586"/>
                  </a:lnSpc>
                </a:pPr>
                <a:endParaRPr/>
              </a:p>
            </p:txBody>
          </p:sp>
        </p:grpSp>
        <p:grpSp>
          <p:nvGrpSpPr>
            <p:cNvPr id="36" name="Group 36"/>
            <p:cNvGrpSpPr/>
            <p:nvPr/>
          </p:nvGrpSpPr>
          <p:grpSpPr>
            <a:xfrm>
              <a:off x="0" y="0"/>
              <a:ext cx="2719348" cy="271934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A8F0"/>
              </a:solidFill>
            </p:spPr>
            <p:txBody>
              <a:bodyPr/>
              <a:lstStyle/>
              <a:p>
                <a:endParaRPr lang="en-US"/>
              </a:p>
            </p:txBody>
          </p:sp>
          <p:sp>
            <p:nvSpPr>
              <p:cNvPr id="38" name="TextBox 38"/>
              <p:cNvSpPr txBox="1"/>
              <p:nvPr/>
            </p:nvSpPr>
            <p:spPr>
              <a:xfrm>
                <a:off x="76200" y="28575"/>
                <a:ext cx="660400" cy="708025"/>
              </a:xfrm>
              <a:prstGeom prst="rect">
                <a:avLst/>
              </a:prstGeom>
            </p:spPr>
            <p:txBody>
              <a:bodyPr lIns="50800" tIns="50800" rIns="50800" bIns="50800" rtlCol="0" anchor="ctr"/>
              <a:lstStyle/>
              <a:p>
                <a:pPr algn="ctr">
                  <a:lnSpc>
                    <a:spcPts val="3586"/>
                  </a:lnSpc>
                </a:pPr>
                <a:endParaRPr/>
              </a:p>
            </p:txBody>
          </p:sp>
        </p:grpSp>
        <p:sp>
          <p:nvSpPr>
            <p:cNvPr id="39" name="TextBox 39"/>
            <p:cNvSpPr txBox="1"/>
            <p:nvPr/>
          </p:nvSpPr>
          <p:spPr>
            <a:xfrm>
              <a:off x="2988192" y="838127"/>
              <a:ext cx="13934648" cy="1004993"/>
            </a:xfrm>
            <a:prstGeom prst="rect">
              <a:avLst/>
            </a:prstGeom>
          </p:spPr>
          <p:txBody>
            <a:bodyPr lIns="0" tIns="0" rIns="0" bIns="0" rtlCol="0" anchor="t">
              <a:spAutoFit/>
            </a:bodyPr>
            <a:lstStyle/>
            <a:p>
              <a:pPr algn="l">
                <a:lnSpc>
                  <a:spcPts val="3079"/>
                </a:lnSpc>
                <a:spcBef>
                  <a:spcPct val="0"/>
                </a:spcBef>
              </a:pPr>
              <a:r>
                <a:rPr lang="en-US" sz="2199" b="1">
                  <a:solidFill>
                    <a:srgbClr val="000000"/>
                  </a:solidFill>
                  <a:latin typeface="Open Sans Bold"/>
                  <a:ea typeface="Open Sans Bold"/>
                  <a:cs typeface="Open Sans Bold"/>
                  <a:sym typeface="Open Sans Bold"/>
                </a:rPr>
                <a:t>Academic procrastination is multifaceted. </a:t>
              </a:r>
            </a:p>
            <a:p>
              <a:pPr algn="l">
                <a:lnSpc>
                  <a:spcPts val="3079"/>
                </a:lnSpc>
                <a:spcBef>
                  <a:spcPct val="0"/>
                </a:spcBef>
              </a:pPr>
              <a:r>
                <a:rPr lang="en-US" sz="2199" b="1">
                  <a:solidFill>
                    <a:srgbClr val="000000"/>
                  </a:solidFill>
                  <a:latin typeface="Open Sans Bold"/>
                  <a:ea typeface="Open Sans Bold"/>
                  <a:cs typeface="Open Sans Bold"/>
                  <a:sym typeface="Open Sans Bold"/>
                </a:rPr>
                <a:t>No single factor necessarily explains why a student delays academic tasks.</a:t>
              </a:r>
            </a:p>
          </p:txBody>
        </p:sp>
        <p:sp>
          <p:nvSpPr>
            <p:cNvPr id="40" name="TextBox 40"/>
            <p:cNvSpPr txBox="1"/>
            <p:nvPr/>
          </p:nvSpPr>
          <p:spPr>
            <a:xfrm>
              <a:off x="167039" y="758530"/>
              <a:ext cx="2365308" cy="1036532"/>
            </a:xfrm>
            <a:prstGeom prst="rect">
              <a:avLst/>
            </a:prstGeom>
          </p:spPr>
          <p:txBody>
            <a:bodyPr lIns="0" tIns="0" rIns="0" bIns="0" rtlCol="0" anchor="t">
              <a:spAutoFit/>
            </a:bodyPr>
            <a:lstStyle/>
            <a:p>
              <a:pPr algn="ctr">
                <a:lnSpc>
                  <a:spcPts val="3220"/>
                </a:lnSpc>
                <a:spcBef>
                  <a:spcPct val="0"/>
                </a:spcBef>
              </a:pPr>
              <a:r>
                <a:rPr lang="en-US" sz="2300" b="1">
                  <a:solidFill>
                    <a:srgbClr val="2B0934"/>
                  </a:solidFill>
                  <a:latin typeface="Open Sans Bold"/>
                  <a:ea typeface="Open Sans Bold"/>
                  <a:cs typeface="Open Sans Bold"/>
                  <a:sym typeface="Open Sans Bold"/>
                </a:rPr>
                <a:t>Key Takeaway</a:t>
              </a:r>
            </a:p>
          </p:txBody>
        </p:sp>
      </p:grpSp>
      <p:sp>
        <p:nvSpPr>
          <p:cNvPr id="41" name="TextBox 41"/>
          <p:cNvSpPr txBox="1"/>
          <p:nvPr/>
        </p:nvSpPr>
        <p:spPr>
          <a:xfrm>
            <a:off x="1028700" y="933450"/>
            <a:ext cx="14897100" cy="804707"/>
          </a:xfrm>
          <a:prstGeom prst="rect">
            <a:avLst/>
          </a:prstGeom>
        </p:spPr>
        <p:txBody>
          <a:bodyPr wrap="square" lIns="0" tIns="0" rIns="0" bIns="0" rtlCol="0" anchor="t">
            <a:spAutoFit/>
          </a:bodyPr>
          <a:lstStyle/>
          <a:p>
            <a:pPr algn="l">
              <a:lnSpc>
                <a:spcPts val="6500"/>
              </a:lnSpc>
              <a:spcBef>
                <a:spcPct val="0"/>
              </a:spcBef>
            </a:pPr>
            <a:r>
              <a:rPr lang="en-US" sz="5000" dirty="0">
                <a:solidFill>
                  <a:srgbClr val="000000"/>
                </a:solidFill>
                <a:latin typeface="Poppins"/>
                <a:ea typeface="Poppins"/>
                <a:cs typeface="Poppins"/>
                <a:sym typeface="Poppins"/>
              </a:rPr>
              <a:t>Three Factors in Academic Procrastination</a:t>
            </a:r>
          </a:p>
        </p:txBody>
      </p:sp>
      <p:sp>
        <p:nvSpPr>
          <p:cNvPr id="42" name="TextBox 42"/>
          <p:cNvSpPr txBox="1"/>
          <p:nvPr/>
        </p:nvSpPr>
        <p:spPr>
          <a:xfrm>
            <a:off x="1028700" y="682625"/>
            <a:ext cx="43053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Theoretical Perspectives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2329703"/>
          <a:ext cx="16192500" cy="5585814"/>
        </p:xfrm>
        <a:graphic>
          <a:graphicData uri="http://schemas.openxmlformats.org/drawingml/2006/table">
            <a:tbl>
              <a:tblPr/>
              <a:tblGrid>
                <a:gridCol w="4209604">
                  <a:extLst>
                    <a:ext uri="{9D8B030D-6E8A-4147-A177-3AD203B41FA5}">
                      <a16:colId xmlns:a16="http://schemas.microsoft.com/office/drawing/2014/main" val="20000"/>
                    </a:ext>
                  </a:extLst>
                </a:gridCol>
                <a:gridCol w="5991448">
                  <a:extLst>
                    <a:ext uri="{9D8B030D-6E8A-4147-A177-3AD203B41FA5}">
                      <a16:colId xmlns:a16="http://schemas.microsoft.com/office/drawing/2014/main" val="20001"/>
                    </a:ext>
                  </a:extLst>
                </a:gridCol>
                <a:gridCol w="5991448">
                  <a:extLst>
                    <a:ext uri="{9D8B030D-6E8A-4147-A177-3AD203B41FA5}">
                      <a16:colId xmlns:a16="http://schemas.microsoft.com/office/drawing/2014/main" val="20002"/>
                    </a:ext>
                  </a:extLst>
                </a:gridCol>
              </a:tblGrid>
              <a:tr h="1035684">
                <a:tc>
                  <a:txBody>
                    <a:bodyPr/>
                    <a:lstStyle/>
                    <a:p>
                      <a:pPr algn="l">
                        <a:lnSpc>
                          <a:spcPts val="3499"/>
                        </a:lnSpc>
                        <a:defRPr/>
                      </a:pPr>
                      <a:r>
                        <a:rPr lang="en-US" sz="2499" b="1">
                          <a:solidFill>
                            <a:srgbClr val="000000"/>
                          </a:solidFill>
                          <a:latin typeface="Poppins Bold"/>
                          <a:ea typeface="Poppins Bold"/>
                          <a:cs typeface="Poppins Bold"/>
                          <a:sym typeface="Poppins Bold"/>
                        </a:rPr>
                        <a:t>Approach</a:t>
                      </a:r>
                      <a:endParaRPr lang="en-US" sz="1100"/>
                    </a:p>
                  </a:txBody>
                  <a:tcPr marL="190500" marR="190500" marT="190500" marB="190500" anchor="ctr">
                    <a:lnL w="0" cap="flat" cmpd="sng" algn="ctr">
                      <a:solidFill>
                        <a:srgbClr val="FFFFFF"/>
                      </a:solidFill>
                      <a:prstDash val="solid"/>
                      <a:round/>
                      <a:headEnd type="none" w="med" len="med"/>
                      <a:tailEnd type="none" w="med" len="med"/>
                    </a:lnL>
                    <a:lnR w="0" cap="flat" cmpd="sng" algn="ctr">
                      <a:solidFill>
                        <a:srgbClr val="A6A6A6"/>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A6A6A6"/>
                      </a:solidFill>
                      <a:prstDash val="solid"/>
                      <a:round/>
                      <a:headEnd type="none" w="med" len="med"/>
                      <a:tailEnd type="none" w="med" len="med"/>
                    </a:lnB>
                    <a:solidFill>
                      <a:srgbClr val="D7EFE5"/>
                    </a:solidFill>
                  </a:tcPr>
                </a:tc>
                <a:tc>
                  <a:txBody>
                    <a:bodyPr/>
                    <a:lstStyle/>
                    <a:p>
                      <a:pPr algn="l">
                        <a:lnSpc>
                          <a:spcPts val="3499"/>
                        </a:lnSpc>
                        <a:defRPr/>
                      </a:pPr>
                      <a:r>
                        <a:rPr lang="en-US" sz="2499" b="1">
                          <a:solidFill>
                            <a:srgbClr val="000000"/>
                          </a:solidFill>
                          <a:latin typeface="Poppins Bold"/>
                          <a:ea typeface="Poppins Bold"/>
                          <a:cs typeface="Poppins Bold"/>
                          <a:sym typeface="Poppins Bold"/>
                        </a:rPr>
                        <a:t>What it offers</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A6A6A6"/>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A6A6A6"/>
                      </a:solidFill>
                      <a:prstDash val="solid"/>
                      <a:round/>
                      <a:headEnd type="none" w="med" len="med"/>
                      <a:tailEnd type="none" w="med" len="med"/>
                    </a:lnB>
                    <a:solidFill>
                      <a:srgbClr val="D7EFE5"/>
                    </a:solidFill>
                  </a:tcPr>
                </a:tc>
                <a:tc>
                  <a:txBody>
                    <a:bodyPr/>
                    <a:lstStyle/>
                    <a:p>
                      <a:pPr algn="l">
                        <a:lnSpc>
                          <a:spcPts val="3499"/>
                        </a:lnSpc>
                        <a:defRPr/>
                      </a:pPr>
                      <a:r>
                        <a:rPr lang="en-US" sz="2499" b="1">
                          <a:solidFill>
                            <a:srgbClr val="000000"/>
                          </a:solidFill>
                          <a:latin typeface="Poppins Bold"/>
                          <a:ea typeface="Poppins Bold"/>
                          <a:cs typeface="Poppins Bold"/>
                          <a:sym typeface="Poppins Bold"/>
                        </a:rPr>
                        <a:t>What remains unresolved</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A6A6A6"/>
                      </a:solidFill>
                      <a:prstDash val="solid"/>
                      <a:round/>
                      <a:headEnd type="none" w="med" len="med"/>
                      <a:tailEnd type="none" w="med" len="med"/>
                    </a:lnB>
                    <a:solidFill>
                      <a:srgbClr val="D7EFE5"/>
                    </a:solidFill>
                  </a:tcPr>
                </a:tc>
                <a:extLst>
                  <a:ext uri="{0D108BD9-81ED-4DB2-BD59-A6C34878D82A}">
                    <a16:rowId xmlns:a16="http://schemas.microsoft.com/office/drawing/2014/main" val="10000"/>
                  </a:ext>
                </a:extLst>
              </a:tr>
              <a:tr h="1383360">
                <a:tc>
                  <a:txBody>
                    <a:bodyPr/>
                    <a:lstStyle/>
                    <a:p>
                      <a:pPr algn="l">
                        <a:lnSpc>
                          <a:spcPts val="3220"/>
                        </a:lnSpc>
                        <a:defRPr/>
                      </a:pPr>
                      <a:r>
                        <a:rPr lang="en-US" sz="2300" b="1">
                          <a:solidFill>
                            <a:srgbClr val="000000"/>
                          </a:solidFill>
                          <a:latin typeface="Poppins Bold"/>
                          <a:ea typeface="Poppins Bold"/>
                          <a:cs typeface="Poppins Bold"/>
                          <a:sym typeface="Poppins Bold"/>
                        </a:rPr>
                        <a:t>Traditional Interventions</a:t>
                      </a:r>
                      <a:endParaRPr lang="en-US" sz="1100"/>
                    </a:p>
                    <a:p>
                      <a:pPr algn="l">
                        <a:lnSpc>
                          <a:spcPts val="3220"/>
                        </a:lnSpc>
                      </a:pPr>
                      <a:r>
                        <a:rPr lang="en-US" sz="2300">
                          <a:solidFill>
                            <a:srgbClr val="000000"/>
                          </a:solidFill>
                          <a:latin typeface="Poppins"/>
                          <a:ea typeface="Poppins"/>
                          <a:cs typeface="Poppins"/>
                          <a:sym typeface="Poppins"/>
                        </a:rPr>
                        <a:t>Miyake &amp; Kane [16]</a:t>
                      </a:r>
                    </a:p>
                  </a:txBody>
                  <a:tcPr marL="190500" marR="190500" marT="190500" marB="190500" anchor="ctr">
                    <a:lnL w="0" cap="flat" cmpd="sng" algn="ctr">
                      <a:solidFill>
                        <a:srgbClr val="FFFFFF"/>
                      </a:solidFill>
                      <a:prstDash val="solid"/>
                      <a:round/>
                      <a:headEnd type="none" w="med" len="med"/>
                      <a:tailEnd type="none" w="med" len="med"/>
                    </a:lnL>
                    <a:lnR w="0" cap="flat" cmpd="sng" algn="ctr">
                      <a:solidFill>
                        <a:srgbClr val="A6A6A6"/>
                      </a:solidFill>
                      <a:prstDash val="solid"/>
                      <a:round/>
                      <a:headEnd type="none" w="med" len="med"/>
                      <a:tailEnd type="none" w="med" len="med"/>
                    </a:lnR>
                    <a:lnT w="0"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Poppins"/>
                          <a:ea typeface="Poppins"/>
                          <a:cs typeface="Poppins"/>
                          <a:sym typeface="Poppins"/>
                        </a:rPr>
                        <a:t>Helps students with goal setting, planning and emotional regulation.</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A6A6A6"/>
                      </a:solidFill>
                      <a:prstDash val="solid"/>
                      <a:round/>
                      <a:headEnd type="none" w="med" len="med"/>
                      <a:tailEnd type="none" w="med" len="med"/>
                    </a:lnR>
                    <a:lnT w="0"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Poppins"/>
                          <a:ea typeface="Poppins"/>
                          <a:cs typeface="Poppins"/>
                          <a:sym typeface="Poppins"/>
                        </a:rPr>
                        <a:t>Relies on instructors and offers limited personalization.</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1"/>
                  </a:ext>
                </a:extLst>
              </a:tr>
              <a:tr h="1783410">
                <a:tc>
                  <a:txBody>
                    <a:bodyPr/>
                    <a:lstStyle/>
                    <a:p>
                      <a:pPr algn="l">
                        <a:lnSpc>
                          <a:spcPts val="3220"/>
                        </a:lnSpc>
                        <a:defRPr/>
                      </a:pPr>
                      <a:r>
                        <a:rPr lang="en-US" sz="2300" b="1">
                          <a:solidFill>
                            <a:srgbClr val="000000"/>
                          </a:solidFill>
                          <a:latin typeface="Poppins Bold"/>
                          <a:ea typeface="Poppins Bold"/>
                          <a:cs typeface="Poppins Bold"/>
                          <a:sym typeface="Poppins Bold"/>
                        </a:rPr>
                        <a:t>Gamification Tools</a:t>
                      </a:r>
                      <a:endParaRPr lang="en-US" sz="1100"/>
                    </a:p>
                    <a:p>
                      <a:pPr algn="l">
                        <a:lnSpc>
                          <a:spcPts val="3220"/>
                        </a:lnSpc>
                      </a:pPr>
                      <a:r>
                        <a:rPr lang="en-US" sz="2300">
                          <a:solidFill>
                            <a:srgbClr val="000000"/>
                          </a:solidFill>
                          <a:latin typeface="Poppins"/>
                          <a:ea typeface="Poppins"/>
                          <a:cs typeface="Poppins"/>
                          <a:sym typeface="Poppins"/>
                        </a:rPr>
                        <a:t>Pereira et al. [17]</a:t>
                      </a:r>
                    </a:p>
                  </a:txBody>
                  <a:tcPr marL="190500" marR="190500" marT="190500" marB="190500" anchor="ctr">
                    <a:lnL w="0" cap="flat" cmpd="sng" algn="ctr">
                      <a:solidFill>
                        <a:srgbClr val="FFFFFF"/>
                      </a:solidFill>
                      <a:prstDash val="solid"/>
                      <a:round/>
                      <a:headEnd type="none" w="med" len="med"/>
                      <a:tailEnd type="none" w="med" len="med"/>
                    </a:lnL>
                    <a:lnR w="0"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Poppins"/>
                          <a:ea typeface="Poppins"/>
                          <a:cs typeface="Poppins"/>
                          <a:sym typeface="Poppins"/>
                        </a:rPr>
                        <a:t>Uses points, badges, challenges and progress tracking to encourage engagement.</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Poppins"/>
                          <a:ea typeface="Poppins"/>
                          <a:cs typeface="Poppins"/>
                          <a:sym typeface="Poppins"/>
                        </a:rPr>
                        <a:t>Long-term effects on procrastination remain unclear.</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A6A6A6"/>
                      </a:solidFill>
                      <a:prstDash val="solid"/>
                      <a:round/>
                      <a:headEnd type="none" w="med" len="med"/>
                      <a:tailEnd type="none" w="med" len="med"/>
                    </a:lnT>
                    <a:lnB w="9525"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2"/>
                  </a:ext>
                </a:extLst>
              </a:tr>
              <a:tr h="1383360">
                <a:tc>
                  <a:txBody>
                    <a:bodyPr/>
                    <a:lstStyle/>
                    <a:p>
                      <a:pPr algn="l">
                        <a:lnSpc>
                          <a:spcPts val="3220"/>
                        </a:lnSpc>
                        <a:defRPr/>
                      </a:pPr>
                      <a:r>
                        <a:rPr lang="en-US" sz="2300" b="1">
                          <a:solidFill>
                            <a:srgbClr val="000000"/>
                          </a:solidFill>
                          <a:latin typeface="Poppins Bold"/>
                          <a:ea typeface="Poppins Bold"/>
                          <a:cs typeface="Poppins Bold"/>
                          <a:sym typeface="Poppins Bold"/>
                        </a:rPr>
                        <a:t>Predictive Analytics</a:t>
                      </a:r>
                      <a:endParaRPr lang="en-US" sz="1100"/>
                    </a:p>
                    <a:p>
                      <a:pPr algn="l">
                        <a:lnSpc>
                          <a:spcPts val="3220"/>
                        </a:lnSpc>
                      </a:pPr>
                      <a:r>
                        <a:rPr lang="en-US" sz="2300">
                          <a:solidFill>
                            <a:srgbClr val="000000"/>
                          </a:solidFill>
                          <a:latin typeface="Poppins"/>
                          <a:ea typeface="Poppins"/>
                          <a:cs typeface="Poppins"/>
                          <a:sym typeface="Poppins"/>
                        </a:rPr>
                        <a:t>Sackey et al. [18]</a:t>
                      </a:r>
                    </a:p>
                  </a:txBody>
                  <a:tcPr marL="190500" marR="190500" marT="190500" marB="190500" anchor="ctr">
                    <a:lnL w="0" cap="flat" cmpd="sng" algn="ctr">
                      <a:solidFill>
                        <a:srgbClr val="FFFFFF"/>
                      </a:solidFill>
                      <a:prstDash val="solid"/>
                      <a:round/>
                      <a:headEnd type="none" w="med" len="med"/>
                      <a:tailEnd type="none" w="med" len="med"/>
                    </a:lnL>
                    <a:lnR w="0"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0" cap="flat" cmpd="sng" algn="ctr">
                      <a:solidFill>
                        <a:srgbClr val="FFFFFF"/>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Poppins"/>
                          <a:ea typeface="Poppins"/>
                          <a:cs typeface="Poppins"/>
                          <a:sym typeface="Poppins"/>
                        </a:rPr>
                        <a:t>Uses student activity data to identify those at risk of procrastination.</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A6A6A6"/>
                      </a:solidFill>
                      <a:prstDash val="solid"/>
                      <a:round/>
                      <a:headEnd type="none" w="med" len="med"/>
                      <a:tailEnd type="none" w="med" len="med"/>
                    </a:lnR>
                    <a:lnT w="9525" cap="flat" cmpd="sng" algn="ctr">
                      <a:solidFill>
                        <a:srgbClr val="A6A6A6"/>
                      </a:solidFill>
                      <a:prstDash val="solid"/>
                      <a:round/>
                      <a:headEnd type="none" w="med" len="med"/>
                      <a:tailEnd type="none" w="med" len="med"/>
                    </a:lnT>
                    <a:lnB w="0" cap="flat" cmpd="sng" algn="ctr">
                      <a:solidFill>
                        <a:srgbClr val="FFFFFF"/>
                      </a:solidFill>
                      <a:prstDash val="solid"/>
                      <a:round/>
                      <a:headEnd type="none" w="med" len="med"/>
                      <a:tailEnd type="none" w="med" len="med"/>
                    </a:lnB>
                  </a:tcPr>
                </a:tc>
                <a:tc>
                  <a:txBody>
                    <a:bodyPr/>
                    <a:lstStyle/>
                    <a:p>
                      <a:pPr algn="l">
                        <a:lnSpc>
                          <a:spcPts val="3220"/>
                        </a:lnSpc>
                        <a:defRPr/>
                      </a:pPr>
                      <a:r>
                        <a:rPr lang="en-US" sz="2300">
                          <a:solidFill>
                            <a:srgbClr val="000000"/>
                          </a:solidFill>
                          <a:latin typeface="Poppins"/>
                          <a:ea typeface="Poppins"/>
                          <a:cs typeface="Poppins"/>
                          <a:sym typeface="Poppins"/>
                        </a:rPr>
                        <a:t>Identifying at-risk students does not directly reduce procrastination.</a:t>
                      </a:r>
                      <a:endParaRPr lang="en-US" sz="1100"/>
                    </a:p>
                  </a:txBody>
                  <a:tcPr marL="190500" marR="190500" marT="190500" marB="190500" anchor="ctr">
                    <a:lnL w="0" cap="flat" cmpd="sng" algn="ctr">
                      <a:solidFill>
                        <a:srgbClr val="A6A6A6"/>
                      </a:solidFill>
                      <a:prstDash val="solid"/>
                      <a:round/>
                      <a:headEnd type="none" w="med" len="med"/>
                      <a:tailEnd type="none" w="med" len="med"/>
                    </a:lnL>
                    <a:lnR w="0" cap="flat" cmpd="sng" algn="ctr">
                      <a:solidFill>
                        <a:srgbClr val="FFFFFF"/>
                      </a:solidFill>
                      <a:prstDash val="solid"/>
                      <a:round/>
                      <a:headEnd type="none" w="med" len="med"/>
                      <a:tailEnd type="none" w="med" len="med"/>
                    </a:lnR>
                    <a:lnT w="9525" cap="flat" cmpd="sng" algn="ctr">
                      <a:solidFill>
                        <a:srgbClr val="A6A6A6"/>
                      </a:solidFill>
                      <a:prstDash val="solid"/>
                      <a:round/>
                      <a:headEnd type="none" w="med" len="med"/>
                      <a:tailEnd type="none" w="med" len="med"/>
                    </a:lnT>
                    <a:lnB w="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TextBox 3"/>
          <p:cNvSpPr txBox="1"/>
          <p:nvPr/>
        </p:nvSpPr>
        <p:spPr>
          <a:xfrm>
            <a:off x="1028700" y="933450"/>
            <a:ext cx="13379500"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What Does Each Approach Actually Solve?</a:t>
            </a:r>
          </a:p>
        </p:txBody>
      </p:sp>
      <p:sp>
        <p:nvSpPr>
          <p:cNvPr id="4" name="TextBox 4"/>
          <p:cNvSpPr txBox="1"/>
          <p:nvPr/>
        </p:nvSpPr>
        <p:spPr>
          <a:xfrm>
            <a:off x="1028700" y="682625"/>
            <a:ext cx="51435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Synthesis of Reviewed Literature</a:t>
            </a:r>
          </a:p>
        </p:txBody>
      </p:sp>
      <p:sp>
        <p:nvSpPr>
          <p:cNvPr id="5" name="TextBox 5"/>
          <p:cNvSpPr txBox="1"/>
          <p:nvPr/>
        </p:nvSpPr>
        <p:spPr>
          <a:xfrm>
            <a:off x="1028700" y="8380397"/>
            <a:ext cx="17259300" cy="860425"/>
          </a:xfrm>
          <a:prstGeom prst="rect">
            <a:avLst/>
          </a:prstGeom>
        </p:spPr>
        <p:txBody>
          <a:bodyPr lIns="0" tIns="0" rIns="0" bIns="0" rtlCol="0" anchor="t">
            <a:spAutoFit/>
          </a:bodyPr>
          <a:lstStyle/>
          <a:p>
            <a:pPr algn="l">
              <a:lnSpc>
                <a:spcPts val="3499"/>
              </a:lnSpc>
              <a:spcBef>
                <a:spcPct val="0"/>
              </a:spcBef>
            </a:pPr>
            <a:r>
              <a:rPr lang="en-US" sz="2499" b="1">
                <a:solidFill>
                  <a:srgbClr val="004D75"/>
                </a:solidFill>
                <a:latin typeface="Open Sans Bold"/>
                <a:ea typeface="Open Sans Bold"/>
                <a:cs typeface="Open Sans Bold"/>
                <a:sym typeface="Open Sans Bold"/>
              </a:rPr>
              <a:t>Key Finding:</a:t>
            </a:r>
            <a:r>
              <a:rPr lang="en-US" sz="2499" b="1">
                <a:solidFill>
                  <a:srgbClr val="000000"/>
                </a:solidFill>
                <a:latin typeface="Open Sans Bold"/>
                <a:ea typeface="Open Sans Bold"/>
                <a:cs typeface="Open Sans Bold"/>
                <a:sym typeface="Open Sans Bold"/>
              </a:rPr>
              <a:t> </a:t>
            </a:r>
            <a:r>
              <a:rPr lang="en-US" sz="2499">
                <a:solidFill>
                  <a:srgbClr val="6B7280"/>
                </a:solidFill>
                <a:latin typeface="Open Sans"/>
                <a:ea typeface="Open Sans"/>
                <a:cs typeface="Open Sans"/>
                <a:sym typeface="Open Sans"/>
              </a:rPr>
              <a:t>Each approach has its strengths, but there is still a gap between identifying students at risk and providing personalized support.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057400"/>
            <a:ext cx="7473203" cy="7200900"/>
            <a:chOff x="0" y="0"/>
            <a:chExt cx="1968251" cy="1896533"/>
          </a:xfrm>
        </p:grpSpPr>
        <p:sp>
          <p:nvSpPr>
            <p:cNvPr id="3" name="Freeform 3"/>
            <p:cNvSpPr/>
            <p:nvPr/>
          </p:nvSpPr>
          <p:spPr>
            <a:xfrm>
              <a:off x="0" y="0"/>
              <a:ext cx="1968251" cy="1896533"/>
            </a:xfrm>
            <a:custGeom>
              <a:avLst/>
              <a:gdLst/>
              <a:ahLst/>
              <a:cxnLst/>
              <a:rect l="l" t="t" r="r" b="b"/>
              <a:pathLst>
                <a:path w="1968251" h="1896533">
                  <a:moveTo>
                    <a:pt x="52834" y="0"/>
                  </a:moveTo>
                  <a:lnTo>
                    <a:pt x="1915417" y="0"/>
                  </a:lnTo>
                  <a:cubicBezTo>
                    <a:pt x="1929430" y="0"/>
                    <a:pt x="1942868" y="5566"/>
                    <a:pt x="1952776" y="15475"/>
                  </a:cubicBezTo>
                  <a:cubicBezTo>
                    <a:pt x="1962685" y="25383"/>
                    <a:pt x="1968251" y="38821"/>
                    <a:pt x="1968251" y="52834"/>
                  </a:cubicBezTo>
                  <a:lnTo>
                    <a:pt x="1968251" y="1843699"/>
                  </a:lnTo>
                  <a:cubicBezTo>
                    <a:pt x="1968251" y="1872879"/>
                    <a:pt x="1944596" y="1896533"/>
                    <a:pt x="1915417" y="1896533"/>
                  </a:cubicBezTo>
                  <a:lnTo>
                    <a:pt x="52834" y="1896533"/>
                  </a:lnTo>
                  <a:cubicBezTo>
                    <a:pt x="23655" y="1896533"/>
                    <a:pt x="0" y="1872879"/>
                    <a:pt x="0" y="1843699"/>
                  </a:cubicBezTo>
                  <a:lnTo>
                    <a:pt x="0" y="52834"/>
                  </a:lnTo>
                  <a:cubicBezTo>
                    <a:pt x="0" y="23655"/>
                    <a:pt x="23655" y="0"/>
                    <a:pt x="52834" y="0"/>
                  </a:cubicBezTo>
                  <a:close/>
                </a:path>
              </a:pathLst>
            </a:custGeom>
            <a:solidFill>
              <a:srgbClr val="D5E5EF"/>
            </a:solidFill>
          </p:spPr>
          <p:txBody>
            <a:bodyPr/>
            <a:lstStyle/>
            <a:p>
              <a:endParaRPr lang="en-US"/>
            </a:p>
          </p:txBody>
        </p:sp>
        <p:sp>
          <p:nvSpPr>
            <p:cNvPr id="4" name="TextBox 4"/>
            <p:cNvSpPr txBox="1"/>
            <p:nvPr/>
          </p:nvSpPr>
          <p:spPr>
            <a:xfrm>
              <a:off x="0" y="-47625"/>
              <a:ext cx="1968251" cy="1944158"/>
            </a:xfrm>
            <a:prstGeom prst="rect">
              <a:avLst/>
            </a:prstGeom>
          </p:spPr>
          <p:txBody>
            <a:bodyPr lIns="50800" tIns="50800" rIns="50800" bIns="50800" rtlCol="0" anchor="ctr"/>
            <a:lstStyle/>
            <a:p>
              <a:pPr algn="ctr">
                <a:lnSpc>
                  <a:spcPts val="3586"/>
                </a:lnSpc>
              </a:pPr>
              <a:endParaRPr/>
            </a:p>
          </p:txBody>
        </p:sp>
      </p:grpSp>
      <p:grpSp>
        <p:nvGrpSpPr>
          <p:cNvPr id="5" name="Group 5"/>
          <p:cNvGrpSpPr/>
          <p:nvPr/>
        </p:nvGrpSpPr>
        <p:grpSpPr>
          <a:xfrm>
            <a:off x="1356472" y="3028950"/>
            <a:ext cx="1403992" cy="2286000"/>
            <a:chOff x="0" y="0"/>
            <a:chExt cx="369776" cy="602074"/>
          </a:xfrm>
        </p:grpSpPr>
        <p:sp>
          <p:nvSpPr>
            <p:cNvPr id="6" name="Freeform 6"/>
            <p:cNvSpPr/>
            <p:nvPr/>
          </p:nvSpPr>
          <p:spPr>
            <a:xfrm>
              <a:off x="0" y="0"/>
              <a:ext cx="369776" cy="602074"/>
            </a:xfrm>
            <a:prstGeom prst="roundRect">
              <a:avLst/>
            </a:prstGeom>
            <a:solidFill>
              <a:srgbClr val="1800AD"/>
            </a:solidFill>
          </p:spPr>
          <p:txBody>
            <a:bodyPr/>
            <a:lstStyle/>
            <a:p>
              <a:endParaRPr lang="en-US"/>
            </a:p>
          </p:txBody>
        </p:sp>
        <p:sp>
          <p:nvSpPr>
            <p:cNvPr id="7" name="TextBox 7"/>
            <p:cNvSpPr txBox="1"/>
            <p:nvPr/>
          </p:nvSpPr>
          <p:spPr>
            <a:xfrm>
              <a:off x="0" y="-47625"/>
              <a:ext cx="369776" cy="649699"/>
            </a:xfrm>
            <a:prstGeom prst="roundRect">
              <a:avLst/>
            </a:prstGeom>
          </p:spPr>
          <p:txBody>
            <a:bodyPr lIns="50800" tIns="50800" rIns="50800" bIns="50800" rtlCol="0" anchor="ctr"/>
            <a:lstStyle/>
            <a:p>
              <a:pPr algn="ctr">
                <a:lnSpc>
                  <a:spcPts val="3586"/>
                </a:lnSpc>
              </a:pPr>
              <a:endParaRPr/>
            </a:p>
          </p:txBody>
        </p:sp>
      </p:grpSp>
      <p:grpSp>
        <p:nvGrpSpPr>
          <p:cNvPr id="8" name="Group 8"/>
          <p:cNvGrpSpPr/>
          <p:nvPr/>
        </p:nvGrpSpPr>
        <p:grpSpPr>
          <a:xfrm>
            <a:off x="1356472" y="5568203"/>
            <a:ext cx="1403992" cy="2286000"/>
            <a:chOff x="0" y="0"/>
            <a:chExt cx="369776" cy="602074"/>
          </a:xfrm>
        </p:grpSpPr>
        <p:sp>
          <p:nvSpPr>
            <p:cNvPr id="9" name="Freeform 9"/>
            <p:cNvSpPr/>
            <p:nvPr/>
          </p:nvSpPr>
          <p:spPr>
            <a:xfrm>
              <a:off x="0" y="0"/>
              <a:ext cx="369776" cy="602074"/>
            </a:xfrm>
            <a:prstGeom prst="roundRect">
              <a:avLst/>
            </a:prstGeom>
            <a:solidFill>
              <a:srgbClr val="00BF63"/>
            </a:solidFill>
          </p:spPr>
          <p:txBody>
            <a:bodyPr/>
            <a:lstStyle/>
            <a:p>
              <a:endParaRPr lang="en-US"/>
            </a:p>
          </p:txBody>
        </p:sp>
        <p:sp>
          <p:nvSpPr>
            <p:cNvPr id="10" name="TextBox 10"/>
            <p:cNvSpPr txBox="1"/>
            <p:nvPr/>
          </p:nvSpPr>
          <p:spPr>
            <a:xfrm>
              <a:off x="0" y="-47625"/>
              <a:ext cx="369776" cy="649699"/>
            </a:xfrm>
            <a:prstGeom prst="roundRect">
              <a:avLst/>
            </a:prstGeom>
          </p:spPr>
          <p:txBody>
            <a:bodyPr lIns="50800" tIns="50800" rIns="50800" bIns="50800" rtlCol="0" anchor="ctr"/>
            <a:lstStyle/>
            <a:p>
              <a:pPr algn="ctr">
                <a:lnSpc>
                  <a:spcPts val="3586"/>
                </a:lnSpc>
              </a:pPr>
              <a:endParaRPr/>
            </a:p>
          </p:txBody>
        </p:sp>
      </p:grpSp>
      <p:grpSp>
        <p:nvGrpSpPr>
          <p:cNvPr id="11" name="Group 11"/>
          <p:cNvGrpSpPr/>
          <p:nvPr/>
        </p:nvGrpSpPr>
        <p:grpSpPr>
          <a:xfrm>
            <a:off x="1441076" y="3028950"/>
            <a:ext cx="6648450" cy="2286000"/>
            <a:chOff x="0" y="0"/>
            <a:chExt cx="1751032" cy="602074"/>
          </a:xfrm>
        </p:grpSpPr>
        <p:sp>
          <p:nvSpPr>
            <p:cNvPr id="12" name="Freeform 12"/>
            <p:cNvSpPr/>
            <p:nvPr/>
          </p:nvSpPr>
          <p:spPr>
            <a:xfrm>
              <a:off x="0" y="0"/>
              <a:ext cx="1751032" cy="602074"/>
            </a:xfrm>
            <a:custGeom>
              <a:avLst/>
              <a:gdLst/>
              <a:ahLst/>
              <a:cxnLst/>
              <a:rect l="l" t="t" r="r" b="b"/>
              <a:pathLst>
                <a:path w="1751032" h="602074">
                  <a:moveTo>
                    <a:pt x="59388" y="0"/>
                  </a:moveTo>
                  <a:lnTo>
                    <a:pt x="1691644" y="0"/>
                  </a:lnTo>
                  <a:cubicBezTo>
                    <a:pt x="1724443" y="0"/>
                    <a:pt x="1751032" y="26589"/>
                    <a:pt x="1751032" y="59388"/>
                  </a:cubicBezTo>
                  <a:lnTo>
                    <a:pt x="1751032" y="542686"/>
                  </a:lnTo>
                  <a:cubicBezTo>
                    <a:pt x="1751032" y="575485"/>
                    <a:pt x="1724443" y="602074"/>
                    <a:pt x="1691644" y="602074"/>
                  </a:cubicBezTo>
                  <a:lnTo>
                    <a:pt x="59388" y="602074"/>
                  </a:lnTo>
                  <a:cubicBezTo>
                    <a:pt x="26589" y="602074"/>
                    <a:pt x="0" y="575485"/>
                    <a:pt x="0" y="542686"/>
                  </a:cubicBezTo>
                  <a:lnTo>
                    <a:pt x="0" y="59388"/>
                  </a:lnTo>
                  <a:cubicBezTo>
                    <a:pt x="0" y="26589"/>
                    <a:pt x="26589" y="0"/>
                    <a:pt x="59388" y="0"/>
                  </a:cubicBezTo>
                  <a:close/>
                </a:path>
              </a:pathLst>
            </a:custGeom>
            <a:solidFill>
              <a:srgbClr val="FFFFFF"/>
            </a:solidFill>
          </p:spPr>
          <p:txBody>
            <a:bodyPr/>
            <a:lstStyle/>
            <a:p>
              <a:endParaRPr lang="en-US"/>
            </a:p>
          </p:txBody>
        </p:sp>
        <p:sp>
          <p:nvSpPr>
            <p:cNvPr id="13" name="TextBox 13"/>
            <p:cNvSpPr txBox="1"/>
            <p:nvPr/>
          </p:nvSpPr>
          <p:spPr>
            <a:xfrm>
              <a:off x="0" y="-47625"/>
              <a:ext cx="1751032" cy="649699"/>
            </a:xfrm>
            <a:prstGeom prst="rect">
              <a:avLst/>
            </a:prstGeom>
          </p:spPr>
          <p:txBody>
            <a:bodyPr lIns="50800" tIns="50800" rIns="50800" bIns="50800" rtlCol="0" anchor="ctr"/>
            <a:lstStyle/>
            <a:p>
              <a:pPr algn="ctr">
                <a:lnSpc>
                  <a:spcPts val="3586"/>
                </a:lnSpc>
              </a:pPr>
              <a:endParaRPr/>
            </a:p>
          </p:txBody>
        </p:sp>
      </p:grpSp>
      <p:grpSp>
        <p:nvGrpSpPr>
          <p:cNvPr id="14" name="Group 14"/>
          <p:cNvGrpSpPr/>
          <p:nvPr/>
        </p:nvGrpSpPr>
        <p:grpSpPr>
          <a:xfrm>
            <a:off x="1441076" y="5568203"/>
            <a:ext cx="6648450" cy="2286000"/>
            <a:chOff x="0" y="0"/>
            <a:chExt cx="1751032" cy="602074"/>
          </a:xfrm>
        </p:grpSpPr>
        <p:sp>
          <p:nvSpPr>
            <p:cNvPr id="15" name="Freeform 15"/>
            <p:cNvSpPr/>
            <p:nvPr/>
          </p:nvSpPr>
          <p:spPr>
            <a:xfrm>
              <a:off x="0" y="0"/>
              <a:ext cx="1751032" cy="602074"/>
            </a:xfrm>
            <a:custGeom>
              <a:avLst/>
              <a:gdLst/>
              <a:ahLst/>
              <a:cxnLst/>
              <a:rect l="l" t="t" r="r" b="b"/>
              <a:pathLst>
                <a:path w="1751032" h="602074">
                  <a:moveTo>
                    <a:pt x="59388" y="0"/>
                  </a:moveTo>
                  <a:lnTo>
                    <a:pt x="1691644" y="0"/>
                  </a:lnTo>
                  <a:cubicBezTo>
                    <a:pt x="1724443" y="0"/>
                    <a:pt x="1751032" y="26589"/>
                    <a:pt x="1751032" y="59388"/>
                  </a:cubicBezTo>
                  <a:lnTo>
                    <a:pt x="1751032" y="542686"/>
                  </a:lnTo>
                  <a:cubicBezTo>
                    <a:pt x="1751032" y="575485"/>
                    <a:pt x="1724443" y="602074"/>
                    <a:pt x="1691644" y="602074"/>
                  </a:cubicBezTo>
                  <a:lnTo>
                    <a:pt x="59388" y="602074"/>
                  </a:lnTo>
                  <a:cubicBezTo>
                    <a:pt x="26589" y="602074"/>
                    <a:pt x="0" y="575485"/>
                    <a:pt x="0" y="542686"/>
                  </a:cubicBezTo>
                  <a:lnTo>
                    <a:pt x="0" y="59388"/>
                  </a:lnTo>
                  <a:cubicBezTo>
                    <a:pt x="0" y="26589"/>
                    <a:pt x="26589" y="0"/>
                    <a:pt x="59388" y="0"/>
                  </a:cubicBezTo>
                  <a:close/>
                </a:path>
              </a:pathLst>
            </a:custGeom>
            <a:solidFill>
              <a:srgbClr val="FFFFFF"/>
            </a:solidFill>
          </p:spPr>
          <p:txBody>
            <a:bodyPr/>
            <a:lstStyle/>
            <a:p>
              <a:endParaRPr lang="en-US"/>
            </a:p>
          </p:txBody>
        </p:sp>
        <p:sp>
          <p:nvSpPr>
            <p:cNvPr id="16" name="TextBox 16"/>
            <p:cNvSpPr txBox="1"/>
            <p:nvPr/>
          </p:nvSpPr>
          <p:spPr>
            <a:xfrm>
              <a:off x="0" y="-47625"/>
              <a:ext cx="1751032" cy="649699"/>
            </a:xfrm>
            <a:prstGeom prst="rect">
              <a:avLst/>
            </a:prstGeom>
          </p:spPr>
          <p:txBody>
            <a:bodyPr lIns="50800" tIns="50800" rIns="50800" bIns="50800" rtlCol="0" anchor="ctr"/>
            <a:lstStyle/>
            <a:p>
              <a:pPr algn="ctr">
                <a:lnSpc>
                  <a:spcPts val="3586"/>
                </a:lnSpc>
              </a:pPr>
              <a:endParaRPr/>
            </a:p>
          </p:txBody>
        </p:sp>
      </p:grpSp>
      <p:grpSp>
        <p:nvGrpSpPr>
          <p:cNvPr id="17" name="Group 17"/>
          <p:cNvGrpSpPr/>
          <p:nvPr/>
        </p:nvGrpSpPr>
        <p:grpSpPr>
          <a:xfrm>
            <a:off x="9786097" y="2057400"/>
            <a:ext cx="7473203" cy="7200900"/>
            <a:chOff x="0" y="0"/>
            <a:chExt cx="1968251" cy="1896533"/>
          </a:xfrm>
        </p:grpSpPr>
        <p:sp>
          <p:nvSpPr>
            <p:cNvPr id="18" name="Freeform 18"/>
            <p:cNvSpPr/>
            <p:nvPr/>
          </p:nvSpPr>
          <p:spPr>
            <a:xfrm>
              <a:off x="0" y="0"/>
              <a:ext cx="1968251" cy="1896533"/>
            </a:xfrm>
            <a:custGeom>
              <a:avLst/>
              <a:gdLst/>
              <a:ahLst/>
              <a:cxnLst/>
              <a:rect l="l" t="t" r="r" b="b"/>
              <a:pathLst>
                <a:path w="1968251" h="1896533">
                  <a:moveTo>
                    <a:pt x="52834" y="0"/>
                  </a:moveTo>
                  <a:lnTo>
                    <a:pt x="1915417" y="0"/>
                  </a:lnTo>
                  <a:cubicBezTo>
                    <a:pt x="1929430" y="0"/>
                    <a:pt x="1942868" y="5566"/>
                    <a:pt x="1952776" y="15475"/>
                  </a:cubicBezTo>
                  <a:cubicBezTo>
                    <a:pt x="1962685" y="25383"/>
                    <a:pt x="1968251" y="38821"/>
                    <a:pt x="1968251" y="52834"/>
                  </a:cubicBezTo>
                  <a:lnTo>
                    <a:pt x="1968251" y="1843699"/>
                  </a:lnTo>
                  <a:cubicBezTo>
                    <a:pt x="1968251" y="1872879"/>
                    <a:pt x="1944596" y="1896533"/>
                    <a:pt x="1915417" y="1896533"/>
                  </a:cubicBezTo>
                  <a:lnTo>
                    <a:pt x="52834" y="1896533"/>
                  </a:lnTo>
                  <a:cubicBezTo>
                    <a:pt x="23655" y="1896533"/>
                    <a:pt x="0" y="1872879"/>
                    <a:pt x="0" y="1843699"/>
                  </a:cubicBezTo>
                  <a:lnTo>
                    <a:pt x="0" y="52834"/>
                  </a:lnTo>
                  <a:cubicBezTo>
                    <a:pt x="0" y="23655"/>
                    <a:pt x="23655" y="0"/>
                    <a:pt x="52834" y="0"/>
                  </a:cubicBezTo>
                  <a:close/>
                </a:path>
              </a:pathLst>
            </a:custGeom>
            <a:solidFill>
              <a:srgbClr val="F7941D">
                <a:alpha val="19608"/>
              </a:srgbClr>
            </a:solidFill>
          </p:spPr>
          <p:txBody>
            <a:bodyPr/>
            <a:lstStyle/>
            <a:p>
              <a:endParaRPr lang="en-US"/>
            </a:p>
          </p:txBody>
        </p:sp>
        <p:sp>
          <p:nvSpPr>
            <p:cNvPr id="19" name="TextBox 19"/>
            <p:cNvSpPr txBox="1"/>
            <p:nvPr/>
          </p:nvSpPr>
          <p:spPr>
            <a:xfrm>
              <a:off x="0" y="-47625"/>
              <a:ext cx="1968251" cy="1944158"/>
            </a:xfrm>
            <a:prstGeom prst="rect">
              <a:avLst/>
            </a:prstGeom>
          </p:spPr>
          <p:txBody>
            <a:bodyPr lIns="50800" tIns="50800" rIns="50800" bIns="50800" rtlCol="0" anchor="ctr"/>
            <a:lstStyle/>
            <a:p>
              <a:pPr algn="ctr">
                <a:lnSpc>
                  <a:spcPts val="3586"/>
                </a:lnSpc>
              </a:pPr>
              <a:endParaRPr/>
            </a:p>
          </p:txBody>
        </p:sp>
      </p:grpSp>
      <p:sp>
        <p:nvSpPr>
          <p:cNvPr id="20" name="Freeform 20"/>
          <p:cNvSpPr/>
          <p:nvPr/>
        </p:nvSpPr>
        <p:spPr>
          <a:xfrm>
            <a:off x="10078571" y="2275619"/>
            <a:ext cx="601756" cy="601756"/>
          </a:xfrm>
          <a:custGeom>
            <a:avLst/>
            <a:gdLst/>
            <a:ahLst/>
            <a:cxnLst/>
            <a:rect l="l" t="t" r="r" b="b"/>
            <a:pathLst>
              <a:path w="601756" h="601756">
                <a:moveTo>
                  <a:pt x="0" y="0"/>
                </a:moveTo>
                <a:lnTo>
                  <a:pt x="601755" y="0"/>
                </a:lnTo>
                <a:lnTo>
                  <a:pt x="601755" y="601756"/>
                </a:lnTo>
                <a:lnTo>
                  <a:pt x="0" y="6017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1" name="Group 21"/>
          <p:cNvGrpSpPr/>
          <p:nvPr/>
        </p:nvGrpSpPr>
        <p:grpSpPr>
          <a:xfrm>
            <a:off x="10078571" y="6904878"/>
            <a:ext cx="6915150" cy="2060762"/>
            <a:chOff x="0" y="0"/>
            <a:chExt cx="1821274" cy="542752"/>
          </a:xfrm>
        </p:grpSpPr>
        <p:sp>
          <p:nvSpPr>
            <p:cNvPr id="22" name="Freeform 22"/>
            <p:cNvSpPr/>
            <p:nvPr/>
          </p:nvSpPr>
          <p:spPr>
            <a:xfrm>
              <a:off x="0" y="0"/>
              <a:ext cx="1821274" cy="542752"/>
            </a:xfrm>
            <a:custGeom>
              <a:avLst/>
              <a:gdLst/>
              <a:ahLst/>
              <a:cxnLst/>
              <a:rect l="l" t="t" r="r" b="b"/>
              <a:pathLst>
                <a:path w="1821274" h="542752">
                  <a:moveTo>
                    <a:pt x="16793" y="0"/>
                  </a:moveTo>
                  <a:lnTo>
                    <a:pt x="1804481" y="0"/>
                  </a:lnTo>
                  <a:cubicBezTo>
                    <a:pt x="1808935" y="0"/>
                    <a:pt x="1813206" y="1769"/>
                    <a:pt x="1816355" y="4919"/>
                  </a:cubicBezTo>
                  <a:cubicBezTo>
                    <a:pt x="1819505" y="8068"/>
                    <a:pt x="1821274" y="12340"/>
                    <a:pt x="1821274" y="16793"/>
                  </a:cubicBezTo>
                  <a:lnTo>
                    <a:pt x="1821274" y="525959"/>
                  </a:lnTo>
                  <a:cubicBezTo>
                    <a:pt x="1821274" y="530413"/>
                    <a:pt x="1819505" y="534684"/>
                    <a:pt x="1816355" y="537833"/>
                  </a:cubicBezTo>
                  <a:cubicBezTo>
                    <a:pt x="1813206" y="540983"/>
                    <a:pt x="1808935" y="542752"/>
                    <a:pt x="1804481" y="542752"/>
                  </a:cubicBezTo>
                  <a:lnTo>
                    <a:pt x="16793" y="542752"/>
                  </a:lnTo>
                  <a:cubicBezTo>
                    <a:pt x="7519" y="542752"/>
                    <a:pt x="0" y="535233"/>
                    <a:pt x="0" y="525959"/>
                  </a:cubicBezTo>
                  <a:lnTo>
                    <a:pt x="0" y="16793"/>
                  </a:lnTo>
                  <a:cubicBezTo>
                    <a:pt x="0" y="7519"/>
                    <a:pt x="7519" y="0"/>
                    <a:pt x="16793" y="0"/>
                  </a:cubicBezTo>
                  <a:close/>
                </a:path>
              </a:pathLst>
            </a:custGeom>
            <a:solidFill>
              <a:srgbClr val="FFFFFF"/>
            </a:solidFill>
            <a:ln w="38100" cap="sq">
              <a:solidFill>
                <a:srgbClr val="FAB285"/>
              </a:solidFill>
              <a:prstDash val="solid"/>
              <a:miter/>
            </a:ln>
          </p:spPr>
          <p:txBody>
            <a:bodyPr/>
            <a:lstStyle/>
            <a:p>
              <a:endParaRPr lang="en-US"/>
            </a:p>
          </p:txBody>
        </p:sp>
        <p:sp>
          <p:nvSpPr>
            <p:cNvPr id="23" name="TextBox 23"/>
            <p:cNvSpPr txBox="1"/>
            <p:nvPr/>
          </p:nvSpPr>
          <p:spPr>
            <a:xfrm>
              <a:off x="0" y="-47625"/>
              <a:ext cx="1821274" cy="590377"/>
            </a:xfrm>
            <a:prstGeom prst="rect">
              <a:avLst/>
            </a:prstGeom>
          </p:spPr>
          <p:txBody>
            <a:bodyPr lIns="50800" tIns="50800" rIns="50800" bIns="50800" rtlCol="0" anchor="ctr"/>
            <a:lstStyle/>
            <a:p>
              <a:pPr algn="ctr">
                <a:lnSpc>
                  <a:spcPts val="3586"/>
                </a:lnSpc>
              </a:pPr>
              <a:endParaRPr/>
            </a:p>
          </p:txBody>
        </p:sp>
      </p:grpSp>
      <p:sp>
        <p:nvSpPr>
          <p:cNvPr id="24" name="TextBox 24"/>
          <p:cNvSpPr txBox="1"/>
          <p:nvPr/>
        </p:nvSpPr>
        <p:spPr>
          <a:xfrm>
            <a:off x="1028700" y="933450"/>
            <a:ext cx="10619631"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Gamification as a Motivation Tool</a:t>
            </a:r>
          </a:p>
        </p:txBody>
      </p:sp>
      <p:sp>
        <p:nvSpPr>
          <p:cNvPr id="25" name="TextBox 25"/>
          <p:cNvSpPr txBox="1"/>
          <p:nvPr/>
        </p:nvSpPr>
        <p:spPr>
          <a:xfrm>
            <a:off x="1028700" y="682625"/>
            <a:ext cx="38481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Mechanisms &amp; Limitations</a:t>
            </a:r>
          </a:p>
        </p:txBody>
      </p:sp>
      <p:sp>
        <p:nvSpPr>
          <p:cNvPr id="26" name="TextBox 26"/>
          <p:cNvSpPr txBox="1"/>
          <p:nvPr/>
        </p:nvSpPr>
        <p:spPr>
          <a:xfrm>
            <a:off x="1356472" y="2341547"/>
            <a:ext cx="5217616" cy="422275"/>
          </a:xfrm>
          <a:prstGeom prst="rect">
            <a:avLst/>
          </a:prstGeom>
        </p:spPr>
        <p:txBody>
          <a:bodyPr lIns="0" tIns="0" rIns="0" bIns="0" rtlCol="0" anchor="t">
            <a:spAutoFit/>
          </a:bodyPr>
          <a:lstStyle/>
          <a:p>
            <a:pPr algn="l">
              <a:lnSpc>
                <a:spcPts val="3499"/>
              </a:lnSpc>
              <a:spcBef>
                <a:spcPct val="0"/>
              </a:spcBef>
            </a:pPr>
            <a:r>
              <a:rPr lang="en-US" sz="2499" b="1">
                <a:solidFill>
                  <a:srgbClr val="000000"/>
                </a:solidFill>
                <a:latin typeface="Open Sans Bold"/>
                <a:ea typeface="Open Sans Bold"/>
                <a:cs typeface="Open Sans Bold"/>
                <a:sym typeface="Open Sans Bold"/>
              </a:rPr>
              <a:t>Examples from Reviewed Studies</a:t>
            </a:r>
          </a:p>
        </p:txBody>
      </p:sp>
      <p:sp>
        <p:nvSpPr>
          <p:cNvPr id="27" name="TextBox 27"/>
          <p:cNvSpPr txBox="1"/>
          <p:nvPr/>
        </p:nvSpPr>
        <p:spPr>
          <a:xfrm>
            <a:off x="1750696" y="3279775"/>
            <a:ext cx="6029211" cy="1736725"/>
          </a:xfrm>
          <a:prstGeom prst="rect">
            <a:avLst/>
          </a:prstGeom>
        </p:spPr>
        <p:txBody>
          <a:bodyPr lIns="0" tIns="0" rIns="0" bIns="0" rtlCol="0" anchor="t">
            <a:spAutoFit/>
          </a:bodyPr>
          <a:lstStyle/>
          <a:p>
            <a:pPr algn="l">
              <a:lnSpc>
                <a:spcPts val="3499"/>
              </a:lnSpc>
            </a:pPr>
            <a:r>
              <a:rPr lang="en-US" sz="2499" b="1">
                <a:solidFill>
                  <a:srgbClr val="000000"/>
                </a:solidFill>
                <a:latin typeface="Open Sans Bold"/>
                <a:ea typeface="Open Sans Bold"/>
                <a:cs typeface="Open Sans Bold"/>
                <a:sym typeface="Open Sans Bold"/>
              </a:rPr>
              <a:t>ProScore System</a:t>
            </a:r>
          </a:p>
          <a:p>
            <a:pPr algn="l">
              <a:lnSpc>
                <a:spcPts val="3499"/>
              </a:lnSpc>
              <a:spcBef>
                <a:spcPct val="0"/>
              </a:spcBef>
            </a:pPr>
            <a:r>
              <a:rPr lang="en-US" sz="2499">
                <a:solidFill>
                  <a:srgbClr val="000000"/>
                </a:solidFill>
                <a:latin typeface="Open Sans"/>
                <a:ea typeface="Open Sans"/>
                <a:cs typeface="Open Sans"/>
                <a:sym typeface="Open Sans"/>
              </a:rPr>
              <a:t>Combines Pomodoro work sessions with points and productivity tracking to encourage focused work.</a:t>
            </a:r>
          </a:p>
        </p:txBody>
      </p:sp>
      <p:sp>
        <p:nvSpPr>
          <p:cNvPr id="28" name="TextBox 28"/>
          <p:cNvSpPr txBox="1"/>
          <p:nvPr/>
        </p:nvSpPr>
        <p:spPr>
          <a:xfrm>
            <a:off x="1750696" y="5819028"/>
            <a:ext cx="6029211" cy="1736725"/>
          </a:xfrm>
          <a:prstGeom prst="rect">
            <a:avLst/>
          </a:prstGeom>
        </p:spPr>
        <p:txBody>
          <a:bodyPr lIns="0" tIns="0" rIns="0" bIns="0" rtlCol="0" anchor="t">
            <a:spAutoFit/>
          </a:bodyPr>
          <a:lstStyle/>
          <a:p>
            <a:pPr algn="l">
              <a:lnSpc>
                <a:spcPts val="3499"/>
              </a:lnSpc>
            </a:pPr>
            <a:r>
              <a:rPr lang="en-US" sz="2499" b="1">
                <a:solidFill>
                  <a:srgbClr val="000000"/>
                </a:solidFill>
                <a:latin typeface="Open Sans Bold"/>
                <a:ea typeface="Open Sans Bold"/>
                <a:cs typeface="Open Sans Bold"/>
                <a:sym typeface="Open Sans Bold"/>
              </a:rPr>
              <a:t>Forest Application</a:t>
            </a:r>
          </a:p>
          <a:p>
            <a:pPr algn="l">
              <a:lnSpc>
                <a:spcPts val="3499"/>
              </a:lnSpc>
              <a:spcBef>
                <a:spcPct val="0"/>
              </a:spcBef>
            </a:pPr>
            <a:r>
              <a:rPr lang="en-US" sz="2499">
                <a:solidFill>
                  <a:srgbClr val="000000"/>
                </a:solidFill>
                <a:latin typeface="Open Sans"/>
                <a:ea typeface="Open Sans"/>
                <a:cs typeface="Open Sans"/>
                <a:sym typeface="Open Sans"/>
              </a:rPr>
              <a:t>Uses virtual tree growth and penalties for leaving the app to encourage students to stay focused.</a:t>
            </a:r>
          </a:p>
        </p:txBody>
      </p:sp>
      <p:sp>
        <p:nvSpPr>
          <p:cNvPr id="29" name="TextBox 29"/>
          <p:cNvSpPr txBox="1"/>
          <p:nvPr/>
        </p:nvSpPr>
        <p:spPr>
          <a:xfrm>
            <a:off x="1356472" y="8073278"/>
            <a:ext cx="6733054" cy="70167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Open Sans Bold"/>
                <a:ea typeface="Open Sans Bold"/>
                <a:cs typeface="Open Sans Bold"/>
                <a:sym typeface="Open Sans Bold"/>
              </a:rPr>
              <a:t>Common Features: </a:t>
            </a:r>
            <a:r>
              <a:rPr lang="en-US" sz="2000">
                <a:solidFill>
                  <a:srgbClr val="000000"/>
                </a:solidFill>
                <a:latin typeface="Open Sans"/>
                <a:ea typeface="Open Sans"/>
                <a:cs typeface="Open Sans"/>
                <a:sym typeface="Open Sans"/>
              </a:rPr>
              <a:t>Rewards, progress tracking, and tools to reduce distractions.</a:t>
            </a:r>
          </a:p>
        </p:txBody>
      </p:sp>
      <p:sp>
        <p:nvSpPr>
          <p:cNvPr id="30" name="TextBox 30"/>
          <p:cNvSpPr txBox="1"/>
          <p:nvPr/>
        </p:nvSpPr>
        <p:spPr>
          <a:xfrm>
            <a:off x="10905004" y="2341547"/>
            <a:ext cx="5021014" cy="422275"/>
          </a:xfrm>
          <a:prstGeom prst="rect">
            <a:avLst/>
          </a:prstGeom>
        </p:spPr>
        <p:txBody>
          <a:bodyPr lIns="0" tIns="0" rIns="0" bIns="0" rtlCol="0" anchor="t">
            <a:spAutoFit/>
          </a:bodyPr>
          <a:lstStyle/>
          <a:p>
            <a:pPr algn="l">
              <a:lnSpc>
                <a:spcPts val="3499"/>
              </a:lnSpc>
              <a:spcBef>
                <a:spcPct val="0"/>
              </a:spcBef>
            </a:pPr>
            <a:r>
              <a:rPr lang="en-US" sz="2499" b="1">
                <a:solidFill>
                  <a:srgbClr val="CC4E00"/>
                </a:solidFill>
                <a:latin typeface="Open Sans Bold"/>
                <a:ea typeface="Open Sans Bold"/>
                <a:cs typeface="Open Sans Bold"/>
                <a:sym typeface="Open Sans Bold"/>
              </a:rPr>
              <a:t>Limitations of Existing Evidence</a:t>
            </a:r>
          </a:p>
        </p:txBody>
      </p:sp>
      <p:sp>
        <p:nvSpPr>
          <p:cNvPr id="31" name="TextBox 31"/>
          <p:cNvSpPr txBox="1"/>
          <p:nvPr/>
        </p:nvSpPr>
        <p:spPr>
          <a:xfrm>
            <a:off x="10078571" y="3467100"/>
            <a:ext cx="6915150" cy="3051175"/>
          </a:xfrm>
          <a:prstGeom prst="rect">
            <a:avLst/>
          </a:prstGeom>
        </p:spPr>
        <p:txBody>
          <a:bodyPr lIns="0" tIns="0" rIns="0" bIns="0" rtlCol="0" anchor="t">
            <a:spAutoFit/>
          </a:bodyPr>
          <a:lstStyle/>
          <a:p>
            <a:pPr marL="539749" lvl="1" indent="-269875" algn="l">
              <a:lnSpc>
                <a:spcPts val="3499"/>
              </a:lnSpc>
              <a:spcBef>
                <a:spcPct val="0"/>
              </a:spcBef>
              <a:buFont typeface="Arial"/>
              <a:buChar char="•"/>
            </a:pPr>
            <a:r>
              <a:rPr lang="en-US" sz="2499" b="1">
                <a:solidFill>
                  <a:srgbClr val="CC4E00"/>
                </a:solidFill>
                <a:latin typeface="Open Sans Bold"/>
                <a:ea typeface="Open Sans Bold"/>
                <a:cs typeface="Open Sans Bold"/>
                <a:sym typeface="Open Sans Bold"/>
              </a:rPr>
              <a:t>Small sample: </a:t>
            </a:r>
            <a:r>
              <a:rPr lang="en-US" sz="2499">
                <a:solidFill>
                  <a:srgbClr val="CC4E00"/>
                </a:solidFill>
                <a:latin typeface="Open Sans"/>
                <a:ea typeface="Open Sans"/>
                <a:cs typeface="Open Sans"/>
                <a:sym typeface="Open Sans"/>
              </a:rPr>
              <a:t>The Forest study involved only five active users.</a:t>
            </a:r>
          </a:p>
          <a:p>
            <a:pPr marL="539749" lvl="1" indent="-269875" algn="l">
              <a:lnSpc>
                <a:spcPts val="3499"/>
              </a:lnSpc>
              <a:spcBef>
                <a:spcPct val="0"/>
              </a:spcBef>
              <a:buFont typeface="Arial"/>
              <a:buChar char="•"/>
            </a:pPr>
            <a:r>
              <a:rPr lang="en-US" sz="2499" b="1">
                <a:solidFill>
                  <a:srgbClr val="CC4E00"/>
                </a:solidFill>
                <a:latin typeface="Open Sans Bold"/>
                <a:ea typeface="Open Sans Bold"/>
                <a:cs typeface="Open Sans Bold"/>
                <a:sym typeface="Open Sans Bold"/>
              </a:rPr>
              <a:t>Long-term effects: </a:t>
            </a:r>
            <a:r>
              <a:rPr lang="en-US" sz="2499">
                <a:solidFill>
                  <a:srgbClr val="CC4E00"/>
                </a:solidFill>
                <a:latin typeface="Open Sans"/>
                <a:ea typeface="Open Sans"/>
                <a:cs typeface="Open Sans"/>
                <a:sym typeface="Open Sans"/>
              </a:rPr>
              <a:t>It remains unclear whether gamification reduces procrastination over time.</a:t>
            </a:r>
          </a:p>
          <a:p>
            <a:pPr marL="539749" lvl="1" indent="-269875" algn="l">
              <a:lnSpc>
                <a:spcPts val="3499"/>
              </a:lnSpc>
              <a:spcBef>
                <a:spcPct val="0"/>
              </a:spcBef>
              <a:buFont typeface="Arial"/>
              <a:buChar char="•"/>
            </a:pPr>
            <a:r>
              <a:rPr lang="en-US" sz="2499" b="1">
                <a:solidFill>
                  <a:srgbClr val="CC4E00"/>
                </a:solidFill>
                <a:latin typeface="Open Sans Bold"/>
                <a:ea typeface="Open Sans Bold"/>
                <a:cs typeface="Open Sans Bold"/>
                <a:sym typeface="Open Sans Bold"/>
              </a:rPr>
              <a:t>Personalization: </a:t>
            </a:r>
            <a:r>
              <a:rPr lang="en-US" sz="2499">
                <a:solidFill>
                  <a:srgbClr val="CC4E00"/>
                </a:solidFill>
                <a:latin typeface="Open Sans"/>
                <a:ea typeface="Open Sans"/>
                <a:cs typeface="Open Sans"/>
                <a:sym typeface="Open Sans"/>
              </a:rPr>
              <a:t>Students may respond differently to gamified features.</a:t>
            </a:r>
          </a:p>
        </p:txBody>
      </p:sp>
      <p:sp>
        <p:nvSpPr>
          <p:cNvPr id="32" name="TextBox 32"/>
          <p:cNvSpPr txBox="1"/>
          <p:nvPr/>
        </p:nvSpPr>
        <p:spPr>
          <a:xfrm>
            <a:off x="10379449" y="7208184"/>
            <a:ext cx="6461312" cy="140652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Open Sans Bold"/>
                <a:ea typeface="Open Sans Bold"/>
                <a:cs typeface="Open Sans Bold"/>
                <a:sym typeface="Open Sans Bold"/>
              </a:rPr>
              <a:t>Key Finding: </a:t>
            </a:r>
            <a:r>
              <a:rPr lang="en-US" sz="2000">
                <a:solidFill>
                  <a:srgbClr val="000000"/>
                </a:solidFill>
                <a:latin typeface="Open Sans"/>
                <a:ea typeface="Open Sans"/>
                <a:cs typeface="Open Sans"/>
                <a:sym typeface="Open Sans"/>
              </a:rPr>
              <a:t>Gamification may encourage focus and engagement, but more research is needed to determine its long-term effects on academic procrastination.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12534900" cy="804707"/>
          </a:xfrm>
          <a:prstGeom prst="rect">
            <a:avLst/>
          </a:prstGeom>
        </p:spPr>
        <p:txBody>
          <a:bodyPr wrap="square" lIns="0" tIns="0" rIns="0" bIns="0" rtlCol="0" anchor="t">
            <a:spAutoFit/>
          </a:bodyPr>
          <a:lstStyle/>
          <a:p>
            <a:pPr algn="l">
              <a:lnSpc>
                <a:spcPts val="6500"/>
              </a:lnSpc>
              <a:spcBef>
                <a:spcPct val="0"/>
              </a:spcBef>
            </a:pPr>
            <a:r>
              <a:rPr lang="en-US" sz="5000" dirty="0">
                <a:solidFill>
                  <a:srgbClr val="000000"/>
                </a:solidFill>
                <a:latin typeface="Poppins"/>
                <a:ea typeface="Poppins"/>
                <a:cs typeface="Poppins"/>
                <a:sym typeface="Poppins"/>
              </a:rPr>
              <a:t>Can Procrastination Be Predicted?</a:t>
            </a:r>
          </a:p>
        </p:txBody>
      </p:sp>
      <p:sp>
        <p:nvSpPr>
          <p:cNvPr id="3" name="TextBox 3"/>
          <p:cNvSpPr txBox="1"/>
          <p:nvPr/>
        </p:nvSpPr>
        <p:spPr>
          <a:xfrm>
            <a:off x="1028700" y="682625"/>
            <a:ext cx="35433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Reported Evidence</a:t>
            </a:r>
          </a:p>
        </p:txBody>
      </p:sp>
      <p:grpSp>
        <p:nvGrpSpPr>
          <p:cNvPr id="4" name="Group 4"/>
          <p:cNvGrpSpPr/>
          <p:nvPr/>
        </p:nvGrpSpPr>
        <p:grpSpPr>
          <a:xfrm>
            <a:off x="1028700" y="2083040"/>
            <a:ext cx="16230600" cy="1779422"/>
            <a:chOff x="0" y="0"/>
            <a:chExt cx="4274726" cy="468654"/>
          </a:xfrm>
        </p:grpSpPr>
        <p:sp>
          <p:nvSpPr>
            <p:cNvPr id="5" name="Freeform 5"/>
            <p:cNvSpPr/>
            <p:nvPr/>
          </p:nvSpPr>
          <p:spPr>
            <a:xfrm>
              <a:off x="0" y="0"/>
              <a:ext cx="4274726" cy="468654"/>
            </a:xfrm>
            <a:custGeom>
              <a:avLst/>
              <a:gdLst/>
              <a:ahLst/>
              <a:cxnLst/>
              <a:rect l="l" t="t" r="r" b="b"/>
              <a:pathLst>
                <a:path w="4274726" h="468654">
                  <a:moveTo>
                    <a:pt x="9540" y="0"/>
                  </a:moveTo>
                  <a:lnTo>
                    <a:pt x="4265186" y="0"/>
                  </a:lnTo>
                  <a:cubicBezTo>
                    <a:pt x="4270455" y="0"/>
                    <a:pt x="4274726" y="4271"/>
                    <a:pt x="4274726" y="9540"/>
                  </a:cubicBezTo>
                  <a:lnTo>
                    <a:pt x="4274726" y="459114"/>
                  </a:lnTo>
                  <a:cubicBezTo>
                    <a:pt x="4274726" y="461645"/>
                    <a:pt x="4273721" y="464071"/>
                    <a:pt x="4271932" y="465860"/>
                  </a:cubicBezTo>
                  <a:cubicBezTo>
                    <a:pt x="4270143" y="467649"/>
                    <a:pt x="4267716" y="468654"/>
                    <a:pt x="4265186" y="468654"/>
                  </a:cubicBezTo>
                  <a:lnTo>
                    <a:pt x="9540" y="468654"/>
                  </a:lnTo>
                  <a:cubicBezTo>
                    <a:pt x="4271" y="468654"/>
                    <a:pt x="0" y="464383"/>
                    <a:pt x="0" y="459114"/>
                  </a:cubicBezTo>
                  <a:lnTo>
                    <a:pt x="0" y="9540"/>
                  </a:lnTo>
                  <a:cubicBezTo>
                    <a:pt x="0" y="4271"/>
                    <a:pt x="4271" y="0"/>
                    <a:pt x="9540" y="0"/>
                  </a:cubicBezTo>
                  <a:close/>
                </a:path>
              </a:pathLst>
            </a:custGeom>
            <a:solidFill>
              <a:srgbClr val="4DC3FE">
                <a:alpha val="9804"/>
              </a:srgbClr>
            </a:solidFill>
            <a:ln w="66675" cap="sq">
              <a:solidFill>
                <a:srgbClr val="44639B">
                  <a:alpha val="9804"/>
                </a:srgbClr>
              </a:solidFill>
              <a:prstDash val="solid"/>
              <a:miter/>
            </a:ln>
          </p:spPr>
          <p:txBody>
            <a:bodyPr/>
            <a:lstStyle/>
            <a:p>
              <a:endParaRPr lang="en-US"/>
            </a:p>
          </p:txBody>
        </p:sp>
        <p:sp>
          <p:nvSpPr>
            <p:cNvPr id="6" name="TextBox 6"/>
            <p:cNvSpPr txBox="1"/>
            <p:nvPr/>
          </p:nvSpPr>
          <p:spPr>
            <a:xfrm>
              <a:off x="0" y="-38100"/>
              <a:ext cx="4274726" cy="506754"/>
            </a:xfrm>
            <a:prstGeom prst="rect">
              <a:avLst/>
            </a:prstGeom>
          </p:spPr>
          <p:txBody>
            <a:bodyPr lIns="50800" tIns="50800" rIns="50800" bIns="50800" rtlCol="0" anchor="ctr"/>
            <a:lstStyle/>
            <a:p>
              <a:pPr algn="ctr">
                <a:lnSpc>
                  <a:spcPts val="3028"/>
                </a:lnSpc>
              </a:pPr>
              <a:endParaRPr/>
            </a:p>
          </p:txBody>
        </p:sp>
      </p:grpSp>
      <p:sp>
        <p:nvSpPr>
          <p:cNvPr id="7" name="Freeform 7"/>
          <p:cNvSpPr/>
          <p:nvPr/>
        </p:nvSpPr>
        <p:spPr>
          <a:xfrm>
            <a:off x="4847450" y="2306212"/>
            <a:ext cx="531298" cy="668300"/>
          </a:xfrm>
          <a:custGeom>
            <a:avLst/>
            <a:gdLst/>
            <a:ahLst/>
            <a:cxnLst/>
            <a:rect l="l" t="t" r="r" b="b"/>
            <a:pathLst>
              <a:path w="531298" h="668300">
                <a:moveTo>
                  <a:pt x="0" y="0"/>
                </a:moveTo>
                <a:lnTo>
                  <a:pt x="531298" y="0"/>
                </a:lnTo>
                <a:lnTo>
                  <a:pt x="531298" y="668300"/>
                </a:lnTo>
                <a:lnTo>
                  <a:pt x="0" y="6683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8"/>
          <p:cNvSpPr/>
          <p:nvPr/>
        </p:nvSpPr>
        <p:spPr>
          <a:xfrm>
            <a:off x="9202418" y="2356990"/>
            <a:ext cx="647745" cy="647745"/>
          </a:xfrm>
          <a:custGeom>
            <a:avLst/>
            <a:gdLst/>
            <a:ahLst/>
            <a:cxnLst/>
            <a:rect l="l" t="t" r="r" b="b"/>
            <a:pathLst>
              <a:path w="647745" h="647745">
                <a:moveTo>
                  <a:pt x="0" y="0"/>
                </a:moveTo>
                <a:lnTo>
                  <a:pt x="647745" y="0"/>
                </a:lnTo>
                <a:lnTo>
                  <a:pt x="647745" y="647745"/>
                </a:lnTo>
                <a:lnTo>
                  <a:pt x="0" y="6477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13122922" y="2382776"/>
            <a:ext cx="695590" cy="570384"/>
          </a:xfrm>
          <a:custGeom>
            <a:avLst/>
            <a:gdLst/>
            <a:ahLst/>
            <a:cxnLst/>
            <a:rect l="l" t="t" r="r" b="b"/>
            <a:pathLst>
              <a:path w="695590" h="570384">
                <a:moveTo>
                  <a:pt x="0" y="0"/>
                </a:moveTo>
                <a:lnTo>
                  <a:pt x="695590" y="0"/>
                </a:lnTo>
                <a:lnTo>
                  <a:pt x="695590" y="570384"/>
                </a:lnTo>
                <a:lnTo>
                  <a:pt x="0" y="5703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8211348" y="2408565"/>
            <a:ext cx="457460" cy="544595"/>
          </a:xfrm>
          <a:custGeom>
            <a:avLst/>
            <a:gdLst/>
            <a:ahLst/>
            <a:cxnLst/>
            <a:rect l="l" t="t" r="r" b="b"/>
            <a:pathLst>
              <a:path w="457460" h="544595">
                <a:moveTo>
                  <a:pt x="0" y="0"/>
                </a:moveTo>
                <a:lnTo>
                  <a:pt x="457460" y="0"/>
                </a:lnTo>
                <a:lnTo>
                  <a:pt x="457460" y="544595"/>
                </a:lnTo>
                <a:lnTo>
                  <a:pt x="0" y="5445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1193935" y="2743487"/>
            <a:ext cx="2796033" cy="419346"/>
          </a:xfrm>
          <a:prstGeom prst="rect">
            <a:avLst/>
          </a:prstGeom>
        </p:spPr>
        <p:txBody>
          <a:bodyPr wrap="square" lIns="0" tIns="0" rIns="0" bIns="0" rtlCol="0" anchor="t">
            <a:spAutoFit/>
          </a:bodyPr>
          <a:lstStyle/>
          <a:p>
            <a:pPr algn="ctr">
              <a:lnSpc>
                <a:spcPts val="3499"/>
              </a:lnSpc>
              <a:spcBef>
                <a:spcPct val="0"/>
              </a:spcBef>
            </a:pPr>
            <a:r>
              <a:rPr lang="en-US" sz="2499" b="1" dirty="0">
                <a:solidFill>
                  <a:srgbClr val="1F2A44"/>
                </a:solidFill>
                <a:latin typeface="Open Sans Bold"/>
                <a:ea typeface="Open Sans Bold"/>
                <a:cs typeface="Open Sans Bold"/>
                <a:sym typeface="Open Sans Bold"/>
              </a:rPr>
              <a:t>How it works</a:t>
            </a:r>
          </a:p>
        </p:txBody>
      </p:sp>
      <p:sp>
        <p:nvSpPr>
          <p:cNvPr id="12" name="TextBox 12"/>
          <p:cNvSpPr txBox="1"/>
          <p:nvPr/>
        </p:nvSpPr>
        <p:spPr>
          <a:xfrm>
            <a:off x="5565547" y="2441925"/>
            <a:ext cx="1788319" cy="349250"/>
          </a:xfrm>
          <a:prstGeom prst="rect">
            <a:avLst/>
          </a:prstGeom>
        </p:spPr>
        <p:txBody>
          <a:bodyPr lIns="0" tIns="0" rIns="0" bIns="0" rtlCol="0" anchor="t">
            <a:spAutoFit/>
          </a:bodyPr>
          <a:lstStyle/>
          <a:p>
            <a:pPr algn="ctr">
              <a:lnSpc>
                <a:spcPts val="2800"/>
              </a:lnSpc>
              <a:spcBef>
                <a:spcPct val="0"/>
              </a:spcBef>
            </a:pPr>
            <a:r>
              <a:rPr lang="en-US" sz="2000" b="1">
                <a:solidFill>
                  <a:srgbClr val="1F2A44"/>
                </a:solidFill>
                <a:latin typeface="Open Sans Bold"/>
                <a:ea typeface="Open Sans Bold"/>
                <a:cs typeface="Open Sans Bold"/>
                <a:sym typeface="Open Sans Bold"/>
              </a:rPr>
              <a:t>Learning Data</a:t>
            </a:r>
          </a:p>
        </p:txBody>
      </p:sp>
      <p:sp>
        <p:nvSpPr>
          <p:cNvPr id="13" name="TextBox 13"/>
          <p:cNvSpPr txBox="1"/>
          <p:nvPr/>
        </p:nvSpPr>
        <p:spPr>
          <a:xfrm>
            <a:off x="10040663" y="2482425"/>
            <a:ext cx="1234149" cy="349250"/>
          </a:xfrm>
          <a:prstGeom prst="rect">
            <a:avLst/>
          </a:prstGeom>
        </p:spPr>
        <p:txBody>
          <a:bodyPr lIns="0" tIns="0" rIns="0" bIns="0" rtlCol="0" anchor="t">
            <a:spAutoFit/>
          </a:bodyPr>
          <a:lstStyle/>
          <a:p>
            <a:pPr algn="ctr">
              <a:lnSpc>
                <a:spcPts val="2800"/>
              </a:lnSpc>
              <a:spcBef>
                <a:spcPct val="0"/>
              </a:spcBef>
            </a:pPr>
            <a:r>
              <a:rPr lang="en-US" sz="2000" b="1">
                <a:solidFill>
                  <a:srgbClr val="1F2A44"/>
                </a:solidFill>
                <a:latin typeface="Open Sans Bold"/>
                <a:ea typeface="Open Sans Bold"/>
                <a:cs typeface="Open Sans Bold"/>
                <a:sym typeface="Open Sans Bold"/>
              </a:rPr>
              <a:t>ML Model</a:t>
            </a:r>
          </a:p>
        </p:txBody>
      </p:sp>
      <p:sp>
        <p:nvSpPr>
          <p:cNvPr id="14" name="TextBox 14"/>
          <p:cNvSpPr txBox="1"/>
          <p:nvPr/>
        </p:nvSpPr>
        <p:spPr>
          <a:xfrm>
            <a:off x="14009012" y="2482425"/>
            <a:ext cx="1757759" cy="349250"/>
          </a:xfrm>
          <a:prstGeom prst="rect">
            <a:avLst/>
          </a:prstGeom>
        </p:spPr>
        <p:txBody>
          <a:bodyPr lIns="0" tIns="0" rIns="0" bIns="0" rtlCol="0" anchor="t">
            <a:spAutoFit/>
          </a:bodyPr>
          <a:lstStyle/>
          <a:p>
            <a:pPr algn="ctr">
              <a:lnSpc>
                <a:spcPts val="2800"/>
              </a:lnSpc>
              <a:spcBef>
                <a:spcPct val="0"/>
              </a:spcBef>
            </a:pPr>
            <a:r>
              <a:rPr lang="en-US" sz="2000" b="1">
                <a:solidFill>
                  <a:srgbClr val="1F2A44"/>
                </a:solidFill>
                <a:latin typeface="Open Sans Bold"/>
                <a:ea typeface="Open Sans Bold"/>
                <a:cs typeface="Open Sans Bold"/>
                <a:sym typeface="Open Sans Bold"/>
              </a:rPr>
              <a:t>Potential Risk</a:t>
            </a:r>
          </a:p>
        </p:txBody>
      </p:sp>
      <p:sp>
        <p:nvSpPr>
          <p:cNvPr id="15" name="TextBox 15"/>
          <p:cNvSpPr txBox="1"/>
          <p:nvPr/>
        </p:nvSpPr>
        <p:spPr>
          <a:xfrm>
            <a:off x="4847449" y="3202081"/>
            <a:ext cx="12186741" cy="335541"/>
          </a:xfrm>
          <a:prstGeom prst="rect">
            <a:avLst/>
          </a:prstGeom>
        </p:spPr>
        <p:txBody>
          <a:bodyPr wrap="square" lIns="0" tIns="0" rIns="0" bIns="0" rtlCol="0" anchor="t">
            <a:spAutoFit/>
          </a:bodyPr>
          <a:lstStyle/>
          <a:p>
            <a:pPr algn="ctr">
              <a:lnSpc>
                <a:spcPts val="2800"/>
              </a:lnSpc>
              <a:spcBef>
                <a:spcPct val="0"/>
              </a:spcBef>
            </a:pPr>
            <a:r>
              <a:rPr lang="en-US" sz="2000" b="1" dirty="0">
                <a:solidFill>
                  <a:srgbClr val="6B7280"/>
                </a:solidFill>
                <a:latin typeface="Open Sans Bold"/>
                <a:ea typeface="Open Sans Bold"/>
                <a:cs typeface="Open Sans Bold"/>
                <a:sym typeface="Open Sans Bold"/>
              </a:rPr>
              <a:t>Possible inputs: LMS activity, task delays, assignment completion and academic records.</a:t>
            </a:r>
          </a:p>
        </p:txBody>
      </p:sp>
      <p:sp>
        <p:nvSpPr>
          <p:cNvPr id="16" name="Freeform 16"/>
          <p:cNvSpPr/>
          <p:nvPr/>
        </p:nvSpPr>
        <p:spPr>
          <a:xfrm>
            <a:off x="12132062" y="2429917"/>
            <a:ext cx="457460" cy="544595"/>
          </a:xfrm>
          <a:custGeom>
            <a:avLst/>
            <a:gdLst/>
            <a:ahLst/>
            <a:cxnLst/>
            <a:rect l="l" t="t" r="r" b="b"/>
            <a:pathLst>
              <a:path w="457460" h="544595">
                <a:moveTo>
                  <a:pt x="0" y="0"/>
                </a:moveTo>
                <a:lnTo>
                  <a:pt x="457460" y="0"/>
                </a:lnTo>
                <a:lnTo>
                  <a:pt x="457460" y="544595"/>
                </a:lnTo>
                <a:lnTo>
                  <a:pt x="0" y="5445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7" name="Group 17"/>
          <p:cNvGrpSpPr/>
          <p:nvPr/>
        </p:nvGrpSpPr>
        <p:grpSpPr>
          <a:xfrm>
            <a:off x="1028700" y="4138686"/>
            <a:ext cx="7865216" cy="3124113"/>
            <a:chOff x="0" y="0"/>
            <a:chExt cx="2071497" cy="822812"/>
          </a:xfrm>
        </p:grpSpPr>
        <p:sp>
          <p:nvSpPr>
            <p:cNvPr id="18" name="Freeform 18"/>
            <p:cNvSpPr/>
            <p:nvPr/>
          </p:nvSpPr>
          <p:spPr>
            <a:xfrm>
              <a:off x="0" y="0"/>
              <a:ext cx="2071497" cy="822812"/>
            </a:xfrm>
            <a:custGeom>
              <a:avLst/>
              <a:gdLst/>
              <a:ahLst/>
              <a:cxnLst/>
              <a:rect l="l" t="t" r="r" b="b"/>
              <a:pathLst>
                <a:path w="2071497" h="822812">
                  <a:moveTo>
                    <a:pt x="19686" y="0"/>
                  </a:moveTo>
                  <a:lnTo>
                    <a:pt x="2051811" y="0"/>
                  </a:lnTo>
                  <a:cubicBezTo>
                    <a:pt x="2062683" y="0"/>
                    <a:pt x="2071497" y="8814"/>
                    <a:pt x="2071497" y="19686"/>
                  </a:cubicBezTo>
                  <a:lnTo>
                    <a:pt x="2071497" y="803125"/>
                  </a:lnTo>
                  <a:cubicBezTo>
                    <a:pt x="2071497" y="813998"/>
                    <a:pt x="2062683" y="822812"/>
                    <a:pt x="2051811" y="822812"/>
                  </a:cubicBezTo>
                  <a:lnTo>
                    <a:pt x="19686" y="822812"/>
                  </a:lnTo>
                  <a:cubicBezTo>
                    <a:pt x="8814" y="822812"/>
                    <a:pt x="0" y="813998"/>
                    <a:pt x="0" y="803125"/>
                  </a:cubicBezTo>
                  <a:lnTo>
                    <a:pt x="0" y="19686"/>
                  </a:lnTo>
                  <a:cubicBezTo>
                    <a:pt x="0" y="8814"/>
                    <a:pt x="8814" y="0"/>
                    <a:pt x="19686" y="0"/>
                  </a:cubicBezTo>
                  <a:close/>
                </a:path>
              </a:pathLst>
            </a:custGeom>
            <a:solidFill>
              <a:srgbClr val="FFFFFF"/>
            </a:solidFill>
            <a:ln w="38100" cap="sq">
              <a:solidFill>
                <a:srgbClr val="A4C2DB"/>
              </a:solidFill>
              <a:prstDash val="solid"/>
              <a:miter/>
            </a:ln>
          </p:spPr>
          <p:txBody>
            <a:bodyPr/>
            <a:lstStyle/>
            <a:p>
              <a:endParaRPr lang="en-US"/>
            </a:p>
          </p:txBody>
        </p:sp>
        <p:sp>
          <p:nvSpPr>
            <p:cNvPr id="19" name="TextBox 19"/>
            <p:cNvSpPr txBox="1"/>
            <p:nvPr/>
          </p:nvSpPr>
          <p:spPr>
            <a:xfrm>
              <a:off x="0" y="-38100"/>
              <a:ext cx="2071497" cy="860912"/>
            </a:xfrm>
            <a:prstGeom prst="rect">
              <a:avLst/>
            </a:prstGeom>
          </p:spPr>
          <p:txBody>
            <a:bodyPr lIns="50800" tIns="50800" rIns="50800" bIns="50800" rtlCol="0" anchor="ctr"/>
            <a:lstStyle/>
            <a:p>
              <a:pPr algn="ctr">
                <a:lnSpc>
                  <a:spcPts val="3079"/>
                </a:lnSpc>
              </a:pPr>
              <a:endParaRPr/>
            </a:p>
          </p:txBody>
        </p:sp>
      </p:grpSp>
      <p:sp>
        <p:nvSpPr>
          <p:cNvPr id="20" name="TextBox 20"/>
          <p:cNvSpPr txBox="1"/>
          <p:nvPr/>
        </p:nvSpPr>
        <p:spPr>
          <a:xfrm>
            <a:off x="1276984" y="4232380"/>
            <a:ext cx="3295015" cy="335541"/>
          </a:xfrm>
          <a:prstGeom prst="rect">
            <a:avLst/>
          </a:prstGeom>
        </p:spPr>
        <p:txBody>
          <a:bodyPr wrap="square" lIns="0" tIns="0" rIns="0" bIns="0" rtlCol="0" anchor="t">
            <a:spAutoFit/>
          </a:bodyPr>
          <a:lstStyle/>
          <a:p>
            <a:pPr algn="l">
              <a:lnSpc>
                <a:spcPts val="2800"/>
              </a:lnSpc>
              <a:spcBef>
                <a:spcPct val="0"/>
              </a:spcBef>
            </a:pPr>
            <a:r>
              <a:rPr lang="en-US" sz="2000" b="1" dirty="0">
                <a:solidFill>
                  <a:srgbClr val="000000"/>
                </a:solidFill>
                <a:latin typeface="Open Sans Bold"/>
                <a:ea typeface="Open Sans Bold"/>
                <a:cs typeface="Open Sans Bold"/>
                <a:sym typeface="Open Sans Bold"/>
              </a:rPr>
              <a:t>Öztaş &amp; </a:t>
            </a:r>
            <a:r>
              <a:rPr lang="en-US" sz="2000" b="1" dirty="0" err="1">
                <a:solidFill>
                  <a:srgbClr val="000000"/>
                </a:solidFill>
                <a:latin typeface="Open Sans Bold"/>
                <a:ea typeface="Open Sans Bold"/>
                <a:cs typeface="Open Sans Bold"/>
                <a:sym typeface="Open Sans Bold"/>
              </a:rPr>
              <a:t>Akçapınar</a:t>
            </a:r>
            <a:r>
              <a:rPr lang="en-US" sz="2000" b="1" dirty="0">
                <a:solidFill>
                  <a:srgbClr val="000000"/>
                </a:solidFill>
                <a:latin typeface="Open Sans Bold"/>
                <a:ea typeface="Open Sans Bold"/>
                <a:cs typeface="Open Sans Bold"/>
                <a:sym typeface="Open Sans Bold"/>
              </a:rPr>
              <a:t> [27]</a:t>
            </a:r>
          </a:p>
        </p:txBody>
      </p:sp>
      <p:sp>
        <p:nvSpPr>
          <p:cNvPr id="21" name="TextBox 21"/>
          <p:cNvSpPr txBox="1"/>
          <p:nvPr/>
        </p:nvSpPr>
        <p:spPr>
          <a:xfrm>
            <a:off x="4198336" y="4649023"/>
            <a:ext cx="1821464" cy="838819"/>
          </a:xfrm>
          <a:prstGeom prst="rect">
            <a:avLst/>
          </a:prstGeom>
        </p:spPr>
        <p:txBody>
          <a:bodyPr wrap="square" lIns="0" tIns="0" rIns="0" bIns="0" rtlCol="0" anchor="t">
            <a:spAutoFit/>
          </a:bodyPr>
          <a:lstStyle/>
          <a:p>
            <a:pPr algn="l">
              <a:lnSpc>
                <a:spcPts val="7000"/>
              </a:lnSpc>
              <a:spcBef>
                <a:spcPct val="0"/>
              </a:spcBef>
            </a:pPr>
            <a:r>
              <a:rPr lang="en-US" sz="5000" b="1" dirty="0">
                <a:solidFill>
                  <a:srgbClr val="004D75"/>
                </a:solidFill>
                <a:latin typeface="Open Sans Bold"/>
                <a:ea typeface="Open Sans Bold"/>
                <a:cs typeface="Open Sans Bold"/>
                <a:sym typeface="Open Sans Bold"/>
              </a:rPr>
              <a:t>90%</a:t>
            </a:r>
          </a:p>
        </p:txBody>
      </p:sp>
      <p:sp>
        <p:nvSpPr>
          <p:cNvPr id="22" name="TextBox 22"/>
          <p:cNvSpPr txBox="1"/>
          <p:nvPr/>
        </p:nvSpPr>
        <p:spPr>
          <a:xfrm>
            <a:off x="1276985" y="5702300"/>
            <a:ext cx="7391823" cy="1054100"/>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Open Sans Bold"/>
                <a:ea typeface="Open Sans Bold"/>
                <a:cs typeface="Open Sans Bold"/>
                <a:sym typeface="Open Sans Bold"/>
              </a:rPr>
              <a:t>Classification Accuracy</a:t>
            </a:r>
          </a:p>
          <a:p>
            <a:pPr algn="l">
              <a:lnSpc>
                <a:spcPts val="2800"/>
              </a:lnSpc>
              <a:spcBef>
                <a:spcPct val="0"/>
              </a:spcBef>
            </a:pPr>
            <a:r>
              <a:rPr lang="en-US" sz="2000">
                <a:solidFill>
                  <a:srgbClr val="000000"/>
                </a:solidFill>
                <a:latin typeface="Open Sans"/>
                <a:ea typeface="Open Sans"/>
                <a:cs typeface="Open Sans"/>
                <a:sym typeface="Open Sans"/>
              </a:rPr>
              <a:t>Logistic Regression with 10-fold CV; 51 university students; 14 weeks of online learning trajectories.</a:t>
            </a:r>
          </a:p>
        </p:txBody>
      </p:sp>
      <p:grpSp>
        <p:nvGrpSpPr>
          <p:cNvPr id="23" name="Group 23"/>
          <p:cNvGrpSpPr/>
          <p:nvPr/>
        </p:nvGrpSpPr>
        <p:grpSpPr>
          <a:xfrm>
            <a:off x="9394084" y="4138686"/>
            <a:ext cx="7865216" cy="3124113"/>
            <a:chOff x="0" y="0"/>
            <a:chExt cx="2071497" cy="822812"/>
          </a:xfrm>
        </p:grpSpPr>
        <p:sp>
          <p:nvSpPr>
            <p:cNvPr id="24" name="Freeform 24"/>
            <p:cNvSpPr/>
            <p:nvPr/>
          </p:nvSpPr>
          <p:spPr>
            <a:xfrm>
              <a:off x="0" y="0"/>
              <a:ext cx="2071497" cy="822812"/>
            </a:xfrm>
            <a:custGeom>
              <a:avLst/>
              <a:gdLst/>
              <a:ahLst/>
              <a:cxnLst/>
              <a:rect l="l" t="t" r="r" b="b"/>
              <a:pathLst>
                <a:path w="2071497" h="822812">
                  <a:moveTo>
                    <a:pt x="19686" y="0"/>
                  </a:moveTo>
                  <a:lnTo>
                    <a:pt x="2051811" y="0"/>
                  </a:lnTo>
                  <a:cubicBezTo>
                    <a:pt x="2062683" y="0"/>
                    <a:pt x="2071497" y="8814"/>
                    <a:pt x="2071497" y="19686"/>
                  </a:cubicBezTo>
                  <a:lnTo>
                    <a:pt x="2071497" y="803125"/>
                  </a:lnTo>
                  <a:cubicBezTo>
                    <a:pt x="2071497" y="813998"/>
                    <a:pt x="2062683" y="822812"/>
                    <a:pt x="2051811" y="822812"/>
                  </a:cubicBezTo>
                  <a:lnTo>
                    <a:pt x="19686" y="822812"/>
                  </a:lnTo>
                  <a:cubicBezTo>
                    <a:pt x="8814" y="822812"/>
                    <a:pt x="0" y="813998"/>
                    <a:pt x="0" y="803125"/>
                  </a:cubicBezTo>
                  <a:lnTo>
                    <a:pt x="0" y="19686"/>
                  </a:lnTo>
                  <a:cubicBezTo>
                    <a:pt x="0" y="8814"/>
                    <a:pt x="8814" y="0"/>
                    <a:pt x="19686" y="0"/>
                  </a:cubicBezTo>
                  <a:close/>
                </a:path>
              </a:pathLst>
            </a:custGeom>
            <a:solidFill>
              <a:srgbClr val="FFFFFF"/>
            </a:solidFill>
            <a:ln w="38100" cap="sq">
              <a:solidFill>
                <a:srgbClr val="A4C2DB"/>
              </a:solidFill>
              <a:prstDash val="solid"/>
              <a:miter/>
            </a:ln>
          </p:spPr>
          <p:txBody>
            <a:bodyPr/>
            <a:lstStyle/>
            <a:p>
              <a:endParaRPr lang="en-US"/>
            </a:p>
          </p:txBody>
        </p:sp>
        <p:sp>
          <p:nvSpPr>
            <p:cNvPr id="25" name="TextBox 25"/>
            <p:cNvSpPr txBox="1"/>
            <p:nvPr/>
          </p:nvSpPr>
          <p:spPr>
            <a:xfrm>
              <a:off x="0" y="-38100"/>
              <a:ext cx="2071497" cy="860912"/>
            </a:xfrm>
            <a:prstGeom prst="rect">
              <a:avLst/>
            </a:prstGeom>
          </p:spPr>
          <p:txBody>
            <a:bodyPr lIns="50800" tIns="50800" rIns="50800" bIns="50800" rtlCol="0" anchor="ctr"/>
            <a:lstStyle/>
            <a:p>
              <a:pPr algn="ctr">
                <a:lnSpc>
                  <a:spcPts val="3079"/>
                </a:lnSpc>
              </a:pPr>
              <a:endParaRPr/>
            </a:p>
          </p:txBody>
        </p:sp>
      </p:grpSp>
      <p:sp>
        <p:nvSpPr>
          <p:cNvPr id="26" name="TextBox 26"/>
          <p:cNvSpPr txBox="1"/>
          <p:nvPr/>
        </p:nvSpPr>
        <p:spPr>
          <a:xfrm>
            <a:off x="9642368" y="4232380"/>
            <a:ext cx="2778231" cy="335541"/>
          </a:xfrm>
          <a:prstGeom prst="rect">
            <a:avLst/>
          </a:prstGeom>
        </p:spPr>
        <p:txBody>
          <a:bodyPr wrap="square" lIns="0" tIns="0" rIns="0" bIns="0" rtlCol="0" anchor="t">
            <a:spAutoFit/>
          </a:bodyPr>
          <a:lstStyle/>
          <a:p>
            <a:pPr algn="l">
              <a:lnSpc>
                <a:spcPts val="2800"/>
              </a:lnSpc>
              <a:spcBef>
                <a:spcPct val="0"/>
              </a:spcBef>
            </a:pPr>
            <a:r>
              <a:rPr lang="en-US" sz="2000" b="1" dirty="0" err="1">
                <a:solidFill>
                  <a:srgbClr val="000000"/>
                </a:solidFill>
                <a:latin typeface="Open Sans Bold"/>
                <a:ea typeface="Open Sans Bold"/>
                <a:cs typeface="Open Sans Bold"/>
                <a:sym typeface="Open Sans Bold"/>
              </a:rPr>
              <a:t>Sartana</a:t>
            </a:r>
            <a:r>
              <a:rPr lang="en-US" sz="2000" b="1" dirty="0">
                <a:solidFill>
                  <a:srgbClr val="000000"/>
                </a:solidFill>
                <a:latin typeface="Open Sans Bold"/>
                <a:ea typeface="Open Sans Bold"/>
                <a:cs typeface="Open Sans Bold"/>
                <a:sym typeface="Open Sans Bold"/>
              </a:rPr>
              <a:t> et al. [28]</a:t>
            </a:r>
          </a:p>
        </p:txBody>
      </p:sp>
      <p:sp>
        <p:nvSpPr>
          <p:cNvPr id="27" name="TextBox 27"/>
          <p:cNvSpPr txBox="1"/>
          <p:nvPr/>
        </p:nvSpPr>
        <p:spPr>
          <a:xfrm>
            <a:off x="12563720" y="4896674"/>
            <a:ext cx="2371480" cy="838819"/>
          </a:xfrm>
          <a:prstGeom prst="rect">
            <a:avLst/>
          </a:prstGeom>
        </p:spPr>
        <p:txBody>
          <a:bodyPr wrap="square" lIns="0" tIns="0" rIns="0" bIns="0" rtlCol="0" anchor="t">
            <a:spAutoFit/>
          </a:bodyPr>
          <a:lstStyle/>
          <a:p>
            <a:pPr algn="l">
              <a:lnSpc>
                <a:spcPts val="7000"/>
              </a:lnSpc>
              <a:spcBef>
                <a:spcPct val="0"/>
              </a:spcBef>
            </a:pPr>
            <a:r>
              <a:rPr lang="en-US" sz="5000" b="1" dirty="0">
                <a:solidFill>
                  <a:srgbClr val="004D75"/>
                </a:solidFill>
                <a:latin typeface="Open Sans Bold"/>
                <a:ea typeface="Open Sans Bold"/>
                <a:cs typeface="Open Sans Bold"/>
                <a:sym typeface="Open Sans Bold"/>
              </a:rPr>
              <a:t>0.812</a:t>
            </a:r>
          </a:p>
        </p:txBody>
      </p:sp>
      <p:sp>
        <p:nvSpPr>
          <p:cNvPr id="28" name="TextBox 28"/>
          <p:cNvSpPr txBox="1"/>
          <p:nvPr/>
        </p:nvSpPr>
        <p:spPr>
          <a:xfrm>
            <a:off x="9642369" y="5702300"/>
            <a:ext cx="7391823" cy="1406525"/>
          </a:xfrm>
          <a:prstGeom prst="rect">
            <a:avLst/>
          </a:prstGeom>
        </p:spPr>
        <p:txBody>
          <a:bodyPr lIns="0" tIns="0" rIns="0" bIns="0" rtlCol="0" anchor="t">
            <a:spAutoFit/>
          </a:bodyPr>
          <a:lstStyle/>
          <a:p>
            <a:pPr algn="l">
              <a:lnSpc>
                <a:spcPts val="2800"/>
              </a:lnSpc>
              <a:spcBef>
                <a:spcPct val="0"/>
              </a:spcBef>
            </a:pPr>
            <a:r>
              <a:rPr lang="en-US" sz="2000" b="1">
                <a:solidFill>
                  <a:srgbClr val="000000"/>
                </a:solidFill>
                <a:latin typeface="Open Sans Bold"/>
                <a:ea typeface="Open Sans Bold"/>
                <a:cs typeface="Open Sans Bold"/>
                <a:sym typeface="Open Sans Bold"/>
              </a:rPr>
              <a:t>R² Score</a:t>
            </a:r>
          </a:p>
          <a:p>
            <a:pPr algn="l">
              <a:lnSpc>
                <a:spcPts val="2800"/>
              </a:lnSpc>
              <a:spcBef>
                <a:spcPct val="0"/>
              </a:spcBef>
            </a:pPr>
            <a:r>
              <a:rPr lang="en-US" sz="2000">
                <a:solidFill>
                  <a:srgbClr val="000000"/>
                </a:solidFill>
                <a:latin typeface="Open Sans"/>
                <a:ea typeface="Open Sans"/>
                <a:cs typeface="Open Sans"/>
                <a:sym typeface="Open Sans"/>
              </a:rPr>
              <a:t>Random Forest model; Moodle LMS logs from 377 students; strong negative correlation (-0.78) between delayed tasks and academic outcomes.</a:t>
            </a:r>
          </a:p>
        </p:txBody>
      </p:sp>
      <p:grpSp>
        <p:nvGrpSpPr>
          <p:cNvPr id="29" name="Group 29"/>
          <p:cNvGrpSpPr/>
          <p:nvPr/>
        </p:nvGrpSpPr>
        <p:grpSpPr>
          <a:xfrm>
            <a:off x="1028700" y="7534262"/>
            <a:ext cx="2486720" cy="2347179"/>
            <a:chOff x="0" y="0"/>
            <a:chExt cx="654938" cy="618187"/>
          </a:xfrm>
        </p:grpSpPr>
        <p:sp>
          <p:nvSpPr>
            <p:cNvPr id="30" name="Freeform 30"/>
            <p:cNvSpPr/>
            <p:nvPr/>
          </p:nvSpPr>
          <p:spPr>
            <a:xfrm>
              <a:off x="0" y="0"/>
              <a:ext cx="654938" cy="618187"/>
            </a:xfrm>
            <a:custGeom>
              <a:avLst/>
              <a:gdLst/>
              <a:ahLst/>
              <a:cxnLst/>
              <a:rect l="l" t="t" r="r" b="b"/>
              <a:pathLst>
                <a:path w="654938" h="618187">
                  <a:moveTo>
                    <a:pt x="93399" y="0"/>
                  </a:moveTo>
                  <a:lnTo>
                    <a:pt x="561539" y="0"/>
                  </a:lnTo>
                  <a:cubicBezTo>
                    <a:pt x="613122" y="0"/>
                    <a:pt x="654938" y="41816"/>
                    <a:pt x="654938" y="93399"/>
                  </a:cubicBezTo>
                  <a:lnTo>
                    <a:pt x="654938" y="524788"/>
                  </a:lnTo>
                  <a:cubicBezTo>
                    <a:pt x="654938" y="576371"/>
                    <a:pt x="613122" y="618187"/>
                    <a:pt x="561539" y="618187"/>
                  </a:cubicBezTo>
                  <a:lnTo>
                    <a:pt x="93399" y="618187"/>
                  </a:lnTo>
                  <a:cubicBezTo>
                    <a:pt x="41816" y="618187"/>
                    <a:pt x="0" y="576371"/>
                    <a:pt x="0" y="524788"/>
                  </a:cubicBezTo>
                  <a:lnTo>
                    <a:pt x="0" y="93399"/>
                  </a:lnTo>
                  <a:cubicBezTo>
                    <a:pt x="0" y="41816"/>
                    <a:pt x="41816" y="0"/>
                    <a:pt x="93399" y="0"/>
                  </a:cubicBezTo>
                  <a:close/>
                </a:path>
              </a:pathLst>
            </a:custGeom>
            <a:solidFill>
              <a:srgbClr val="1800AD"/>
            </a:solidFill>
          </p:spPr>
          <p:txBody>
            <a:bodyPr/>
            <a:lstStyle/>
            <a:p>
              <a:endParaRPr lang="en-US"/>
            </a:p>
          </p:txBody>
        </p:sp>
        <p:sp>
          <p:nvSpPr>
            <p:cNvPr id="31" name="TextBox 31"/>
            <p:cNvSpPr txBox="1"/>
            <p:nvPr/>
          </p:nvSpPr>
          <p:spPr>
            <a:xfrm>
              <a:off x="0" y="-47625"/>
              <a:ext cx="654938" cy="665812"/>
            </a:xfrm>
            <a:prstGeom prst="rect">
              <a:avLst/>
            </a:prstGeom>
          </p:spPr>
          <p:txBody>
            <a:bodyPr lIns="50800" tIns="50800" rIns="50800" bIns="50800" rtlCol="0" anchor="ctr"/>
            <a:lstStyle/>
            <a:p>
              <a:pPr algn="ctr">
                <a:lnSpc>
                  <a:spcPts val="2600"/>
                </a:lnSpc>
              </a:pPr>
              <a:endParaRPr/>
            </a:p>
          </p:txBody>
        </p:sp>
      </p:grpSp>
      <p:grpSp>
        <p:nvGrpSpPr>
          <p:cNvPr id="32" name="Group 32"/>
          <p:cNvGrpSpPr/>
          <p:nvPr/>
        </p:nvGrpSpPr>
        <p:grpSpPr>
          <a:xfrm>
            <a:off x="1090927" y="7534262"/>
            <a:ext cx="16106147" cy="2347179"/>
            <a:chOff x="0" y="0"/>
            <a:chExt cx="4241948" cy="618187"/>
          </a:xfrm>
        </p:grpSpPr>
        <p:sp>
          <p:nvSpPr>
            <p:cNvPr id="33" name="Freeform 33"/>
            <p:cNvSpPr/>
            <p:nvPr/>
          </p:nvSpPr>
          <p:spPr>
            <a:xfrm>
              <a:off x="0" y="0"/>
              <a:ext cx="4241948" cy="618187"/>
            </a:xfrm>
            <a:prstGeom prst="roundRect">
              <a:avLst/>
            </a:prstGeom>
            <a:solidFill>
              <a:srgbClr val="FFFFFF"/>
            </a:solidFill>
            <a:ln w="38100" cap="rnd">
              <a:solidFill>
                <a:srgbClr val="1800AD"/>
              </a:solidFill>
              <a:prstDash val="solid"/>
              <a:round/>
            </a:ln>
          </p:spPr>
          <p:txBody>
            <a:bodyPr/>
            <a:lstStyle/>
            <a:p>
              <a:endParaRPr lang="en-US"/>
            </a:p>
          </p:txBody>
        </p:sp>
        <p:sp>
          <p:nvSpPr>
            <p:cNvPr id="34" name="TextBox 34"/>
            <p:cNvSpPr txBox="1"/>
            <p:nvPr/>
          </p:nvSpPr>
          <p:spPr>
            <a:xfrm>
              <a:off x="0" y="-47625"/>
              <a:ext cx="4241948" cy="665812"/>
            </a:xfrm>
            <a:prstGeom prst="roundRect">
              <a:avLst/>
            </a:prstGeom>
          </p:spPr>
          <p:txBody>
            <a:bodyPr lIns="50800" tIns="50800" rIns="50800" bIns="50800" rtlCol="0" anchor="ctr"/>
            <a:lstStyle/>
            <a:p>
              <a:pPr algn="ctr">
                <a:lnSpc>
                  <a:spcPts val="2600"/>
                </a:lnSpc>
              </a:pPr>
              <a:endParaRPr/>
            </a:p>
          </p:txBody>
        </p:sp>
      </p:grpSp>
      <p:sp>
        <p:nvSpPr>
          <p:cNvPr id="35" name="TextBox 35"/>
          <p:cNvSpPr txBox="1"/>
          <p:nvPr/>
        </p:nvSpPr>
        <p:spPr>
          <a:xfrm>
            <a:off x="1411390" y="7762862"/>
            <a:ext cx="15622801" cy="1838325"/>
          </a:xfrm>
          <a:prstGeom prst="rect">
            <a:avLst/>
          </a:prstGeom>
        </p:spPr>
        <p:txBody>
          <a:bodyPr lIns="0" tIns="0" rIns="0" bIns="0" rtlCol="0" anchor="t">
            <a:spAutoFit/>
          </a:bodyPr>
          <a:lstStyle/>
          <a:p>
            <a:pPr algn="l">
              <a:lnSpc>
                <a:spcPts val="3499"/>
              </a:lnSpc>
              <a:spcBef>
                <a:spcPct val="0"/>
              </a:spcBef>
            </a:pPr>
            <a:r>
              <a:rPr lang="en-US" sz="2499" b="1">
                <a:solidFill>
                  <a:srgbClr val="000000"/>
                </a:solidFill>
                <a:latin typeface="Open Sans Bold"/>
                <a:ea typeface="Open Sans Bold"/>
                <a:cs typeface="Open Sans Bold"/>
                <a:sym typeface="Open Sans Bold"/>
              </a:rPr>
              <a:t>What can we learn from these studies?</a:t>
            </a:r>
          </a:p>
          <a:p>
            <a:pPr marL="431801" lvl="1" indent="-215900" algn="l">
              <a:lnSpc>
                <a:spcPts val="2800"/>
              </a:lnSpc>
              <a:spcBef>
                <a:spcPct val="0"/>
              </a:spcBef>
              <a:buFont typeface="Arial"/>
              <a:buChar char="•"/>
            </a:pPr>
            <a:r>
              <a:rPr lang="en-US" sz="2000" b="1">
                <a:solidFill>
                  <a:srgbClr val="000000"/>
                </a:solidFill>
                <a:latin typeface="Open Sans Bold"/>
                <a:ea typeface="Open Sans Bold"/>
                <a:cs typeface="Open Sans Bold"/>
                <a:sym typeface="Open Sans Bold"/>
              </a:rPr>
              <a:t>Early Warning Signs: </a:t>
            </a:r>
            <a:r>
              <a:rPr lang="en-US" sz="2000">
                <a:solidFill>
                  <a:srgbClr val="000000"/>
                </a:solidFill>
                <a:latin typeface="Open Sans"/>
                <a:ea typeface="Open Sans"/>
                <a:cs typeface="Open Sans"/>
                <a:sym typeface="Open Sans"/>
              </a:rPr>
              <a:t>Early learning activity and delays in completing assignments may help identify students at risk.</a:t>
            </a:r>
          </a:p>
          <a:p>
            <a:pPr marL="431801" lvl="1" indent="-215900" algn="l">
              <a:lnSpc>
                <a:spcPts val="2800"/>
              </a:lnSpc>
              <a:spcBef>
                <a:spcPct val="0"/>
              </a:spcBef>
              <a:buFont typeface="Arial"/>
              <a:buChar char="•"/>
            </a:pPr>
            <a:r>
              <a:rPr lang="en-US" sz="2000" b="1">
                <a:solidFill>
                  <a:srgbClr val="000000"/>
                </a:solidFill>
                <a:latin typeface="Open Sans Bold"/>
                <a:ea typeface="Open Sans Bold"/>
                <a:cs typeface="Open Sans Bold"/>
                <a:sym typeface="Open Sans Bold"/>
              </a:rPr>
              <a:t>Early Support: </a:t>
            </a:r>
            <a:r>
              <a:rPr lang="en-US" sz="2000">
                <a:solidFill>
                  <a:srgbClr val="000000"/>
                </a:solidFill>
                <a:latin typeface="Open Sans"/>
                <a:ea typeface="Open Sans"/>
                <a:cs typeface="Open Sans"/>
                <a:sym typeface="Open Sans"/>
              </a:rPr>
              <a:t>Learning analytics may help identify students who are likely to struggle before their final results are affected.</a:t>
            </a:r>
          </a:p>
          <a:p>
            <a:pPr marL="431801" lvl="1" indent="-215900" algn="l">
              <a:lnSpc>
                <a:spcPts val="2800"/>
              </a:lnSpc>
              <a:spcBef>
                <a:spcPct val="0"/>
              </a:spcBef>
              <a:buFont typeface="Arial"/>
              <a:buChar char="•"/>
            </a:pPr>
            <a:r>
              <a:rPr lang="en-US" sz="2000" b="1">
                <a:solidFill>
                  <a:srgbClr val="000000"/>
                </a:solidFill>
                <a:latin typeface="Open Sans Bold"/>
                <a:ea typeface="Open Sans Bold"/>
                <a:cs typeface="Open Sans Bold"/>
                <a:sym typeface="Open Sans Bold"/>
              </a:rPr>
              <a:t>Different Study Results: </a:t>
            </a:r>
            <a:r>
              <a:rPr lang="en-US" sz="2000">
                <a:solidFill>
                  <a:srgbClr val="000000"/>
                </a:solidFill>
                <a:latin typeface="Open Sans"/>
                <a:ea typeface="Open Sans"/>
                <a:cs typeface="Open Sans"/>
                <a:sym typeface="Open Sans"/>
              </a:rPr>
              <a:t>Results cannot be directly compared because the studies use different datasets, outcomes, and validation methods.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8456265"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Three Core Research Gaps</a:t>
            </a:r>
          </a:p>
        </p:txBody>
      </p:sp>
      <p:sp>
        <p:nvSpPr>
          <p:cNvPr id="3" name="TextBox 3"/>
          <p:cNvSpPr txBox="1"/>
          <p:nvPr/>
        </p:nvSpPr>
        <p:spPr>
          <a:xfrm>
            <a:off x="1028700" y="682625"/>
            <a:ext cx="2286744" cy="346075"/>
          </a:xfrm>
          <a:prstGeom prst="rect">
            <a:avLst/>
          </a:prstGeom>
        </p:spPr>
        <p:txBody>
          <a:bodyPr lIns="0" tIns="0" rIns="0" bIns="0" rtlCol="0" anchor="t">
            <a:spAutoFit/>
          </a:bodyPr>
          <a:lstStyle/>
          <a:p>
            <a:pPr algn="l">
              <a:lnSpc>
                <a:spcPts val="2600"/>
              </a:lnSpc>
              <a:spcBef>
                <a:spcPct val="0"/>
              </a:spcBef>
            </a:pPr>
            <a:r>
              <a:rPr lang="en-US" sz="2000" b="1">
                <a:solidFill>
                  <a:srgbClr val="004D75"/>
                </a:solidFill>
                <a:latin typeface="Poppins Bold"/>
                <a:ea typeface="Poppins Bold"/>
                <a:cs typeface="Poppins Bold"/>
                <a:sym typeface="Poppins Bold"/>
              </a:rPr>
              <a:t>Critical Synthesis</a:t>
            </a:r>
          </a:p>
        </p:txBody>
      </p:sp>
      <p:grpSp>
        <p:nvGrpSpPr>
          <p:cNvPr id="4" name="Group 4"/>
          <p:cNvGrpSpPr/>
          <p:nvPr/>
        </p:nvGrpSpPr>
        <p:grpSpPr>
          <a:xfrm>
            <a:off x="1028700" y="2244725"/>
            <a:ext cx="5254438" cy="5368179"/>
            <a:chOff x="0" y="0"/>
            <a:chExt cx="1383885" cy="1413842"/>
          </a:xfrm>
        </p:grpSpPr>
        <p:sp>
          <p:nvSpPr>
            <p:cNvPr id="5" name="Freeform 5"/>
            <p:cNvSpPr/>
            <p:nvPr/>
          </p:nvSpPr>
          <p:spPr>
            <a:xfrm>
              <a:off x="0" y="0"/>
              <a:ext cx="1383885" cy="1413842"/>
            </a:xfrm>
            <a:custGeom>
              <a:avLst/>
              <a:gdLst/>
              <a:ahLst/>
              <a:cxnLst/>
              <a:rect l="l" t="t" r="r" b="b"/>
              <a:pathLst>
                <a:path w="1383885" h="1413842">
                  <a:moveTo>
                    <a:pt x="44202" y="0"/>
                  </a:moveTo>
                  <a:lnTo>
                    <a:pt x="1339683" y="0"/>
                  </a:lnTo>
                  <a:cubicBezTo>
                    <a:pt x="1351406" y="0"/>
                    <a:pt x="1362649" y="4657"/>
                    <a:pt x="1370939" y="12947"/>
                  </a:cubicBezTo>
                  <a:cubicBezTo>
                    <a:pt x="1379228" y="21236"/>
                    <a:pt x="1383885" y="32479"/>
                    <a:pt x="1383885" y="44202"/>
                  </a:cubicBezTo>
                  <a:lnTo>
                    <a:pt x="1383885" y="1369639"/>
                  </a:lnTo>
                  <a:cubicBezTo>
                    <a:pt x="1383885" y="1381362"/>
                    <a:pt x="1379228" y="1392606"/>
                    <a:pt x="1370939" y="1400895"/>
                  </a:cubicBezTo>
                  <a:cubicBezTo>
                    <a:pt x="1362649" y="1409185"/>
                    <a:pt x="1351406" y="1413842"/>
                    <a:pt x="1339683" y="1413842"/>
                  </a:cubicBezTo>
                  <a:lnTo>
                    <a:pt x="44202" y="1413842"/>
                  </a:lnTo>
                  <a:cubicBezTo>
                    <a:pt x="32479" y="1413842"/>
                    <a:pt x="21236" y="1409185"/>
                    <a:pt x="12947" y="1400895"/>
                  </a:cubicBezTo>
                  <a:cubicBezTo>
                    <a:pt x="4657" y="1392606"/>
                    <a:pt x="0" y="1381362"/>
                    <a:pt x="0" y="1369639"/>
                  </a:cubicBezTo>
                  <a:lnTo>
                    <a:pt x="0" y="44202"/>
                  </a:lnTo>
                  <a:cubicBezTo>
                    <a:pt x="0" y="32479"/>
                    <a:pt x="4657" y="21236"/>
                    <a:pt x="12947" y="12947"/>
                  </a:cubicBezTo>
                  <a:cubicBezTo>
                    <a:pt x="21236" y="4657"/>
                    <a:pt x="32479" y="0"/>
                    <a:pt x="44202" y="0"/>
                  </a:cubicBezTo>
                  <a:close/>
                </a:path>
              </a:pathLst>
            </a:custGeom>
            <a:solidFill>
              <a:srgbClr val="F1E2F9">
                <a:alpha val="49804"/>
              </a:srgbClr>
            </a:solidFill>
            <a:ln w="38100" cap="rnd">
              <a:solidFill>
                <a:srgbClr val="B174E7">
                  <a:alpha val="49804"/>
                </a:srgbClr>
              </a:solidFill>
              <a:prstDash val="solid"/>
              <a:round/>
            </a:ln>
          </p:spPr>
          <p:txBody>
            <a:bodyPr/>
            <a:lstStyle/>
            <a:p>
              <a:endParaRPr lang="en-US"/>
            </a:p>
          </p:txBody>
        </p:sp>
        <p:sp>
          <p:nvSpPr>
            <p:cNvPr id="6" name="TextBox 6"/>
            <p:cNvSpPr txBox="1"/>
            <p:nvPr/>
          </p:nvSpPr>
          <p:spPr>
            <a:xfrm>
              <a:off x="0" y="-38100"/>
              <a:ext cx="1383885" cy="1451942"/>
            </a:xfrm>
            <a:prstGeom prst="rect">
              <a:avLst/>
            </a:prstGeom>
          </p:spPr>
          <p:txBody>
            <a:bodyPr lIns="50800" tIns="50800" rIns="50800" bIns="50800" rtlCol="0" anchor="ctr"/>
            <a:lstStyle/>
            <a:p>
              <a:pPr algn="ctr">
                <a:lnSpc>
                  <a:spcPts val="3028"/>
                </a:lnSpc>
              </a:pPr>
              <a:endParaRPr/>
            </a:p>
          </p:txBody>
        </p:sp>
      </p:grpSp>
      <p:sp>
        <p:nvSpPr>
          <p:cNvPr id="7" name="Freeform 7"/>
          <p:cNvSpPr/>
          <p:nvPr/>
        </p:nvSpPr>
        <p:spPr>
          <a:xfrm>
            <a:off x="3247215" y="2398290"/>
            <a:ext cx="754963" cy="679467"/>
          </a:xfrm>
          <a:custGeom>
            <a:avLst/>
            <a:gdLst/>
            <a:ahLst/>
            <a:cxnLst/>
            <a:rect l="l" t="t" r="r" b="b"/>
            <a:pathLst>
              <a:path w="754963" h="679467">
                <a:moveTo>
                  <a:pt x="0" y="0"/>
                </a:moveTo>
                <a:lnTo>
                  <a:pt x="754964" y="0"/>
                </a:lnTo>
                <a:lnTo>
                  <a:pt x="754964" y="679467"/>
                </a:lnTo>
                <a:lnTo>
                  <a:pt x="0" y="67946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TextBox 8"/>
          <p:cNvSpPr txBox="1"/>
          <p:nvPr/>
        </p:nvSpPr>
        <p:spPr>
          <a:xfrm>
            <a:off x="1336433" y="3456747"/>
            <a:ext cx="4872616" cy="422275"/>
          </a:xfrm>
          <a:prstGeom prst="rect">
            <a:avLst/>
          </a:prstGeom>
        </p:spPr>
        <p:txBody>
          <a:bodyPr wrap="square" lIns="0" tIns="0" rIns="0" bIns="0" rtlCol="0" anchor="t">
            <a:spAutoFit/>
          </a:bodyPr>
          <a:lstStyle/>
          <a:p>
            <a:pPr algn="l">
              <a:lnSpc>
                <a:spcPts val="3499"/>
              </a:lnSpc>
              <a:spcBef>
                <a:spcPct val="0"/>
              </a:spcBef>
            </a:pPr>
            <a:r>
              <a:rPr lang="en-US" sz="2499" b="1" dirty="0">
                <a:solidFill>
                  <a:srgbClr val="561269"/>
                </a:solidFill>
                <a:latin typeface="Open Sans Bold"/>
                <a:ea typeface="Open Sans Bold"/>
                <a:cs typeface="Open Sans Bold"/>
                <a:sym typeface="Open Sans Bold"/>
              </a:rPr>
              <a:t>01 — Limited Generalizability</a:t>
            </a:r>
          </a:p>
        </p:txBody>
      </p:sp>
      <p:sp>
        <p:nvSpPr>
          <p:cNvPr id="9" name="TextBox 9"/>
          <p:cNvSpPr txBox="1"/>
          <p:nvPr/>
        </p:nvSpPr>
        <p:spPr>
          <a:xfrm>
            <a:off x="1336433" y="4483721"/>
            <a:ext cx="4638973" cy="1989455"/>
          </a:xfrm>
          <a:prstGeom prst="rect">
            <a:avLst/>
          </a:prstGeom>
        </p:spPr>
        <p:txBody>
          <a:bodyPr lIns="0" tIns="0" rIns="0" bIns="0" rtlCol="0" anchor="t">
            <a:spAutoFit/>
          </a:bodyPr>
          <a:lstStyle/>
          <a:p>
            <a:pPr algn="just">
              <a:lnSpc>
                <a:spcPts val="3220"/>
              </a:lnSpc>
              <a:spcBef>
                <a:spcPct val="0"/>
              </a:spcBef>
            </a:pPr>
            <a:r>
              <a:rPr lang="en-US" sz="2300">
                <a:solidFill>
                  <a:srgbClr val="000000"/>
                </a:solidFill>
                <a:latin typeface="Open Sans"/>
                <a:ea typeface="Open Sans"/>
                <a:cs typeface="Open Sans"/>
                <a:sym typeface="Open Sans"/>
              </a:rPr>
              <a:t>Many studies use small samples or data from a single institution or platform, making it difficult to apply the findings to other student groups.</a:t>
            </a:r>
          </a:p>
        </p:txBody>
      </p:sp>
      <p:grpSp>
        <p:nvGrpSpPr>
          <p:cNvPr id="10" name="Group 10"/>
          <p:cNvGrpSpPr/>
          <p:nvPr/>
        </p:nvGrpSpPr>
        <p:grpSpPr>
          <a:xfrm>
            <a:off x="6516781" y="2244725"/>
            <a:ext cx="5254438" cy="5368179"/>
            <a:chOff x="0" y="0"/>
            <a:chExt cx="1383885" cy="1413842"/>
          </a:xfrm>
        </p:grpSpPr>
        <p:sp>
          <p:nvSpPr>
            <p:cNvPr id="11" name="Freeform 11"/>
            <p:cNvSpPr/>
            <p:nvPr/>
          </p:nvSpPr>
          <p:spPr>
            <a:xfrm>
              <a:off x="0" y="0"/>
              <a:ext cx="1383885" cy="1413842"/>
            </a:xfrm>
            <a:custGeom>
              <a:avLst/>
              <a:gdLst/>
              <a:ahLst/>
              <a:cxnLst/>
              <a:rect l="l" t="t" r="r" b="b"/>
              <a:pathLst>
                <a:path w="1383885" h="1413842">
                  <a:moveTo>
                    <a:pt x="44202" y="0"/>
                  </a:moveTo>
                  <a:lnTo>
                    <a:pt x="1339683" y="0"/>
                  </a:lnTo>
                  <a:cubicBezTo>
                    <a:pt x="1351406" y="0"/>
                    <a:pt x="1362649" y="4657"/>
                    <a:pt x="1370939" y="12947"/>
                  </a:cubicBezTo>
                  <a:cubicBezTo>
                    <a:pt x="1379228" y="21236"/>
                    <a:pt x="1383885" y="32479"/>
                    <a:pt x="1383885" y="44202"/>
                  </a:cubicBezTo>
                  <a:lnTo>
                    <a:pt x="1383885" y="1369639"/>
                  </a:lnTo>
                  <a:cubicBezTo>
                    <a:pt x="1383885" y="1381362"/>
                    <a:pt x="1379228" y="1392606"/>
                    <a:pt x="1370939" y="1400895"/>
                  </a:cubicBezTo>
                  <a:cubicBezTo>
                    <a:pt x="1362649" y="1409185"/>
                    <a:pt x="1351406" y="1413842"/>
                    <a:pt x="1339683" y="1413842"/>
                  </a:cubicBezTo>
                  <a:lnTo>
                    <a:pt x="44202" y="1413842"/>
                  </a:lnTo>
                  <a:cubicBezTo>
                    <a:pt x="32479" y="1413842"/>
                    <a:pt x="21236" y="1409185"/>
                    <a:pt x="12947" y="1400895"/>
                  </a:cubicBezTo>
                  <a:cubicBezTo>
                    <a:pt x="4657" y="1392606"/>
                    <a:pt x="0" y="1381362"/>
                    <a:pt x="0" y="1369639"/>
                  </a:cubicBezTo>
                  <a:lnTo>
                    <a:pt x="0" y="44202"/>
                  </a:lnTo>
                  <a:cubicBezTo>
                    <a:pt x="0" y="32479"/>
                    <a:pt x="4657" y="21236"/>
                    <a:pt x="12947" y="12947"/>
                  </a:cubicBezTo>
                  <a:cubicBezTo>
                    <a:pt x="21236" y="4657"/>
                    <a:pt x="32479" y="0"/>
                    <a:pt x="44202" y="0"/>
                  </a:cubicBezTo>
                  <a:close/>
                </a:path>
              </a:pathLst>
            </a:custGeom>
            <a:solidFill>
              <a:srgbClr val="F1E2F9">
                <a:alpha val="49804"/>
              </a:srgbClr>
            </a:solidFill>
            <a:ln w="38100" cap="rnd">
              <a:solidFill>
                <a:srgbClr val="B174E7">
                  <a:alpha val="49804"/>
                </a:srgbClr>
              </a:solidFill>
              <a:prstDash val="solid"/>
              <a:round/>
            </a:ln>
          </p:spPr>
          <p:txBody>
            <a:bodyPr/>
            <a:lstStyle/>
            <a:p>
              <a:endParaRPr lang="en-US"/>
            </a:p>
          </p:txBody>
        </p:sp>
        <p:sp>
          <p:nvSpPr>
            <p:cNvPr id="12" name="TextBox 12"/>
            <p:cNvSpPr txBox="1"/>
            <p:nvPr/>
          </p:nvSpPr>
          <p:spPr>
            <a:xfrm>
              <a:off x="0" y="-38100"/>
              <a:ext cx="1383885" cy="1451942"/>
            </a:xfrm>
            <a:prstGeom prst="rect">
              <a:avLst/>
            </a:prstGeom>
          </p:spPr>
          <p:txBody>
            <a:bodyPr lIns="50800" tIns="50800" rIns="50800" bIns="50800" rtlCol="0" anchor="ctr"/>
            <a:lstStyle/>
            <a:p>
              <a:pPr algn="ctr">
                <a:lnSpc>
                  <a:spcPts val="3028"/>
                </a:lnSpc>
              </a:pPr>
              <a:endParaRPr/>
            </a:p>
          </p:txBody>
        </p:sp>
      </p:grpSp>
      <p:sp>
        <p:nvSpPr>
          <p:cNvPr id="13" name="Freeform 13"/>
          <p:cNvSpPr/>
          <p:nvPr/>
        </p:nvSpPr>
        <p:spPr>
          <a:xfrm>
            <a:off x="14285819" y="2398290"/>
            <a:ext cx="718447" cy="722057"/>
          </a:xfrm>
          <a:custGeom>
            <a:avLst/>
            <a:gdLst/>
            <a:ahLst/>
            <a:cxnLst/>
            <a:rect l="l" t="t" r="r" b="b"/>
            <a:pathLst>
              <a:path w="718447" h="722057">
                <a:moveTo>
                  <a:pt x="0" y="0"/>
                </a:moveTo>
                <a:lnTo>
                  <a:pt x="718447" y="0"/>
                </a:lnTo>
                <a:lnTo>
                  <a:pt x="718447" y="722057"/>
                </a:lnTo>
                <a:lnTo>
                  <a:pt x="0" y="7220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8766518" y="2398290"/>
            <a:ext cx="754963" cy="705891"/>
          </a:xfrm>
          <a:custGeom>
            <a:avLst/>
            <a:gdLst/>
            <a:ahLst/>
            <a:cxnLst/>
            <a:rect l="l" t="t" r="r" b="b"/>
            <a:pathLst>
              <a:path w="754963" h="705891">
                <a:moveTo>
                  <a:pt x="0" y="0"/>
                </a:moveTo>
                <a:lnTo>
                  <a:pt x="754964" y="0"/>
                </a:lnTo>
                <a:lnTo>
                  <a:pt x="754964" y="705891"/>
                </a:lnTo>
                <a:lnTo>
                  <a:pt x="0" y="7058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6824514" y="3456747"/>
            <a:ext cx="4638973" cy="422275"/>
          </a:xfrm>
          <a:prstGeom prst="rect">
            <a:avLst/>
          </a:prstGeom>
        </p:spPr>
        <p:txBody>
          <a:bodyPr lIns="0" tIns="0" rIns="0" bIns="0" rtlCol="0" anchor="t">
            <a:spAutoFit/>
          </a:bodyPr>
          <a:lstStyle/>
          <a:p>
            <a:pPr algn="l">
              <a:lnSpc>
                <a:spcPts val="3499"/>
              </a:lnSpc>
              <a:spcBef>
                <a:spcPct val="0"/>
              </a:spcBef>
            </a:pPr>
            <a:r>
              <a:rPr lang="en-US" sz="2499" b="1">
                <a:solidFill>
                  <a:srgbClr val="561269"/>
                </a:solidFill>
                <a:latin typeface="Open Sans Bold"/>
                <a:ea typeface="Open Sans Bold"/>
                <a:cs typeface="Open Sans Bold"/>
                <a:sym typeface="Open Sans Bold"/>
              </a:rPr>
              <a:t>02 — Missing Factors</a:t>
            </a:r>
          </a:p>
        </p:txBody>
      </p:sp>
      <p:sp>
        <p:nvSpPr>
          <p:cNvPr id="16" name="TextBox 16"/>
          <p:cNvSpPr txBox="1"/>
          <p:nvPr/>
        </p:nvSpPr>
        <p:spPr>
          <a:xfrm>
            <a:off x="6824514" y="4483721"/>
            <a:ext cx="4638973" cy="1989455"/>
          </a:xfrm>
          <a:prstGeom prst="rect">
            <a:avLst/>
          </a:prstGeom>
        </p:spPr>
        <p:txBody>
          <a:bodyPr lIns="0" tIns="0" rIns="0" bIns="0" rtlCol="0" anchor="t">
            <a:spAutoFit/>
          </a:bodyPr>
          <a:lstStyle/>
          <a:p>
            <a:pPr algn="just">
              <a:lnSpc>
                <a:spcPts val="3220"/>
              </a:lnSpc>
              <a:spcBef>
                <a:spcPct val="0"/>
              </a:spcBef>
            </a:pPr>
            <a:r>
              <a:rPr lang="en-US" sz="2300">
                <a:solidFill>
                  <a:srgbClr val="000000"/>
                </a:solidFill>
                <a:latin typeface="Open Sans"/>
                <a:ea typeface="Open Sans"/>
                <a:cs typeface="Open Sans"/>
                <a:sym typeface="Open Sans"/>
              </a:rPr>
              <a:t>Learning activity data may show when students delay tasks, but it may not explain the emotional, cognitive or motivational factors behind the delay.</a:t>
            </a:r>
          </a:p>
        </p:txBody>
      </p:sp>
      <p:grpSp>
        <p:nvGrpSpPr>
          <p:cNvPr id="17" name="Group 17"/>
          <p:cNvGrpSpPr/>
          <p:nvPr/>
        </p:nvGrpSpPr>
        <p:grpSpPr>
          <a:xfrm>
            <a:off x="12004862" y="2244725"/>
            <a:ext cx="5254438" cy="5368179"/>
            <a:chOff x="0" y="0"/>
            <a:chExt cx="1383885" cy="1413842"/>
          </a:xfrm>
        </p:grpSpPr>
        <p:sp>
          <p:nvSpPr>
            <p:cNvPr id="18" name="Freeform 18"/>
            <p:cNvSpPr/>
            <p:nvPr/>
          </p:nvSpPr>
          <p:spPr>
            <a:xfrm>
              <a:off x="0" y="0"/>
              <a:ext cx="1383885" cy="1413842"/>
            </a:xfrm>
            <a:custGeom>
              <a:avLst/>
              <a:gdLst/>
              <a:ahLst/>
              <a:cxnLst/>
              <a:rect l="l" t="t" r="r" b="b"/>
              <a:pathLst>
                <a:path w="1383885" h="1413842">
                  <a:moveTo>
                    <a:pt x="44202" y="0"/>
                  </a:moveTo>
                  <a:lnTo>
                    <a:pt x="1339683" y="0"/>
                  </a:lnTo>
                  <a:cubicBezTo>
                    <a:pt x="1351406" y="0"/>
                    <a:pt x="1362649" y="4657"/>
                    <a:pt x="1370939" y="12947"/>
                  </a:cubicBezTo>
                  <a:cubicBezTo>
                    <a:pt x="1379228" y="21236"/>
                    <a:pt x="1383885" y="32479"/>
                    <a:pt x="1383885" y="44202"/>
                  </a:cubicBezTo>
                  <a:lnTo>
                    <a:pt x="1383885" y="1369639"/>
                  </a:lnTo>
                  <a:cubicBezTo>
                    <a:pt x="1383885" y="1381362"/>
                    <a:pt x="1379228" y="1392606"/>
                    <a:pt x="1370939" y="1400895"/>
                  </a:cubicBezTo>
                  <a:cubicBezTo>
                    <a:pt x="1362649" y="1409185"/>
                    <a:pt x="1351406" y="1413842"/>
                    <a:pt x="1339683" y="1413842"/>
                  </a:cubicBezTo>
                  <a:lnTo>
                    <a:pt x="44202" y="1413842"/>
                  </a:lnTo>
                  <a:cubicBezTo>
                    <a:pt x="32479" y="1413842"/>
                    <a:pt x="21236" y="1409185"/>
                    <a:pt x="12947" y="1400895"/>
                  </a:cubicBezTo>
                  <a:cubicBezTo>
                    <a:pt x="4657" y="1392606"/>
                    <a:pt x="0" y="1381362"/>
                    <a:pt x="0" y="1369639"/>
                  </a:cubicBezTo>
                  <a:lnTo>
                    <a:pt x="0" y="44202"/>
                  </a:lnTo>
                  <a:cubicBezTo>
                    <a:pt x="0" y="32479"/>
                    <a:pt x="4657" y="21236"/>
                    <a:pt x="12947" y="12947"/>
                  </a:cubicBezTo>
                  <a:cubicBezTo>
                    <a:pt x="21236" y="4657"/>
                    <a:pt x="32479" y="0"/>
                    <a:pt x="44202" y="0"/>
                  </a:cubicBezTo>
                  <a:close/>
                </a:path>
              </a:pathLst>
            </a:custGeom>
            <a:solidFill>
              <a:srgbClr val="F1E2F9">
                <a:alpha val="49804"/>
              </a:srgbClr>
            </a:solidFill>
            <a:ln w="38100" cap="rnd">
              <a:solidFill>
                <a:srgbClr val="B174E7">
                  <a:alpha val="49804"/>
                </a:srgbClr>
              </a:solidFill>
              <a:prstDash val="solid"/>
              <a:round/>
            </a:ln>
          </p:spPr>
          <p:txBody>
            <a:bodyPr/>
            <a:lstStyle/>
            <a:p>
              <a:endParaRPr lang="en-US"/>
            </a:p>
          </p:txBody>
        </p:sp>
        <p:sp>
          <p:nvSpPr>
            <p:cNvPr id="19" name="TextBox 19"/>
            <p:cNvSpPr txBox="1"/>
            <p:nvPr/>
          </p:nvSpPr>
          <p:spPr>
            <a:xfrm>
              <a:off x="0" y="-38100"/>
              <a:ext cx="1383885" cy="1451942"/>
            </a:xfrm>
            <a:prstGeom prst="rect">
              <a:avLst/>
            </a:prstGeom>
          </p:spPr>
          <p:txBody>
            <a:bodyPr lIns="50800" tIns="50800" rIns="50800" bIns="50800" rtlCol="0" anchor="ctr"/>
            <a:lstStyle/>
            <a:p>
              <a:pPr algn="ctr">
                <a:lnSpc>
                  <a:spcPts val="3028"/>
                </a:lnSpc>
              </a:pPr>
              <a:endParaRPr/>
            </a:p>
          </p:txBody>
        </p:sp>
      </p:grpSp>
      <p:sp>
        <p:nvSpPr>
          <p:cNvPr id="20" name="TextBox 20"/>
          <p:cNvSpPr txBox="1"/>
          <p:nvPr/>
        </p:nvSpPr>
        <p:spPr>
          <a:xfrm>
            <a:off x="12312595" y="3456747"/>
            <a:ext cx="4638973" cy="422275"/>
          </a:xfrm>
          <a:prstGeom prst="rect">
            <a:avLst/>
          </a:prstGeom>
        </p:spPr>
        <p:txBody>
          <a:bodyPr lIns="0" tIns="0" rIns="0" bIns="0" rtlCol="0" anchor="t">
            <a:spAutoFit/>
          </a:bodyPr>
          <a:lstStyle/>
          <a:p>
            <a:pPr algn="l">
              <a:lnSpc>
                <a:spcPts val="3499"/>
              </a:lnSpc>
              <a:spcBef>
                <a:spcPct val="0"/>
              </a:spcBef>
            </a:pPr>
            <a:r>
              <a:rPr lang="en-US" sz="2499" b="1">
                <a:solidFill>
                  <a:srgbClr val="561269"/>
                </a:solidFill>
                <a:latin typeface="Open Sans Bold"/>
                <a:ea typeface="Open Sans Bold"/>
                <a:cs typeface="Open Sans Bold"/>
                <a:sym typeface="Open Sans Bold"/>
              </a:rPr>
              <a:t>03 — Lack of Integration</a:t>
            </a:r>
          </a:p>
        </p:txBody>
      </p:sp>
      <p:sp>
        <p:nvSpPr>
          <p:cNvPr id="21" name="TextBox 21"/>
          <p:cNvSpPr txBox="1"/>
          <p:nvPr/>
        </p:nvSpPr>
        <p:spPr>
          <a:xfrm>
            <a:off x="12312595" y="4483721"/>
            <a:ext cx="4638973" cy="2389505"/>
          </a:xfrm>
          <a:prstGeom prst="rect">
            <a:avLst/>
          </a:prstGeom>
        </p:spPr>
        <p:txBody>
          <a:bodyPr lIns="0" tIns="0" rIns="0" bIns="0" rtlCol="0" anchor="t">
            <a:spAutoFit/>
          </a:bodyPr>
          <a:lstStyle/>
          <a:p>
            <a:pPr algn="just">
              <a:lnSpc>
                <a:spcPts val="3220"/>
              </a:lnSpc>
              <a:spcBef>
                <a:spcPct val="0"/>
              </a:spcBef>
            </a:pPr>
            <a:r>
              <a:rPr lang="en-US" sz="2300">
                <a:solidFill>
                  <a:srgbClr val="000000"/>
                </a:solidFill>
                <a:latin typeface="Open Sans"/>
                <a:ea typeface="Open Sans"/>
                <a:cs typeface="Open Sans"/>
                <a:sym typeface="Open Sans"/>
              </a:rPr>
              <a:t>Predictive models can identify students at risk, but their predictions are often not linked to personalized interventions. Gamified support is also rarely connected to these predictions.</a:t>
            </a:r>
          </a:p>
        </p:txBody>
      </p:sp>
      <p:grpSp>
        <p:nvGrpSpPr>
          <p:cNvPr id="22" name="Group 22"/>
          <p:cNvGrpSpPr/>
          <p:nvPr/>
        </p:nvGrpSpPr>
        <p:grpSpPr>
          <a:xfrm>
            <a:off x="1028700" y="8073279"/>
            <a:ext cx="16230600" cy="1185021"/>
            <a:chOff x="0" y="0"/>
            <a:chExt cx="4274726" cy="312104"/>
          </a:xfrm>
        </p:grpSpPr>
        <p:sp>
          <p:nvSpPr>
            <p:cNvPr id="23" name="Freeform 23"/>
            <p:cNvSpPr/>
            <p:nvPr/>
          </p:nvSpPr>
          <p:spPr>
            <a:xfrm>
              <a:off x="0" y="0"/>
              <a:ext cx="4274726" cy="312104"/>
            </a:xfrm>
            <a:custGeom>
              <a:avLst/>
              <a:gdLst/>
              <a:ahLst/>
              <a:cxnLst/>
              <a:rect l="l" t="t" r="r" b="b"/>
              <a:pathLst>
                <a:path w="4274726" h="312104">
                  <a:moveTo>
                    <a:pt x="14310" y="0"/>
                  </a:moveTo>
                  <a:lnTo>
                    <a:pt x="4260416" y="0"/>
                  </a:lnTo>
                  <a:cubicBezTo>
                    <a:pt x="4264211" y="0"/>
                    <a:pt x="4267851" y="1508"/>
                    <a:pt x="4270535" y="4191"/>
                  </a:cubicBezTo>
                  <a:cubicBezTo>
                    <a:pt x="4273218" y="6875"/>
                    <a:pt x="4274726" y="10515"/>
                    <a:pt x="4274726" y="14310"/>
                  </a:cubicBezTo>
                  <a:lnTo>
                    <a:pt x="4274726" y="297794"/>
                  </a:lnTo>
                  <a:cubicBezTo>
                    <a:pt x="4274726" y="301590"/>
                    <a:pt x="4273218" y="305229"/>
                    <a:pt x="4270535" y="307913"/>
                  </a:cubicBezTo>
                  <a:cubicBezTo>
                    <a:pt x="4267851" y="310597"/>
                    <a:pt x="4264211" y="312104"/>
                    <a:pt x="4260416" y="312104"/>
                  </a:cubicBezTo>
                  <a:lnTo>
                    <a:pt x="14310" y="312104"/>
                  </a:lnTo>
                  <a:cubicBezTo>
                    <a:pt x="10515" y="312104"/>
                    <a:pt x="6875" y="310597"/>
                    <a:pt x="4191" y="307913"/>
                  </a:cubicBezTo>
                  <a:cubicBezTo>
                    <a:pt x="1508" y="305229"/>
                    <a:pt x="0" y="301590"/>
                    <a:pt x="0" y="297794"/>
                  </a:cubicBezTo>
                  <a:lnTo>
                    <a:pt x="0" y="14310"/>
                  </a:lnTo>
                  <a:cubicBezTo>
                    <a:pt x="0" y="10515"/>
                    <a:pt x="1508" y="6875"/>
                    <a:pt x="4191" y="4191"/>
                  </a:cubicBezTo>
                  <a:cubicBezTo>
                    <a:pt x="6875" y="1508"/>
                    <a:pt x="10515" y="0"/>
                    <a:pt x="14310" y="0"/>
                  </a:cubicBezTo>
                  <a:close/>
                </a:path>
              </a:pathLst>
            </a:custGeom>
            <a:solidFill>
              <a:srgbClr val="F1E2F9">
                <a:alpha val="49804"/>
              </a:srgbClr>
            </a:solidFill>
            <a:ln w="38100" cap="rnd">
              <a:solidFill>
                <a:srgbClr val="B174E7">
                  <a:alpha val="49804"/>
                </a:srgbClr>
              </a:solidFill>
              <a:prstDash val="solid"/>
              <a:round/>
            </a:ln>
          </p:spPr>
          <p:txBody>
            <a:bodyPr/>
            <a:lstStyle/>
            <a:p>
              <a:endParaRPr lang="en-US"/>
            </a:p>
          </p:txBody>
        </p:sp>
        <p:sp>
          <p:nvSpPr>
            <p:cNvPr id="24" name="TextBox 24"/>
            <p:cNvSpPr txBox="1"/>
            <p:nvPr/>
          </p:nvSpPr>
          <p:spPr>
            <a:xfrm>
              <a:off x="0" y="-38100"/>
              <a:ext cx="4274726" cy="350204"/>
            </a:xfrm>
            <a:prstGeom prst="rect">
              <a:avLst/>
            </a:prstGeom>
          </p:spPr>
          <p:txBody>
            <a:bodyPr lIns="50800" tIns="50800" rIns="50800" bIns="50800" rtlCol="0" anchor="ctr"/>
            <a:lstStyle/>
            <a:p>
              <a:pPr algn="ctr">
                <a:lnSpc>
                  <a:spcPts val="3028"/>
                </a:lnSpc>
              </a:pPr>
              <a:endParaRPr/>
            </a:p>
          </p:txBody>
        </p:sp>
      </p:grpSp>
      <p:sp>
        <p:nvSpPr>
          <p:cNvPr id="25" name="TextBox 25"/>
          <p:cNvSpPr txBox="1"/>
          <p:nvPr/>
        </p:nvSpPr>
        <p:spPr>
          <a:xfrm>
            <a:off x="1499347" y="8211765"/>
            <a:ext cx="15289306" cy="860425"/>
          </a:xfrm>
          <a:prstGeom prst="rect">
            <a:avLst/>
          </a:prstGeom>
        </p:spPr>
        <p:txBody>
          <a:bodyPr lIns="0" tIns="0" rIns="0" bIns="0" rtlCol="0" anchor="t">
            <a:spAutoFit/>
          </a:bodyPr>
          <a:lstStyle/>
          <a:p>
            <a:pPr algn="ctr">
              <a:lnSpc>
                <a:spcPts val="3499"/>
              </a:lnSpc>
              <a:spcBef>
                <a:spcPct val="0"/>
              </a:spcBef>
            </a:pPr>
            <a:r>
              <a:rPr lang="en-US" sz="2499" b="1">
                <a:solidFill>
                  <a:srgbClr val="561269"/>
                </a:solidFill>
                <a:latin typeface="Open Sans Bold"/>
                <a:ea typeface="Open Sans Bold"/>
                <a:cs typeface="Open Sans Bold"/>
                <a:sym typeface="Open Sans Bold"/>
              </a:rPr>
              <a:t>These gaps highlight the need for an integrated framework that links risk prediction with personalized support.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10598646"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Proposed Conceptual Framework</a:t>
            </a:r>
          </a:p>
        </p:txBody>
      </p:sp>
      <p:sp>
        <p:nvSpPr>
          <p:cNvPr id="3" name="TextBox 3"/>
          <p:cNvSpPr txBox="1"/>
          <p:nvPr/>
        </p:nvSpPr>
        <p:spPr>
          <a:xfrm>
            <a:off x="1028700" y="682625"/>
            <a:ext cx="2857500" cy="321883"/>
          </a:xfrm>
          <a:prstGeom prst="rect">
            <a:avLst/>
          </a:prstGeom>
        </p:spPr>
        <p:txBody>
          <a:bodyPr wrap="square" lIns="0" tIns="0" rIns="0" bIns="0" rtlCol="0" anchor="t">
            <a:spAutoFit/>
          </a:bodyPr>
          <a:lstStyle/>
          <a:p>
            <a:pPr algn="l">
              <a:lnSpc>
                <a:spcPts val="2600"/>
              </a:lnSpc>
              <a:spcBef>
                <a:spcPct val="0"/>
              </a:spcBef>
            </a:pPr>
            <a:r>
              <a:rPr lang="en-US" sz="2000" b="1" dirty="0">
                <a:solidFill>
                  <a:srgbClr val="004D75"/>
                </a:solidFill>
                <a:latin typeface="Poppins Bold"/>
                <a:ea typeface="Poppins Bold"/>
                <a:cs typeface="Poppins Bold"/>
                <a:sym typeface="Poppins Bold"/>
              </a:rPr>
              <a:t>Core Contribution</a:t>
            </a:r>
          </a:p>
        </p:txBody>
      </p:sp>
      <p:sp>
        <p:nvSpPr>
          <p:cNvPr id="4" name="Freeform 4"/>
          <p:cNvSpPr/>
          <p:nvPr/>
        </p:nvSpPr>
        <p:spPr>
          <a:xfrm rot="910228">
            <a:off x="4214210" y="1916439"/>
            <a:ext cx="1457374" cy="830703"/>
          </a:xfrm>
          <a:custGeom>
            <a:avLst/>
            <a:gdLst/>
            <a:ahLst/>
            <a:cxnLst/>
            <a:rect l="l" t="t" r="r" b="b"/>
            <a:pathLst>
              <a:path w="1457374" h="830703">
                <a:moveTo>
                  <a:pt x="0" y="0"/>
                </a:moveTo>
                <a:lnTo>
                  <a:pt x="1457374" y="0"/>
                </a:lnTo>
                <a:lnTo>
                  <a:pt x="1457374" y="830704"/>
                </a:lnTo>
                <a:lnTo>
                  <a:pt x="0" y="8307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rot="910228">
            <a:off x="12690038" y="1916439"/>
            <a:ext cx="1457374" cy="830703"/>
          </a:xfrm>
          <a:custGeom>
            <a:avLst/>
            <a:gdLst/>
            <a:ahLst/>
            <a:cxnLst/>
            <a:rect l="l" t="t" r="r" b="b"/>
            <a:pathLst>
              <a:path w="1457374" h="830703">
                <a:moveTo>
                  <a:pt x="0" y="0"/>
                </a:moveTo>
                <a:lnTo>
                  <a:pt x="1457374" y="0"/>
                </a:lnTo>
                <a:lnTo>
                  <a:pt x="1457374" y="830704"/>
                </a:lnTo>
                <a:lnTo>
                  <a:pt x="0" y="8307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rot="10031352" flipH="1">
            <a:off x="8415313" y="6438973"/>
            <a:ext cx="1457374" cy="830703"/>
          </a:xfrm>
          <a:custGeom>
            <a:avLst/>
            <a:gdLst/>
            <a:ahLst/>
            <a:cxnLst/>
            <a:rect l="l" t="t" r="r" b="b"/>
            <a:pathLst>
              <a:path w="1457374" h="830703">
                <a:moveTo>
                  <a:pt x="1457374" y="0"/>
                </a:moveTo>
                <a:lnTo>
                  <a:pt x="0" y="0"/>
                </a:lnTo>
                <a:lnTo>
                  <a:pt x="0" y="830704"/>
                </a:lnTo>
                <a:lnTo>
                  <a:pt x="1457374" y="830704"/>
                </a:lnTo>
                <a:lnTo>
                  <a:pt x="1457374"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1028700" y="2215592"/>
            <a:ext cx="3717376" cy="4357796"/>
            <a:chOff x="0" y="0"/>
            <a:chExt cx="4956501" cy="5810395"/>
          </a:xfrm>
        </p:grpSpPr>
        <p:grpSp>
          <p:nvGrpSpPr>
            <p:cNvPr id="8" name="Group 8"/>
            <p:cNvGrpSpPr/>
            <p:nvPr/>
          </p:nvGrpSpPr>
          <p:grpSpPr>
            <a:xfrm>
              <a:off x="0" y="454809"/>
              <a:ext cx="4956501" cy="5355586"/>
              <a:chOff x="0" y="0"/>
              <a:chExt cx="764892" cy="826479"/>
            </a:xfrm>
          </p:grpSpPr>
          <p:sp>
            <p:nvSpPr>
              <p:cNvPr id="9" name="Freeform 9"/>
              <p:cNvSpPr/>
              <p:nvPr/>
            </p:nvSpPr>
            <p:spPr>
              <a:xfrm>
                <a:off x="0" y="0"/>
                <a:ext cx="764892" cy="826479"/>
              </a:xfrm>
              <a:custGeom>
                <a:avLst/>
                <a:gdLst/>
                <a:ahLst/>
                <a:cxnLst/>
                <a:rect l="l" t="t" r="r" b="b"/>
                <a:pathLst>
                  <a:path w="764892" h="826479">
                    <a:moveTo>
                      <a:pt x="40676" y="0"/>
                    </a:moveTo>
                    <a:lnTo>
                      <a:pt x="724216" y="0"/>
                    </a:lnTo>
                    <a:cubicBezTo>
                      <a:pt x="735004" y="0"/>
                      <a:pt x="745350" y="4286"/>
                      <a:pt x="752978" y="11914"/>
                    </a:cubicBezTo>
                    <a:cubicBezTo>
                      <a:pt x="760607" y="19542"/>
                      <a:pt x="764892" y="29888"/>
                      <a:pt x="764892" y="40676"/>
                    </a:cubicBezTo>
                    <a:lnTo>
                      <a:pt x="764892" y="785803"/>
                    </a:lnTo>
                    <a:cubicBezTo>
                      <a:pt x="764892" y="796591"/>
                      <a:pt x="760607" y="806937"/>
                      <a:pt x="752978" y="814566"/>
                    </a:cubicBezTo>
                    <a:cubicBezTo>
                      <a:pt x="745350" y="822194"/>
                      <a:pt x="735004" y="826479"/>
                      <a:pt x="724216" y="826479"/>
                    </a:cubicBezTo>
                    <a:lnTo>
                      <a:pt x="40676" y="826479"/>
                    </a:lnTo>
                    <a:cubicBezTo>
                      <a:pt x="29888" y="826479"/>
                      <a:pt x="19542" y="822194"/>
                      <a:pt x="11914" y="814566"/>
                    </a:cubicBezTo>
                    <a:cubicBezTo>
                      <a:pt x="4286" y="806937"/>
                      <a:pt x="0" y="796591"/>
                      <a:pt x="0" y="785803"/>
                    </a:cubicBezTo>
                    <a:lnTo>
                      <a:pt x="0" y="40676"/>
                    </a:lnTo>
                    <a:cubicBezTo>
                      <a:pt x="0" y="29888"/>
                      <a:pt x="4286" y="19542"/>
                      <a:pt x="11914" y="11914"/>
                    </a:cubicBezTo>
                    <a:cubicBezTo>
                      <a:pt x="19542" y="4286"/>
                      <a:pt x="29888" y="0"/>
                      <a:pt x="40676" y="0"/>
                    </a:cubicBezTo>
                    <a:close/>
                  </a:path>
                </a:pathLst>
              </a:custGeom>
              <a:solidFill>
                <a:srgbClr val="401268"/>
              </a:solidFill>
            </p:spPr>
            <p:txBody>
              <a:bodyPr/>
              <a:lstStyle/>
              <a:p>
                <a:endParaRPr lang="en-US"/>
              </a:p>
            </p:txBody>
          </p:sp>
          <p:sp>
            <p:nvSpPr>
              <p:cNvPr id="10" name="TextBox 10"/>
              <p:cNvSpPr txBox="1"/>
              <p:nvPr/>
            </p:nvSpPr>
            <p:spPr>
              <a:xfrm>
                <a:off x="0" y="-38100"/>
                <a:ext cx="764892" cy="864579"/>
              </a:xfrm>
              <a:prstGeom prst="rect">
                <a:avLst/>
              </a:prstGeom>
            </p:spPr>
            <p:txBody>
              <a:bodyPr lIns="50800" tIns="50800" rIns="50800" bIns="50800" rtlCol="0" anchor="ctr"/>
              <a:lstStyle/>
              <a:p>
                <a:pPr algn="ctr">
                  <a:lnSpc>
                    <a:spcPts val="3028"/>
                  </a:lnSpc>
                </a:pPr>
                <a:endParaRPr/>
              </a:p>
            </p:txBody>
          </p:sp>
        </p:grpSp>
        <p:grpSp>
          <p:nvGrpSpPr>
            <p:cNvPr id="11" name="Group 11"/>
            <p:cNvGrpSpPr/>
            <p:nvPr/>
          </p:nvGrpSpPr>
          <p:grpSpPr>
            <a:xfrm>
              <a:off x="2023442" y="0"/>
              <a:ext cx="909617" cy="90961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CBF6"/>
              </a:solidFill>
            </p:spPr>
            <p:txBody>
              <a:bodyPr/>
              <a:lstStyle/>
              <a:p>
                <a:endParaRPr lang="en-US"/>
              </a:p>
            </p:txBody>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220"/>
                  </a:lnSpc>
                </a:pPr>
                <a:r>
                  <a:rPr lang="en-US" sz="2300" b="1">
                    <a:solidFill>
                      <a:srgbClr val="000000"/>
                    </a:solidFill>
                    <a:latin typeface="Open Sans Bold"/>
                    <a:ea typeface="Open Sans Bold"/>
                    <a:cs typeface="Open Sans Bold"/>
                    <a:sym typeface="Open Sans Bold"/>
                  </a:rPr>
                  <a:t>1</a:t>
                </a:r>
              </a:p>
            </p:txBody>
          </p:sp>
        </p:grpSp>
        <p:sp>
          <p:nvSpPr>
            <p:cNvPr id="14" name="Freeform 14"/>
            <p:cNvSpPr/>
            <p:nvPr/>
          </p:nvSpPr>
          <p:spPr>
            <a:xfrm>
              <a:off x="1760026" y="1308590"/>
              <a:ext cx="1436448" cy="1220981"/>
            </a:xfrm>
            <a:custGeom>
              <a:avLst/>
              <a:gdLst/>
              <a:ahLst/>
              <a:cxnLst/>
              <a:rect l="l" t="t" r="r" b="b"/>
              <a:pathLst>
                <a:path w="1436448" h="1220981">
                  <a:moveTo>
                    <a:pt x="0" y="0"/>
                  </a:moveTo>
                  <a:lnTo>
                    <a:pt x="1436449" y="0"/>
                  </a:lnTo>
                  <a:lnTo>
                    <a:pt x="1436449" y="1220981"/>
                  </a:lnTo>
                  <a:lnTo>
                    <a:pt x="0" y="12209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TextBox 15"/>
            <p:cNvSpPr txBox="1"/>
            <p:nvPr/>
          </p:nvSpPr>
          <p:spPr>
            <a:xfrm>
              <a:off x="239008" y="2890444"/>
              <a:ext cx="4478484" cy="2367280"/>
            </a:xfrm>
            <a:prstGeom prst="rect">
              <a:avLst/>
            </a:prstGeom>
          </p:spPr>
          <p:txBody>
            <a:bodyPr lIns="0" tIns="0" rIns="0" bIns="0" rtlCol="0" anchor="t">
              <a:spAutoFit/>
            </a:bodyPr>
            <a:lstStyle/>
            <a:p>
              <a:pPr algn="l">
                <a:lnSpc>
                  <a:spcPts val="3080"/>
                </a:lnSpc>
                <a:spcBef>
                  <a:spcPct val="0"/>
                </a:spcBef>
              </a:pPr>
              <a:r>
                <a:rPr lang="en-US" sz="2200" b="1">
                  <a:solidFill>
                    <a:srgbClr val="FFFFFF"/>
                  </a:solidFill>
                  <a:latin typeface="Open Sans Bold"/>
                  <a:ea typeface="Open Sans Bold"/>
                  <a:cs typeface="Open Sans Bold"/>
                  <a:sym typeface="Open Sans Bold"/>
                </a:rPr>
                <a:t>Theoretical Risk Factors</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Self-efficacy</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Anxiety</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Motivation</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Self-regulation</a:t>
              </a:r>
            </a:p>
          </p:txBody>
        </p:sp>
      </p:grpSp>
      <p:grpSp>
        <p:nvGrpSpPr>
          <p:cNvPr id="16" name="Group 16"/>
          <p:cNvGrpSpPr/>
          <p:nvPr/>
        </p:nvGrpSpPr>
        <p:grpSpPr>
          <a:xfrm>
            <a:off x="5207738" y="2215592"/>
            <a:ext cx="3716977" cy="4357796"/>
            <a:chOff x="0" y="0"/>
            <a:chExt cx="4955969" cy="5810395"/>
          </a:xfrm>
        </p:grpSpPr>
        <p:grpSp>
          <p:nvGrpSpPr>
            <p:cNvPr id="17" name="Group 17"/>
            <p:cNvGrpSpPr/>
            <p:nvPr/>
          </p:nvGrpSpPr>
          <p:grpSpPr>
            <a:xfrm>
              <a:off x="0" y="454809"/>
              <a:ext cx="4955969" cy="5355586"/>
              <a:chOff x="0" y="0"/>
              <a:chExt cx="764810" cy="826479"/>
            </a:xfrm>
          </p:grpSpPr>
          <p:sp>
            <p:nvSpPr>
              <p:cNvPr id="18" name="Freeform 18"/>
              <p:cNvSpPr/>
              <p:nvPr/>
            </p:nvSpPr>
            <p:spPr>
              <a:xfrm>
                <a:off x="0" y="0"/>
                <a:ext cx="764810" cy="826479"/>
              </a:xfrm>
              <a:custGeom>
                <a:avLst/>
                <a:gdLst/>
                <a:ahLst/>
                <a:cxnLst/>
                <a:rect l="l" t="t" r="r" b="b"/>
                <a:pathLst>
                  <a:path w="764810" h="826479">
                    <a:moveTo>
                      <a:pt x="40681" y="0"/>
                    </a:moveTo>
                    <a:lnTo>
                      <a:pt x="724129" y="0"/>
                    </a:lnTo>
                    <a:cubicBezTo>
                      <a:pt x="734919" y="0"/>
                      <a:pt x="745266" y="4286"/>
                      <a:pt x="752895" y="11915"/>
                    </a:cubicBezTo>
                    <a:cubicBezTo>
                      <a:pt x="760524" y="19544"/>
                      <a:pt x="764810" y="29892"/>
                      <a:pt x="764810" y="40681"/>
                    </a:cubicBezTo>
                    <a:lnTo>
                      <a:pt x="764810" y="785799"/>
                    </a:lnTo>
                    <a:cubicBezTo>
                      <a:pt x="764810" y="796588"/>
                      <a:pt x="760524" y="806935"/>
                      <a:pt x="752895" y="814564"/>
                    </a:cubicBezTo>
                    <a:cubicBezTo>
                      <a:pt x="745266" y="822193"/>
                      <a:pt x="734919" y="826479"/>
                      <a:pt x="724129" y="826479"/>
                    </a:cubicBezTo>
                    <a:lnTo>
                      <a:pt x="40681" y="826479"/>
                    </a:lnTo>
                    <a:cubicBezTo>
                      <a:pt x="29892" y="826479"/>
                      <a:pt x="19544" y="822193"/>
                      <a:pt x="11915" y="814564"/>
                    </a:cubicBezTo>
                    <a:cubicBezTo>
                      <a:pt x="4286" y="806935"/>
                      <a:pt x="0" y="796588"/>
                      <a:pt x="0" y="785799"/>
                    </a:cubicBezTo>
                    <a:lnTo>
                      <a:pt x="0" y="40681"/>
                    </a:lnTo>
                    <a:cubicBezTo>
                      <a:pt x="0" y="29892"/>
                      <a:pt x="4286" y="19544"/>
                      <a:pt x="11915" y="11915"/>
                    </a:cubicBezTo>
                    <a:cubicBezTo>
                      <a:pt x="19544" y="4286"/>
                      <a:pt x="29892" y="0"/>
                      <a:pt x="40681" y="0"/>
                    </a:cubicBezTo>
                    <a:close/>
                  </a:path>
                </a:pathLst>
              </a:custGeom>
              <a:solidFill>
                <a:srgbClr val="6B1FAD"/>
              </a:solidFill>
            </p:spPr>
            <p:txBody>
              <a:bodyPr/>
              <a:lstStyle/>
              <a:p>
                <a:endParaRPr lang="en-US"/>
              </a:p>
            </p:txBody>
          </p:sp>
          <p:sp>
            <p:nvSpPr>
              <p:cNvPr id="19" name="TextBox 19"/>
              <p:cNvSpPr txBox="1"/>
              <p:nvPr/>
            </p:nvSpPr>
            <p:spPr>
              <a:xfrm>
                <a:off x="0" y="-38100"/>
                <a:ext cx="764810" cy="864579"/>
              </a:xfrm>
              <a:prstGeom prst="rect">
                <a:avLst/>
              </a:prstGeom>
            </p:spPr>
            <p:txBody>
              <a:bodyPr lIns="50800" tIns="50800" rIns="50800" bIns="50800" rtlCol="0" anchor="ctr"/>
              <a:lstStyle/>
              <a:p>
                <a:pPr algn="ctr">
                  <a:lnSpc>
                    <a:spcPts val="3028"/>
                  </a:lnSpc>
                </a:pPr>
                <a:endParaRPr/>
              </a:p>
            </p:txBody>
          </p:sp>
        </p:grpSp>
        <p:grpSp>
          <p:nvGrpSpPr>
            <p:cNvPr id="20" name="Group 20"/>
            <p:cNvGrpSpPr/>
            <p:nvPr/>
          </p:nvGrpSpPr>
          <p:grpSpPr>
            <a:xfrm>
              <a:off x="2023176" y="0"/>
              <a:ext cx="909617" cy="90961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2CBF6"/>
              </a:solidFill>
            </p:spPr>
            <p:txBody>
              <a:bodyPr/>
              <a:lstStyle/>
              <a:p>
                <a:endParaRPr lang="en-US"/>
              </a:p>
            </p:txBody>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220"/>
                  </a:lnSpc>
                </a:pPr>
                <a:r>
                  <a:rPr lang="en-US" sz="2300" b="1">
                    <a:solidFill>
                      <a:srgbClr val="000000"/>
                    </a:solidFill>
                    <a:latin typeface="Open Sans Bold"/>
                    <a:ea typeface="Open Sans Bold"/>
                    <a:cs typeface="Open Sans Bold"/>
                    <a:sym typeface="Open Sans Bold"/>
                  </a:rPr>
                  <a:t>2</a:t>
                </a:r>
              </a:p>
            </p:txBody>
          </p:sp>
        </p:grpSp>
        <p:sp>
          <p:nvSpPr>
            <p:cNvPr id="23" name="Freeform 23"/>
            <p:cNvSpPr/>
            <p:nvPr/>
          </p:nvSpPr>
          <p:spPr>
            <a:xfrm>
              <a:off x="1759761" y="1519094"/>
              <a:ext cx="1436448" cy="811593"/>
            </a:xfrm>
            <a:custGeom>
              <a:avLst/>
              <a:gdLst/>
              <a:ahLst/>
              <a:cxnLst/>
              <a:rect l="l" t="t" r="r" b="b"/>
              <a:pathLst>
                <a:path w="1436448" h="811593">
                  <a:moveTo>
                    <a:pt x="0" y="0"/>
                  </a:moveTo>
                  <a:lnTo>
                    <a:pt x="1436448" y="0"/>
                  </a:lnTo>
                  <a:lnTo>
                    <a:pt x="1436448" y="811593"/>
                  </a:lnTo>
                  <a:lnTo>
                    <a:pt x="0" y="81159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TextBox 24"/>
            <p:cNvSpPr txBox="1"/>
            <p:nvPr/>
          </p:nvSpPr>
          <p:spPr>
            <a:xfrm>
              <a:off x="238743" y="2902064"/>
              <a:ext cx="4478484" cy="1897380"/>
            </a:xfrm>
            <a:prstGeom prst="rect">
              <a:avLst/>
            </a:prstGeom>
          </p:spPr>
          <p:txBody>
            <a:bodyPr lIns="0" tIns="0" rIns="0" bIns="0" rtlCol="0" anchor="t">
              <a:spAutoFit/>
            </a:bodyPr>
            <a:lstStyle/>
            <a:p>
              <a:pPr algn="l">
                <a:lnSpc>
                  <a:spcPts val="3080"/>
                </a:lnSpc>
                <a:spcBef>
                  <a:spcPct val="0"/>
                </a:spcBef>
              </a:pPr>
              <a:r>
                <a:rPr lang="en-US" sz="2200" b="1">
                  <a:solidFill>
                    <a:srgbClr val="FFFFFF"/>
                  </a:solidFill>
                  <a:latin typeface="Open Sans Bold"/>
                  <a:ea typeface="Open Sans Bold"/>
                  <a:cs typeface="Open Sans Bold"/>
                  <a:sym typeface="Open Sans Bold"/>
                </a:rPr>
                <a:t>Behavioural Signals</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Task delays</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LMS activity</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Assignment completion</a:t>
              </a:r>
            </a:p>
          </p:txBody>
        </p:sp>
      </p:grpSp>
      <p:grpSp>
        <p:nvGrpSpPr>
          <p:cNvPr id="25" name="Group 25"/>
          <p:cNvGrpSpPr/>
          <p:nvPr/>
        </p:nvGrpSpPr>
        <p:grpSpPr>
          <a:xfrm>
            <a:off x="9386377" y="2215592"/>
            <a:ext cx="3716977" cy="4357796"/>
            <a:chOff x="0" y="0"/>
            <a:chExt cx="4955969" cy="5810395"/>
          </a:xfrm>
        </p:grpSpPr>
        <p:grpSp>
          <p:nvGrpSpPr>
            <p:cNvPr id="26" name="Group 26"/>
            <p:cNvGrpSpPr/>
            <p:nvPr/>
          </p:nvGrpSpPr>
          <p:grpSpPr>
            <a:xfrm>
              <a:off x="0" y="454809"/>
              <a:ext cx="4955969" cy="5355586"/>
              <a:chOff x="0" y="0"/>
              <a:chExt cx="764810" cy="826479"/>
            </a:xfrm>
          </p:grpSpPr>
          <p:sp>
            <p:nvSpPr>
              <p:cNvPr id="27" name="Freeform 27"/>
              <p:cNvSpPr/>
              <p:nvPr/>
            </p:nvSpPr>
            <p:spPr>
              <a:xfrm>
                <a:off x="0" y="0"/>
                <a:ext cx="764810" cy="826479"/>
              </a:xfrm>
              <a:custGeom>
                <a:avLst/>
                <a:gdLst/>
                <a:ahLst/>
                <a:cxnLst/>
                <a:rect l="l" t="t" r="r" b="b"/>
                <a:pathLst>
                  <a:path w="764810" h="826479">
                    <a:moveTo>
                      <a:pt x="40681" y="0"/>
                    </a:moveTo>
                    <a:lnTo>
                      <a:pt x="724129" y="0"/>
                    </a:lnTo>
                    <a:cubicBezTo>
                      <a:pt x="734919" y="0"/>
                      <a:pt x="745266" y="4286"/>
                      <a:pt x="752895" y="11915"/>
                    </a:cubicBezTo>
                    <a:cubicBezTo>
                      <a:pt x="760524" y="19544"/>
                      <a:pt x="764810" y="29892"/>
                      <a:pt x="764810" y="40681"/>
                    </a:cubicBezTo>
                    <a:lnTo>
                      <a:pt x="764810" y="785799"/>
                    </a:lnTo>
                    <a:cubicBezTo>
                      <a:pt x="764810" y="796588"/>
                      <a:pt x="760524" y="806935"/>
                      <a:pt x="752895" y="814564"/>
                    </a:cubicBezTo>
                    <a:cubicBezTo>
                      <a:pt x="745266" y="822193"/>
                      <a:pt x="734919" y="826479"/>
                      <a:pt x="724129" y="826479"/>
                    </a:cubicBezTo>
                    <a:lnTo>
                      <a:pt x="40681" y="826479"/>
                    </a:lnTo>
                    <a:cubicBezTo>
                      <a:pt x="29892" y="826479"/>
                      <a:pt x="19544" y="822193"/>
                      <a:pt x="11915" y="814564"/>
                    </a:cubicBezTo>
                    <a:cubicBezTo>
                      <a:pt x="4286" y="806935"/>
                      <a:pt x="0" y="796588"/>
                      <a:pt x="0" y="785799"/>
                    </a:cubicBezTo>
                    <a:lnTo>
                      <a:pt x="0" y="40681"/>
                    </a:lnTo>
                    <a:cubicBezTo>
                      <a:pt x="0" y="29892"/>
                      <a:pt x="4286" y="19544"/>
                      <a:pt x="11915" y="11915"/>
                    </a:cubicBezTo>
                    <a:cubicBezTo>
                      <a:pt x="19544" y="4286"/>
                      <a:pt x="29892" y="0"/>
                      <a:pt x="40681" y="0"/>
                    </a:cubicBezTo>
                    <a:close/>
                  </a:path>
                </a:pathLst>
              </a:custGeom>
              <a:solidFill>
                <a:srgbClr val="9440DD"/>
              </a:solidFill>
            </p:spPr>
            <p:txBody>
              <a:bodyPr/>
              <a:lstStyle/>
              <a:p>
                <a:endParaRPr lang="en-US"/>
              </a:p>
            </p:txBody>
          </p:sp>
          <p:sp>
            <p:nvSpPr>
              <p:cNvPr id="28" name="TextBox 28"/>
              <p:cNvSpPr txBox="1"/>
              <p:nvPr/>
            </p:nvSpPr>
            <p:spPr>
              <a:xfrm>
                <a:off x="0" y="-38100"/>
                <a:ext cx="764810" cy="864579"/>
              </a:xfrm>
              <a:prstGeom prst="rect">
                <a:avLst/>
              </a:prstGeom>
            </p:spPr>
            <p:txBody>
              <a:bodyPr lIns="50800" tIns="50800" rIns="50800" bIns="50800" rtlCol="0" anchor="ctr"/>
              <a:lstStyle/>
              <a:p>
                <a:pPr algn="ctr">
                  <a:lnSpc>
                    <a:spcPts val="3028"/>
                  </a:lnSpc>
                </a:pPr>
                <a:endParaRPr/>
              </a:p>
            </p:txBody>
          </p:sp>
        </p:grpSp>
        <p:grpSp>
          <p:nvGrpSpPr>
            <p:cNvPr id="29" name="Group 29"/>
            <p:cNvGrpSpPr/>
            <p:nvPr/>
          </p:nvGrpSpPr>
          <p:grpSpPr>
            <a:xfrm>
              <a:off x="2023176" y="0"/>
              <a:ext cx="909617" cy="909617"/>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2CBF6"/>
              </a:solidFill>
            </p:spPr>
            <p:txBody>
              <a:bodyPr/>
              <a:lstStyle/>
              <a:p>
                <a:endParaRPr lang="en-US"/>
              </a:p>
            </p:txBody>
          </p:sp>
          <p:sp>
            <p:nvSpPr>
              <p:cNvPr id="31" name="TextBox 31"/>
              <p:cNvSpPr txBox="1"/>
              <p:nvPr/>
            </p:nvSpPr>
            <p:spPr>
              <a:xfrm>
                <a:off x="76200" y="28575"/>
                <a:ext cx="660400" cy="708025"/>
              </a:xfrm>
              <a:prstGeom prst="rect">
                <a:avLst/>
              </a:prstGeom>
            </p:spPr>
            <p:txBody>
              <a:bodyPr lIns="50800" tIns="50800" rIns="50800" bIns="50800" rtlCol="0" anchor="ctr"/>
              <a:lstStyle/>
              <a:p>
                <a:pPr algn="ctr">
                  <a:lnSpc>
                    <a:spcPts val="3220"/>
                  </a:lnSpc>
                </a:pPr>
                <a:r>
                  <a:rPr lang="en-US" sz="2300" b="1">
                    <a:solidFill>
                      <a:srgbClr val="000000"/>
                    </a:solidFill>
                    <a:latin typeface="Open Sans Bold"/>
                    <a:ea typeface="Open Sans Bold"/>
                    <a:cs typeface="Open Sans Bold"/>
                    <a:sym typeface="Open Sans Bold"/>
                  </a:rPr>
                  <a:t>3</a:t>
                </a:r>
              </a:p>
            </p:txBody>
          </p:sp>
        </p:grpSp>
        <p:sp>
          <p:nvSpPr>
            <p:cNvPr id="32" name="Freeform 32"/>
            <p:cNvSpPr/>
            <p:nvPr/>
          </p:nvSpPr>
          <p:spPr>
            <a:xfrm>
              <a:off x="1776271" y="1314400"/>
              <a:ext cx="1403427" cy="1220981"/>
            </a:xfrm>
            <a:custGeom>
              <a:avLst/>
              <a:gdLst/>
              <a:ahLst/>
              <a:cxnLst/>
              <a:rect l="l" t="t" r="r" b="b"/>
              <a:pathLst>
                <a:path w="1403427" h="1220981">
                  <a:moveTo>
                    <a:pt x="0" y="0"/>
                  </a:moveTo>
                  <a:lnTo>
                    <a:pt x="1403427" y="0"/>
                  </a:lnTo>
                  <a:lnTo>
                    <a:pt x="1403427" y="1220981"/>
                  </a:lnTo>
                  <a:lnTo>
                    <a:pt x="0" y="12209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TextBox 33"/>
            <p:cNvSpPr txBox="1"/>
            <p:nvPr/>
          </p:nvSpPr>
          <p:spPr>
            <a:xfrm>
              <a:off x="238743" y="2965564"/>
              <a:ext cx="4478484" cy="1663700"/>
            </a:xfrm>
            <a:prstGeom prst="rect">
              <a:avLst/>
            </a:prstGeom>
          </p:spPr>
          <p:txBody>
            <a:bodyPr lIns="0" tIns="0" rIns="0" bIns="0" rtlCol="0" anchor="t">
              <a:spAutoFit/>
            </a:bodyPr>
            <a:lstStyle/>
            <a:p>
              <a:pPr algn="l">
                <a:lnSpc>
                  <a:spcPts val="2640"/>
                </a:lnSpc>
                <a:spcBef>
                  <a:spcPct val="0"/>
                </a:spcBef>
              </a:pPr>
              <a:r>
                <a:rPr lang="en-US" sz="2200" b="1">
                  <a:solidFill>
                    <a:srgbClr val="FFFFFF"/>
                  </a:solidFill>
                  <a:latin typeface="Open Sans Bold"/>
                  <a:ea typeface="Open Sans Bold"/>
                  <a:cs typeface="Open Sans Bold"/>
                  <a:sym typeface="Open Sans Bold"/>
                </a:rPr>
                <a:t>Predictive Analytics</a:t>
              </a:r>
            </a:p>
            <a:p>
              <a:pPr marL="431801" lvl="1" indent="-215900" algn="l">
                <a:lnSpc>
                  <a:spcPts val="2400"/>
                </a:lnSpc>
                <a:spcBef>
                  <a:spcPct val="0"/>
                </a:spcBef>
                <a:buFont typeface="Arial"/>
                <a:buChar char="•"/>
              </a:pPr>
              <a:r>
                <a:rPr lang="en-US" sz="2000">
                  <a:solidFill>
                    <a:srgbClr val="FFFFFF"/>
                  </a:solidFill>
                  <a:latin typeface="Open Sans"/>
                  <a:ea typeface="Open Sans"/>
                  <a:cs typeface="Open Sans"/>
                  <a:sym typeface="Open Sans"/>
                </a:rPr>
                <a:t>Machine learning</a:t>
              </a:r>
            </a:p>
            <a:p>
              <a:pPr marL="431801" lvl="1" indent="-215900" algn="l">
                <a:lnSpc>
                  <a:spcPts val="2400"/>
                </a:lnSpc>
                <a:spcBef>
                  <a:spcPct val="0"/>
                </a:spcBef>
                <a:buFont typeface="Arial"/>
                <a:buChar char="•"/>
              </a:pPr>
              <a:r>
                <a:rPr lang="en-US" sz="2000">
                  <a:solidFill>
                    <a:srgbClr val="FFFFFF"/>
                  </a:solidFill>
                  <a:latin typeface="Open Sans"/>
                  <a:ea typeface="Open Sans"/>
                  <a:cs typeface="Open Sans"/>
                  <a:sym typeface="Open Sans"/>
                </a:rPr>
                <a:t>Procrastination risk identification</a:t>
              </a:r>
            </a:p>
          </p:txBody>
        </p:sp>
      </p:grpSp>
      <p:grpSp>
        <p:nvGrpSpPr>
          <p:cNvPr id="34" name="Group 34"/>
          <p:cNvGrpSpPr/>
          <p:nvPr/>
        </p:nvGrpSpPr>
        <p:grpSpPr>
          <a:xfrm>
            <a:off x="13565016" y="2215592"/>
            <a:ext cx="3694284" cy="4357796"/>
            <a:chOff x="0" y="0"/>
            <a:chExt cx="4925712" cy="5810395"/>
          </a:xfrm>
        </p:grpSpPr>
        <p:grpSp>
          <p:nvGrpSpPr>
            <p:cNvPr id="35" name="Group 35"/>
            <p:cNvGrpSpPr/>
            <p:nvPr/>
          </p:nvGrpSpPr>
          <p:grpSpPr>
            <a:xfrm>
              <a:off x="0" y="454809"/>
              <a:ext cx="4925712" cy="5355586"/>
              <a:chOff x="0" y="0"/>
              <a:chExt cx="760141" cy="826479"/>
            </a:xfrm>
          </p:grpSpPr>
          <p:sp>
            <p:nvSpPr>
              <p:cNvPr id="36" name="Freeform 36"/>
              <p:cNvSpPr/>
              <p:nvPr/>
            </p:nvSpPr>
            <p:spPr>
              <a:xfrm>
                <a:off x="0" y="0"/>
                <a:ext cx="760141" cy="826479"/>
              </a:xfrm>
              <a:custGeom>
                <a:avLst/>
                <a:gdLst/>
                <a:ahLst/>
                <a:cxnLst/>
                <a:rect l="l" t="t" r="r" b="b"/>
                <a:pathLst>
                  <a:path w="760141" h="826479">
                    <a:moveTo>
                      <a:pt x="40931" y="0"/>
                    </a:moveTo>
                    <a:lnTo>
                      <a:pt x="719210" y="0"/>
                    </a:lnTo>
                    <a:cubicBezTo>
                      <a:pt x="741815" y="0"/>
                      <a:pt x="760141" y="18325"/>
                      <a:pt x="760141" y="40931"/>
                    </a:cubicBezTo>
                    <a:lnTo>
                      <a:pt x="760141" y="785549"/>
                    </a:lnTo>
                    <a:cubicBezTo>
                      <a:pt x="760141" y="808154"/>
                      <a:pt x="741815" y="826479"/>
                      <a:pt x="719210" y="826479"/>
                    </a:cubicBezTo>
                    <a:lnTo>
                      <a:pt x="40931" y="826479"/>
                    </a:lnTo>
                    <a:cubicBezTo>
                      <a:pt x="18325" y="826479"/>
                      <a:pt x="0" y="808154"/>
                      <a:pt x="0" y="785549"/>
                    </a:cubicBezTo>
                    <a:lnTo>
                      <a:pt x="0" y="40931"/>
                    </a:lnTo>
                    <a:cubicBezTo>
                      <a:pt x="0" y="18325"/>
                      <a:pt x="18325" y="0"/>
                      <a:pt x="40931" y="0"/>
                    </a:cubicBezTo>
                    <a:close/>
                  </a:path>
                </a:pathLst>
              </a:custGeom>
              <a:solidFill>
                <a:srgbClr val="B174E7"/>
              </a:solidFill>
            </p:spPr>
            <p:txBody>
              <a:bodyPr/>
              <a:lstStyle/>
              <a:p>
                <a:endParaRPr lang="en-US"/>
              </a:p>
            </p:txBody>
          </p:sp>
          <p:sp>
            <p:nvSpPr>
              <p:cNvPr id="37" name="TextBox 37"/>
              <p:cNvSpPr txBox="1"/>
              <p:nvPr/>
            </p:nvSpPr>
            <p:spPr>
              <a:xfrm>
                <a:off x="0" y="-38100"/>
                <a:ext cx="760141" cy="864579"/>
              </a:xfrm>
              <a:prstGeom prst="rect">
                <a:avLst/>
              </a:prstGeom>
            </p:spPr>
            <p:txBody>
              <a:bodyPr lIns="50800" tIns="50800" rIns="50800" bIns="50800" rtlCol="0" anchor="ctr"/>
              <a:lstStyle/>
              <a:p>
                <a:pPr algn="ctr">
                  <a:lnSpc>
                    <a:spcPts val="3028"/>
                  </a:lnSpc>
                </a:pPr>
                <a:endParaRPr/>
              </a:p>
            </p:txBody>
          </p:sp>
        </p:grpSp>
        <p:grpSp>
          <p:nvGrpSpPr>
            <p:cNvPr id="38" name="Group 38"/>
            <p:cNvGrpSpPr/>
            <p:nvPr/>
          </p:nvGrpSpPr>
          <p:grpSpPr>
            <a:xfrm>
              <a:off x="2008047" y="0"/>
              <a:ext cx="909617" cy="909617"/>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2CBF6"/>
              </a:solidFill>
            </p:spPr>
            <p:txBody>
              <a:bodyPr/>
              <a:lstStyle/>
              <a:p>
                <a:endParaRPr lang="en-US"/>
              </a:p>
            </p:txBody>
          </p:sp>
          <p:sp>
            <p:nvSpPr>
              <p:cNvPr id="40" name="TextBox 40"/>
              <p:cNvSpPr txBox="1"/>
              <p:nvPr/>
            </p:nvSpPr>
            <p:spPr>
              <a:xfrm>
                <a:off x="76200" y="28575"/>
                <a:ext cx="660400" cy="708025"/>
              </a:xfrm>
              <a:prstGeom prst="rect">
                <a:avLst/>
              </a:prstGeom>
            </p:spPr>
            <p:txBody>
              <a:bodyPr lIns="50800" tIns="50800" rIns="50800" bIns="50800" rtlCol="0" anchor="ctr"/>
              <a:lstStyle/>
              <a:p>
                <a:pPr algn="ctr">
                  <a:lnSpc>
                    <a:spcPts val="3220"/>
                  </a:lnSpc>
                </a:pPr>
                <a:r>
                  <a:rPr lang="en-US" sz="2300" b="1">
                    <a:solidFill>
                      <a:srgbClr val="000000"/>
                    </a:solidFill>
                    <a:latin typeface="Open Sans Bold"/>
                    <a:ea typeface="Open Sans Bold"/>
                    <a:cs typeface="Open Sans Bold"/>
                    <a:sym typeface="Open Sans Bold"/>
                  </a:rPr>
                  <a:t>4</a:t>
                </a:r>
              </a:p>
            </p:txBody>
          </p:sp>
        </p:grpSp>
        <p:sp>
          <p:nvSpPr>
            <p:cNvPr id="41" name="Freeform 41"/>
            <p:cNvSpPr/>
            <p:nvPr/>
          </p:nvSpPr>
          <p:spPr>
            <a:xfrm>
              <a:off x="1755433" y="1397705"/>
              <a:ext cx="1414846" cy="919650"/>
            </a:xfrm>
            <a:custGeom>
              <a:avLst/>
              <a:gdLst/>
              <a:ahLst/>
              <a:cxnLst/>
              <a:rect l="l" t="t" r="r" b="b"/>
              <a:pathLst>
                <a:path w="1414846" h="919650">
                  <a:moveTo>
                    <a:pt x="0" y="0"/>
                  </a:moveTo>
                  <a:lnTo>
                    <a:pt x="1414846" y="0"/>
                  </a:lnTo>
                  <a:lnTo>
                    <a:pt x="1414846" y="919649"/>
                  </a:lnTo>
                  <a:lnTo>
                    <a:pt x="0" y="91964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2" name="TextBox 42"/>
            <p:cNvSpPr txBox="1"/>
            <p:nvPr/>
          </p:nvSpPr>
          <p:spPr>
            <a:xfrm>
              <a:off x="148693" y="2767342"/>
              <a:ext cx="4628327" cy="2887980"/>
            </a:xfrm>
            <a:prstGeom prst="rect">
              <a:avLst/>
            </a:prstGeom>
          </p:spPr>
          <p:txBody>
            <a:bodyPr lIns="0" tIns="0" rIns="0" bIns="0" rtlCol="0" anchor="t">
              <a:spAutoFit/>
            </a:bodyPr>
            <a:lstStyle/>
            <a:p>
              <a:pPr algn="ctr">
                <a:lnSpc>
                  <a:spcPts val="3080"/>
                </a:lnSpc>
                <a:spcBef>
                  <a:spcPct val="0"/>
                </a:spcBef>
              </a:pPr>
              <a:r>
                <a:rPr lang="en-US" sz="2200" b="1">
                  <a:solidFill>
                    <a:srgbClr val="FFFFFF"/>
                  </a:solidFill>
                  <a:latin typeface="Open Sans Bold"/>
                  <a:ea typeface="Open Sans Bold"/>
                  <a:cs typeface="Open Sans Bold"/>
                  <a:sym typeface="Open Sans Bold"/>
                </a:rPr>
                <a:t>Personalized Gamified Intervention</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Task goals</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Progress tracking</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Reminders</a:t>
              </a:r>
            </a:p>
            <a:p>
              <a:pPr marL="431801" lvl="1" indent="-215900" algn="l">
                <a:lnSpc>
                  <a:spcPts val="2800"/>
                </a:lnSpc>
                <a:spcBef>
                  <a:spcPct val="0"/>
                </a:spcBef>
                <a:buFont typeface="Arial"/>
                <a:buChar char="•"/>
              </a:pPr>
              <a:r>
                <a:rPr lang="en-US" sz="2000">
                  <a:solidFill>
                    <a:srgbClr val="FFFFFF"/>
                  </a:solidFill>
                  <a:latin typeface="Open Sans"/>
                  <a:ea typeface="Open Sans"/>
                  <a:cs typeface="Open Sans"/>
                  <a:sym typeface="Open Sans"/>
                </a:rPr>
                <a:t>Rewards</a:t>
              </a:r>
            </a:p>
          </p:txBody>
        </p:sp>
      </p:grpSp>
      <p:grpSp>
        <p:nvGrpSpPr>
          <p:cNvPr id="43" name="Group 43"/>
          <p:cNvGrpSpPr/>
          <p:nvPr/>
        </p:nvGrpSpPr>
        <p:grpSpPr>
          <a:xfrm>
            <a:off x="1142491" y="7420911"/>
            <a:ext cx="16230600" cy="944045"/>
            <a:chOff x="0" y="0"/>
            <a:chExt cx="3383897" cy="196823"/>
          </a:xfrm>
        </p:grpSpPr>
        <p:sp>
          <p:nvSpPr>
            <p:cNvPr id="44" name="Freeform 44"/>
            <p:cNvSpPr/>
            <p:nvPr/>
          </p:nvSpPr>
          <p:spPr>
            <a:xfrm>
              <a:off x="0" y="0"/>
              <a:ext cx="3383897" cy="196823"/>
            </a:xfrm>
            <a:custGeom>
              <a:avLst/>
              <a:gdLst/>
              <a:ahLst/>
              <a:cxnLst/>
              <a:rect l="l" t="t" r="r" b="b"/>
              <a:pathLst>
                <a:path w="3383897" h="196823">
                  <a:moveTo>
                    <a:pt x="9316" y="0"/>
                  </a:moveTo>
                  <a:lnTo>
                    <a:pt x="3374580" y="0"/>
                  </a:lnTo>
                  <a:cubicBezTo>
                    <a:pt x="3379725" y="0"/>
                    <a:pt x="3383897" y="4171"/>
                    <a:pt x="3383897" y="9316"/>
                  </a:cubicBezTo>
                  <a:lnTo>
                    <a:pt x="3383897" y="187506"/>
                  </a:lnTo>
                  <a:cubicBezTo>
                    <a:pt x="3383897" y="192652"/>
                    <a:pt x="3379725" y="196823"/>
                    <a:pt x="3374580" y="196823"/>
                  </a:cubicBezTo>
                  <a:lnTo>
                    <a:pt x="9316" y="196823"/>
                  </a:lnTo>
                  <a:cubicBezTo>
                    <a:pt x="4171" y="196823"/>
                    <a:pt x="0" y="192652"/>
                    <a:pt x="0" y="187506"/>
                  </a:cubicBezTo>
                  <a:lnTo>
                    <a:pt x="0" y="9316"/>
                  </a:lnTo>
                  <a:cubicBezTo>
                    <a:pt x="0" y="4171"/>
                    <a:pt x="4171" y="0"/>
                    <a:pt x="9316" y="0"/>
                  </a:cubicBezTo>
                  <a:close/>
                </a:path>
              </a:pathLst>
            </a:custGeom>
            <a:solidFill>
              <a:srgbClr val="D5E5EF">
                <a:alpha val="49804"/>
              </a:srgbClr>
            </a:solidFill>
            <a:ln w="38100" cap="rnd">
              <a:solidFill>
                <a:srgbClr val="44639B">
                  <a:alpha val="49804"/>
                </a:srgbClr>
              </a:solidFill>
              <a:prstDash val="dash"/>
              <a:round/>
            </a:ln>
          </p:spPr>
          <p:txBody>
            <a:bodyPr/>
            <a:lstStyle/>
            <a:p>
              <a:endParaRPr lang="en-US"/>
            </a:p>
          </p:txBody>
        </p:sp>
        <p:sp>
          <p:nvSpPr>
            <p:cNvPr id="45" name="TextBox 45"/>
            <p:cNvSpPr txBox="1"/>
            <p:nvPr/>
          </p:nvSpPr>
          <p:spPr>
            <a:xfrm>
              <a:off x="0" y="-38100"/>
              <a:ext cx="3383897" cy="234923"/>
            </a:xfrm>
            <a:prstGeom prst="rect">
              <a:avLst/>
            </a:prstGeom>
          </p:spPr>
          <p:txBody>
            <a:bodyPr lIns="50800" tIns="50800" rIns="50800" bIns="50800" rtlCol="0" anchor="ctr"/>
            <a:lstStyle/>
            <a:p>
              <a:pPr algn="ctr">
                <a:lnSpc>
                  <a:spcPts val="3028"/>
                </a:lnSpc>
              </a:pPr>
              <a:endParaRPr/>
            </a:p>
          </p:txBody>
        </p:sp>
      </p:grpSp>
      <p:sp>
        <p:nvSpPr>
          <p:cNvPr id="46" name="Freeform 46"/>
          <p:cNvSpPr/>
          <p:nvPr/>
        </p:nvSpPr>
        <p:spPr>
          <a:xfrm>
            <a:off x="1418964" y="7615806"/>
            <a:ext cx="780641" cy="554255"/>
          </a:xfrm>
          <a:custGeom>
            <a:avLst/>
            <a:gdLst/>
            <a:ahLst/>
            <a:cxnLst/>
            <a:rect l="l" t="t" r="r" b="b"/>
            <a:pathLst>
              <a:path w="780641" h="554255">
                <a:moveTo>
                  <a:pt x="0" y="0"/>
                </a:moveTo>
                <a:lnTo>
                  <a:pt x="780641" y="0"/>
                </a:lnTo>
                <a:lnTo>
                  <a:pt x="780641" y="554255"/>
                </a:lnTo>
                <a:lnTo>
                  <a:pt x="0" y="55425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7" name="TextBox 47"/>
          <p:cNvSpPr txBox="1"/>
          <p:nvPr/>
        </p:nvSpPr>
        <p:spPr>
          <a:xfrm>
            <a:off x="2427721" y="7578608"/>
            <a:ext cx="14651860" cy="619125"/>
          </a:xfrm>
          <a:prstGeom prst="rect">
            <a:avLst/>
          </a:prstGeom>
        </p:spPr>
        <p:txBody>
          <a:bodyPr lIns="0" tIns="0" rIns="0" bIns="0" rtlCol="0" anchor="t">
            <a:spAutoFit/>
          </a:bodyPr>
          <a:lstStyle/>
          <a:p>
            <a:pPr algn="l">
              <a:lnSpc>
                <a:spcPts val="2400"/>
              </a:lnSpc>
              <a:spcBef>
                <a:spcPct val="0"/>
              </a:spcBef>
            </a:pPr>
            <a:r>
              <a:rPr lang="en-US" sz="2000" b="1">
                <a:solidFill>
                  <a:srgbClr val="000000"/>
                </a:solidFill>
                <a:latin typeface="Open Sans Bold"/>
                <a:ea typeface="Open Sans Bold"/>
                <a:cs typeface="Open Sans Bold"/>
                <a:sym typeface="Open Sans Bold"/>
              </a:rPr>
              <a:t>Behavioural monitoring and feedback loop: </a:t>
            </a:r>
            <a:r>
              <a:rPr lang="en-US" sz="2000">
                <a:solidFill>
                  <a:srgbClr val="000000"/>
                </a:solidFill>
                <a:latin typeface="Open Sans"/>
                <a:ea typeface="Open Sans"/>
                <a:cs typeface="Open Sans"/>
                <a:sym typeface="Open Sans"/>
              </a:rPr>
              <a:t>Student behaviour is monitored, and interventions can be adjusted based on the results.</a:t>
            </a:r>
          </a:p>
        </p:txBody>
      </p:sp>
      <p:grpSp>
        <p:nvGrpSpPr>
          <p:cNvPr id="48" name="Group 48"/>
          <p:cNvGrpSpPr/>
          <p:nvPr/>
        </p:nvGrpSpPr>
        <p:grpSpPr>
          <a:xfrm>
            <a:off x="1142491" y="8665884"/>
            <a:ext cx="16230600" cy="773461"/>
            <a:chOff x="0" y="0"/>
            <a:chExt cx="3383897" cy="161258"/>
          </a:xfrm>
        </p:grpSpPr>
        <p:sp>
          <p:nvSpPr>
            <p:cNvPr id="49" name="Freeform 49"/>
            <p:cNvSpPr/>
            <p:nvPr/>
          </p:nvSpPr>
          <p:spPr>
            <a:xfrm>
              <a:off x="0" y="0"/>
              <a:ext cx="3383897" cy="161258"/>
            </a:xfrm>
            <a:custGeom>
              <a:avLst/>
              <a:gdLst/>
              <a:ahLst/>
              <a:cxnLst/>
              <a:rect l="l" t="t" r="r" b="b"/>
              <a:pathLst>
                <a:path w="3383897" h="161258">
                  <a:moveTo>
                    <a:pt x="9316" y="0"/>
                  </a:moveTo>
                  <a:lnTo>
                    <a:pt x="3374580" y="0"/>
                  </a:lnTo>
                  <a:cubicBezTo>
                    <a:pt x="3379725" y="0"/>
                    <a:pt x="3383897" y="4171"/>
                    <a:pt x="3383897" y="9316"/>
                  </a:cubicBezTo>
                  <a:lnTo>
                    <a:pt x="3383897" y="151941"/>
                  </a:lnTo>
                  <a:cubicBezTo>
                    <a:pt x="3383897" y="157087"/>
                    <a:pt x="3379725" y="161258"/>
                    <a:pt x="3374580" y="161258"/>
                  </a:cubicBezTo>
                  <a:lnTo>
                    <a:pt x="9316" y="161258"/>
                  </a:lnTo>
                  <a:cubicBezTo>
                    <a:pt x="4171" y="161258"/>
                    <a:pt x="0" y="157087"/>
                    <a:pt x="0" y="151941"/>
                  </a:cubicBezTo>
                  <a:lnTo>
                    <a:pt x="0" y="9316"/>
                  </a:lnTo>
                  <a:cubicBezTo>
                    <a:pt x="0" y="4171"/>
                    <a:pt x="4171" y="0"/>
                    <a:pt x="9316" y="0"/>
                  </a:cubicBezTo>
                  <a:close/>
                </a:path>
              </a:pathLst>
            </a:custGeom>
            <a:solidFill>
              <a:srgbClr val="F1E2F9">
                <a:alpha val="49804"/>
              </a:srgbClr>
            </a:solidFill>
            <a:ln w="38100" cap="rnd">
              <a:solidFill>
                <a:srgbClr val="A6A6A6">
                  <a:alpha val="49804"/>
                </a:srgbClr>
              </a:solidFill>
              <a:prstDash val="solid"/>
              <a:round/>
            </a:ln>
          </p:spPr>
          <p:txBody>
            <a:bodyPr/>
            <a:lstStyle/>
            <a:p>
              <a:endParaRPr lang="en-US"/>
            </a:p>
          </p:txBody>
        </p:sp>
        <p:sp>
          <p:nvSpPr>
            <p:cNvPr id="50" name="TextBox 50"/>
            <p:cNvSpPr txBox="1"/>
            <p:nvPr/>
          </p:nvSpPr>
          <p:spPr>
            <a:xfrm>
              <a:off x="0" y="-38100"/>
              <a:ext cx="3383897" cy="199358"/>
            </a:xfrm>
            <a:prstGeom prst="rect">
              <a:avLst/>
            </a:prstGeom>
          </p:spPr>
          <p:txBody>
            <a:bodyPr lIns="50800" tIns="50800" rIns="50800" bIns="50800" rtlCol="0" anchor="ctr"/>
            <a:lstStyle/>
            <a:p>
              <a:pPr algn="ctr">
                <a:lnSpc>
                  <a:spcPts val="3028"/>
                </a:lnSpc>
              </a:pPr>
              <a:endParaRPr/>
            </a:p>
          </p:txBody>
        </p:sp>
      </p:grpSp>
      <p:sp>
        <p:nvSpPr>
          <p:cNvPr id="51" name="TextBox 51"/>
          <p:cNvSpPr txBox="1"/>
          <p:nvPr/>
        </p:nvSpPr>
        <p:spPr>
          <a:xfrm>
            <a:off x="4054492" y="8890690"/>
            <a:ext cx="10179016" cy="314325"/>
          </a:xfrm>
          <a:prstGeom prst="rect">
            <a:avLst/>
          </a:prstGeom>
        </p:spPr>
        <p:txBody>
          <a:bodyPr lIns="0" tIns="0" rIns="0" bIns="0" rtlCol="0" anchor="t">
            <a:spAutoFit/>
          </a:bodyPr>
          <a:lstStyle/>
          <a:p>
            <a:pPr algn="l">
              <a:lnSpc>
                <a:spcPts val="2400"/>
              </a:lnSpc>
              <a:spcBef>
                <a:spcPct val="0"/>
              </a:spcBef>
            </a:pPr>
            <a:r>
              <a:rPr lang="en-US" sz="2000" b="1">
                <a:solidFill>
                  <a:srgbClr val="000000"/>
                </a:solidFill>
                <a:latin typeface="Open Sans Bold"/>
                <a:ea typeface="Open Sans Bold"/>
                <a:cs typeface="Open Sans Bold"/>
                <a:sym typeface="Open Sans Bold"/>
              </a:rPr>
              <a:t>Ethical considerations: </a:t>
            </a:r>
            <a:r>
              <a:rPr lang="en-US" sz="2000">
                <a:solidFill>
                  <a:srgbClr val="000000"/>
                </a:solidFill>
                <a:latin typeface="Open Sans"/>
                <a:ea typeface="Open Sans"/>
                <a:cs typeface="Open Sans"/>
                <a:sym typeface="Open Sans"/>
              </a:rPr>
              <a:t>data privacy, informed consent, fairness and transparency.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10282634" cy="850900"/>
          </a:xfrm>
          <a:prstGeom prst="rect">
            <a:avLst/>
          </a:prstGeom>
        </p:spPr>
        <p:txBody>
          <a:bodyPr lIns="0" tIns="0" rIns="0" bIns="0" rtlCol="0" anchor="t">
            <a:spAutoFit/>
          </a:bodyPr>
          <a:lstStyle/>
          <a:p>
            <a:pPr algn="l">
              <a:lnSpc>
                <a:spcPts val="6500"/>
              </a:lnSpc>
              <a:spcBef>
                <a:spcPct val="0"/>
              </a:spcBef>
            </a:pPr>
            <a:r>
              <a:rPr lang="en-US" sz="5000">
                <a:solidFill>
                  <a:srgbClr val="000000"/>
                </a:solidFill>
                <a:latin typeface="Poppins"/>
                <a:ea typeface="Poppins"/>
                <a:cs typeface="Poppins"/>
                <a:sym typeface="Poppins"/>
              </a:rPr>
              <a:t>Conclusion and Future Research</a:t>
            </a:r>
          </a:p>
        </p:txBody>
      </p:sp>
      <p:sp>
        <p:nvSpPr>
          <p:cNvPr id="3" name="TextBox 3"/>
          <p:cNvSpPr txBox="1"/>
          <p:nvPr/>
        </p:nvSpPr>
        <p:spPr>
          <a:xfrm>
            <a:off x="1028700" y="682625"/>
            <a:ext cx="2647024" cy="346075"/>
          </a:xfrm>
          <a:prstGeom prst="rect">
            <a:avLst/>
          </a:prstGeom>
        </p:spPr>
        <p:txBody>
          <a:bodyPr lIns="0" tIns="0" rIns="0" bIns="0" rtlCol="0" anchor="t">
            <a:spAutoFit/>
          </a:bodyPr>
          <a:lstStyle/>
          <a:p>
            <a:pPr algn="l">
              <a:lnSpc>
                <a:spcPts val="2600"/>
              </a:lnSpc>
              <a:spcBef>
                <a:spcPct val="0"/>
              </a:spcBef>
            </a:pPr>
            <a:r>
              <a:rPr lang="en-US" sz="2000" b="1">
                <a:solidFill>
                  <a:srgbClr val="004D75"/>
                </a:solidFill>
                <a:latin typeface="Poppins Bold"/>
                <a:ea typeface="Poppins Bold"/>
                <a:cs typeface="Poppins Bold"/>
                <a:sym typeface="Poppins Bold"/>
              </a:rPr>
              <a:t>Summary &amp; Outlook</a:t>
            </a:r>
          </a:p>
        </p:txBody>
      </p:sp>
      <p:grpSp>
        <p:nvGrpSpPr>
          <p:cNvPr id="4" name="Group 4"/>
          <p:cNvGrpSpPr/>
          <p:nvPr/>
        </p:nvGrpSpPr>
        <p:grpSpPr>
          <a:xfrm>
            <a:off x="1028700" y="2242297"/>
            <a:ext cx="5141317" cy="3960159"/>
            <a:chOff x="0" y="0"/>
            <a:chExt cx="6855089" cy="5280212"/>
          </a:xfrm>
        </p:grpSpPr>
        <p:grpSp>
          <p:nvGrpSpPr>
            <p:cNvPr id="5" name="Group 5"/>
            <p:cNvGrpSpPr/>
            <p:nvPr/>
          </p:nvGrpSpPr>
          <p:grpSpPr>
            <a:xfrm>
              <a:off x="0" y="0"/>
              <a:ext cx="6855089" cy="5280212"/>
              <a:chOff x="0" y="0"/>
              <a:chExt cx="1354092" cy="1043005"/>
            </a:xfrm>
          </p:grpSpPr>
          <p:sp>
            <p:nvSpPr>
              <p:cNvPr id="6" name="Freeform 6"/>
              <p:cNvSpPr/>
              <p:nvPr/>
            </p:nvSpPr>
            <p:spPr>
              <a:xfrm>
                <a:off x="0" y="0"/>
                <a:ext cx="1354092" cy="1043005"/>
              </a:xfrm>
              <a:custGeom>
                <a:avLst/>
                <a:gdLst/>
                <a:ahLst/>
                <a:cxnLst/>
                <a:rect l="l" t="t" r="r" b="b"/>
                <a:pathLst>
                  <a:path w="1354092" h="1043005">
                    <a:moveTo>
                      <a:pt x="76797" y="0"/>
                    </a:moveTo>
                    <a:lnTo>
                      <a:pt x="1277295" y="0"/>
                    </a:lnTo>
                    <a:cubicBezTo>
                      <a:pt x="1297663" y="0"/>
                      <a:pt x="1317196" y="8091"/>
                      <a:pt x="1331598" y="22493"/>
                    </a:cubicBezTo>
                    <a:cubicBezTo>
                      <a:pt x="1346001" y="36896"/>
                      <a:pt x="1354092" y="56429"/>
                      <a:pt x="1354092" y="76797"/>
                    </a:cubicBezTo>
                    <a:lnTo>
                      <a:pt x="1354092" y="966208"/>
                    </a:lnTo>
                    <a:cubicBezTo>
                      <a:pt x="1354092" y="1008622"/>
                      <a:pt x="1319709" y="1043005"/>
                      <a:pt x="1277295" y="1043005"/>
                    </a:cubicBezTo>
                    <a:lnTo>
                      <a:pt x="76797" y="1043005"/>
                    </a:lnTo>
                    <a:cubicBezTo>
                      <a:pt x="56429" y="1043005"/>
                      <a:pt x="36896" y="1034914"/>
                      <a:pt x="22493" y="1020511"/>
                    </a:cubicBezTo>
                    <a:cubicBezTo>
                      <a:pt x="8091" y="1006109"/>
                      <a:pt x="0" y="986576"/>
                      <a:pt x="0" y="966208"/>
                    </a:cubicBezTo>
                    <a:lnTo>
                      <a:pt x="0" y="76797"/>
                    </a:lnTo>
                    <a:cubicBezTo>
                      <a:pt x="0" y="34383"/>
                      <a:pt x="34383" y="0"/>
                      <a:pt x="76797" y="0"/>
                    </a:cubicBezTo>
                    <a:close/>
                  </a:path>
                </a:pathLst>
              </a:custGeom>
              <a:solidFill>
                <a:srgbClr val="FFFFFF"/>
              </a:solidFill>
              <a:ln w="38100" cap="rnd">
                <a:solidFill>
                  <a:srgbClr val="D5E5EF"/>
                </a:solidFill>
                <a:prstDash val="solid"/>
                <a:round/>
              </a:ln>
            </p:spPr>
            <p:txBody>
              <a:bodyPr/>
              <a:lstStyle/>
              <a:p>
                <a:endParaRPr lang="en-US"/>
              </a:p>
            </p:txBody>
          </p:sp>
          <p:sp>
            <p:nvSpPr>
              <p:cNvPr id="7" name="TextBox 7"/>
              <p:cNvSpPr txBox="1"/>
              <p:nvPr/>
            </p:nvSpPr>
            <p:spPr>
              <a:xfrm>
                <a:off x="0" y="-47625"/>
                <a:ext cx="1354092" cy="1090630"/>
              </a:xfrm>
              <a:prstGeom prst="rect">
                <a:avLst/>
              </a:prstGeom>
            </p:spPr>
            <p:txBody>
              <a:bodyPr lIns="50800" tIns="50800" rIns="50800" bIns="50800" rtlCol="0" anchor="ctr"/>
              <a:lstStyle/>
              <a:p>
                <a:pPr algn="ctr">
                  <a:lnSpc>
                    <a:spcPts val="3586"/>
                  </a:lnSpc>
                </a:pPr>
                <a:endParaRPr/>
              </a:p>
            </p:txBody>
          </p:sp>
        </p:grpSp>
        <p:sp>
          <p:nvSpPr>
            <p:cNvPr id="8" name="Freeform 8"/>
            <p:cNvSpPr/>
            <p:nvPr/>
          </p:nvSpPr>
          <p:spPr>
            <a:xfrm>
              <a:off x="392545" y="296383"/>
              <a:ext cx="1372138" cy="1234924"/>
            </a:xfrm>
            <a:custGeom>
              <a:avLst/>
              <a:gdLst/>
              <a:ahLst/>
              <a:cxnLst/>
              <a:rect l="l" t="t" r="r" b="b"/>
              <a:pathLst>
                <a:path w="1372138" h="1234924">
                  <a:moveTo>
                    <a:pt x="0" y="0"/>
                  </a:moveTo>
                  <a:lnTo>
                    <a:pt x="1372138" y="0"/>
                  </a:lnTo>
                  <a:lnTo>
                    <a:pt x="1372138" y="1234924"/>
                  </a:lnTo>
                  <a:lnTo>
                    <a:pt x="0" y="12349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p:cNvSpPr txBox="1"/>
            <p:nvPr/>
          </p:nvSpPr>
          <p:spPr>
            <a:xfrm>
              <a:off x="2070157" y="638467"/>
              <a:ext cx="4412015" cy="503132"/>
            </a:xfrm>
            <a:prstGeom prst="rect">
              <a:avLst/>
            </a:prstGeom>
          </p:spPr>
          <p:txBody>
            <a:bodyPr lIns="0" tIns="0" rIns="0" bIns="0" rtlCol="0" anchor="t">
              <a:spAutoFit/>
            </a:bodyPr>
            <a:lstStyle/>
            <a:p>
              <a:pPr algn="l">
                <a:lnSpc>
                  <a:spcPts val="3220"/>
                </a:lnSpc>
                <a:spcBef>
                  <a:spcPct val="0"/>
                </a:spcBef>
              </a:pPr>
              <a:r>
                <a:rPr lang="en-US" sz="2300" b="1">
                  <a:solidFill>
                    <a:srgbClr val="000000"/>
                  </a:solidFill>
                  <a:latin typeface="Open Sans Bold"/>
                  <a:ea typeface="Open Sans Bold"/>
                  <a:cs typeface="Open Sans Bold"/>
                  <a:sym typeface="Open Sans Bold"/>
                </a:rPr>
                <a:t>1. Multifaceted Nature</a:t>
              </a:r>
            </a:p>
          </p:txBody>
        </p:sp>
        <p:sp>
          <p:nvSpPr>
            <p:cNvPr id="10" name="TextBox 10"/>
            <p:cNvSpPr txBox="1"/>
            <p:nvPr/>
          </p:nvSpPr>
          <p:spPr>
            <a:xfrm>
              <a:off x="382731" y="1868033"/>
              <a:ext cx="6089628" cy="2799292"/>
            </a:xfrm>
            <a:prstGeom prst="rect">
              <a:avLst/>
            </a:prstGeom>
          </p:spPr>
          <p:txBody>
            <a:bodyPr lIns="0" tIns="0" rIns="0" bIns="0" rtlCol="0" anchor="t">
              <a:spAutoFit/>
            </a:bodyPr>
            <a:lstStyle/>
            <a:p>
              <a:pPr algn="just">
                <a:lnSpc>
                  <a:spcPts val="2800"/>
                </a:lnSpc>
              </a:pPr>
              <a:r>
                <a:rPr lang="en-US" sz="2000" b="1">
                  <a:solidFill>
                    <a:srgbClr val="004D75"/>
                  </a:solidFill>
                  <a:latin typeface="Open Sans Bold"/>
                  <a:ea typeface="Open Sans Bold"/>
                  <a:cs typeface="Open Sans Bold"/>
                  <a:sym typeface="Open Sans Bold"/>
                </a:rPr>
                <a:t>Psychological Factors</a:t>
              </a:r>
            </a:p>
            <a:p>
              <a:pPr algn="just">
                <a:lnSpc>
                  <a:spcPts val="2800"/>
                </a:lnSpc>
              </a:pPr>
              <a:endParaRPr lang="en-US" sz="2000" b="1">
                <a:solidFill>
                  <a:srgbClr val="004D75"/>
                </a:solidFill>
                <a:latin typeface="Open Sans Bold"/>
                <a:ea typeface="Open Sans Bold"/>
                <a:cs typeface="Open Sans Bold"/>
                <a:sym typeface="Open Sans Bold"/>
              </a:endParaRPr>
            </a:p>
            <a:p>
              <a:pPr algn="just">
                <a:lnSpc>
                  <a:spcPts val="2800"/>
                </a:lnSpc>
                <a:spcBef>
                  <a:spcPct val="0"/>
                </a:spcBef>
              </a:pPr>
              <a:r>
                <a:rPr lang="en-US" sz="2000">
                  <a:solidFill>
                    <a:srgbClr val="000000"/>
                  </a:solidFill>
                  <a:latin typeface="Open Sans"/>
                  <a:ea typeface="Open Sans"/>
                  <a:cs typeface="Open Sans"/>
                  <a:sym typeface="Open Sans"/>
                </a:rPr>
                <a:t>Cognitive, emotional and behavioural factors contribute to academic procrastination. Time-management strategies alone may not be enough.</a:t>
              </a:r>
            </a:p>
          </p:txBody>
        </p:sp>
      </p:grpSp>
      <p:grpSp>
        <p:nvGrpSpPr>
          <p:cNvPr id="11" name="Group 11"/>
          <p:cNvGrpSpPr/>
          <p:nvPr/>
        </p:nvGrpSpPr>
        <p:grpSpPr>
          <a:xfrm>
            <a:off x="6573342" y="2242297"/>
            <a:ext cx="5141317" cy="3960159"/>
            <a:chOff x="0" y="0"/>
            <a:chExt cx="6855089" cy="5280212"/>
          </a:xfrm>
        </p:grpSpPr>
        <p:grpSp>
          <p:nvGrpSpPr>
            <p:cNvPr id="12" name="Group 12"/>
            <p:cNvGrpSpPr/>
            <p:nvPr/>
          </p:nvGrpSpPr>
          <p:grpSpPr>
            <a:xfrm>
              <a:off x="0" y="0"/>
              <a:ext cx="6855089" cy="5280212"/>
              <a:chOff x="0" y="0"/>
              <a:chExt cx="1354092" cy="1043005"/>
            </a:xfrm>
          </p:grpSpPr>
          <p:sp>
            <p:nvSpPr>
              <p:cNvPr id="13" name="Freeform 13"/>
              <p:cNvSpPr/>
              <p:nvPr/>
            </p:nvSpPr>
            <p:spPr>
              <a:xfrm>
                <a:off x="0" y="0"/>
                <a:ext cx="1354092" cy="1043005"/>
              </a:xfrm>
              <a:custGeom>
                <a:avLst/>
                <a:gdLst/>
                <a:ahLst/>
                <a:cxnLst/>
                <a:rect l="l" t="t" r="r" b="b"/>
                <a:pathLst>
                  <a:path w="1354092" h="1043005">
                    <a:moveTo>
                      <a:pt x="76797" y="0"/>
                    </a:moveTo>
                    <a:lnTo>
                      <a:pt x="1277295" y="0"/>
                    </a:lnTo>
                    <a:cubicBezTo>
                      <a:pt x="1297663" y="0"/>
                      <a:pt x="1317196" y="8091"/>
                      <a:pt x="1331598" y="22493"/>
                    </a:cubicBezTo>
                    <a:cubicBezTo>
                      <a:pt x="1346001" y="36896"/>
                      <a:pt x="1354092" y="56429"/>
                      <a:pt x="1354092" y="76797"/>
                    </a:cubicBezTo>
                    <a:lnTo>
                      <a:pt x="1354092" y="966208"/>
                    </a:lnTo>
                    <a:cubicBezTo>
                      <a:pt x="1354092" y="1008622"/>
                      <a:pt x="1319709" y="1043005"/>
                      <a:pt x="1277295" y="1043005"/>
                    </a:cubicBezTo>
                    <a:lnTo>
                      <a:pt x="76797" y="1043005"/>
                    </a:lnTo>
                    <a:cubicBezTo>
                      <a:pt x="56429" y="1043005"/>
                      <a:pt x="36896" y="1034914"/>
                      <a:pt x="22493" y="1020511"/>
                    </a:cubicBezTo>
                    <a:cubicBezTo>
                      <a:pt x="8091" y="1006109"/>
                      <a:pt x="0" y="986576"/>
                      <a:pt x="0" y="966208"/>
                    </a:cubicBezTo>
                    <a:lnTo>
                      <a:pt x="0" y="76797"/>
                    </a:lnTo>
                    <a:cubicBezTo>
                      <a:pt x="0" y="34383"/>
                      <a:pt x="34383" y="0"/>
                      <a:pt x="76797" y="0"/>
                    </a:cubicBezTo>
                    <a:close/>
                  </a:path>
                </a:pathLst>
              </a:custGeom>
              <a:solidFill>
                <a:srgbClr val="FFFFFF"/>
              </a:solidFill>
              <a:ln w="38100" cap="rnd">
                <a:solidFill>
                  <a:srgbClr val="D5E5EF"/>
                </a:solidFill>
                <a:prstDash val="solid"/>
                <a:round/>
              </a:ln>
            </p:spPr>
            <p:txBody>
              <a:bodyPr/>
              <a:lstStyle/>
              <a:p>
                <a:endParaRPr lang="en-US"/>
              </a:p>
            </p:txBody>
          </p:sp>
          <p:sp>
            <p:nvSpPr>
              <p:cNvPr id="14" name="TextBox 14"/>
              <p:cNvSpPr txBox="1"/>
              <p:nvPr/>
            </p:nvSpPr>
            <p:spPr>
              <a:xfrm>
                <a:off x="0" y="-47625"/>
                <a:ext cx="1354092" cy="1090630"/>
              </a:xfrm>
              <a:prstGeom prst="rect">
                <a:avLst/>
              </a:prstGeom>
            </p:spPr>
            <p:txBody>
              <a:bodyPr lIns="50800" tIns="50800" rIns="50800" bIns="50800" rtlCol="0" anchor="ctr"/>
              <a:lstStyle/>
              <a:p>
                <a:pPr algn="ctr">
                  <a:lnSpc>
                    <a:spcPts val="3586"/>
                  </a:lnSpc>
                </a:pPr>
                <a:endParaRPr/>
              </a:p>
            </p:txBody>
          </p:sp>
        </p:grpSp>
        <p:sp>
          <p:nvSpPr>
            <p:cNvPr id="15" name="TextBox 15"/>
            <p:cNvSpPr txBox="1"/>
            <p:nvPr/>
          </p:nvSpPr>
          <p:spPr>
            <a:xfrm>
              <a:off x="2070157" y="371767"/>
              <a:ext cx="4402201" cy="1036532"/>
            </a:xfrm>
            <a:prstGeom prst="rect">
              <a:avLst/>
            </a:prstGeom>
          </p:spPr>
          <p:txBody>
            <a:bodyPr lIns="0" tIns="0" rIns="0" bIns="0" rtlCol="0" anchor="t">
              <a:spAutoFit/>
            </a:bodyPr>
            <a:lstStyle/>
            <a:p>
              <a:pPr algn="l">
                <a:lnSpc>
                  <a:spcPts val="3220"/>
                </a:lnSpc>
                <a:spcBef>
                  <a:spcPct val="0"/>
                </a:spcBef>
              </a:pPr>
              <a:r>
                <a:rPr lang="en-US" sz="2300" b="1">
                  <a:solidFill>
                    <a:srgbClr val="000000"/>
                  </a:solidFill>
                  <a:latin typeface="Open Sans Bold"/>
                  <a:ea typeface="Open Sans Bold"/>
                  <a:cs typeface="Open Sans Bold"/>
                  <a:sym typeface="Open Sans Bold"/>
                </a:rPr>
                <a:t>2. Complementary Approaches</a:t>
              </a:r>
            </a:p>
          </p:txBody>
        </p:sp>
        <p:sp>
          <p:nvSpPr>
            <p:cNvPr id="16" name="TextBox 16"/>
            <p:cNvSpPr txBox="1"/>
            <p:nvPr/>
          </p:nvSpPr>
          <p:spPr>
            <a:xfrm>
              <a:off x="382731" y="1868033"/>
              <a:ext cx="6089628" cy="2799292"/>
            </a:xfrm>
            <a:prstGeom prst="rect">
              <a:avLst/>
            </a:prstGeom>
          </p:spPr>
          <p:txBody>
            <a:bodyPr lIns="0" tIns="0" rIns="0" bIns="0" rtlCol="0" anchor="t">
              <a:spAutoFit/>
            </a:bodyPr>
            <a:lstStyle/>
            <a:p>
              <a:pPr algn="just">
                <a:lnSpc>
                  <a:spcPts val="2800"/>
                </a:lnSpc>
              </a:pPr>
              <a:r>
                <a:rPr lang="en-US" sz="2000" b="1">
                  <a:solidFill>
                    <a:srgbClr val="004D75"/>
                  </a:solidFill>
                  <a:latin typeface="Open Sans Bold"/>
                  <a:ea typeface="Open Sans Bold"/>
                  <a:cs typeface="Open Sans Bold"/>
                  <a:sym typeface="Open Sans Bold"/>
                </a:rPr>
                <a:t>Prediction and Motivation</a:t>
              </a:r>
            </a:p>
            <a:p>
              <a:pPr algn="just">
                <a:lnSpc>
                  <a:spcPts val="2800"/>
                </a:lnSpc>
              </a:pPr>
              <a:endParaRPr lang="en-US" sz="2000" b="1">
                <a:solidFill>
                  <a:srgbClr val="004D75"/>
                </a:solidFill>
                <a:latin typeface="Open Sans Bold"/>
                <a:ea typeface="Open Sans Bold"/>
                <a:cs typeface="Open Sans Bold"/>
                <a:sym typeface="Open Sans Bold"/>
              </a:endParaRPr>
            </a:p>
            <a:p>
              <a:pPr algn="just">
                <a:lnSpc>
                  <a:spcPts val="2800"/>
                </a:lnSpc>
                <a:spcBef>
                  <a:spcPct val="0"/>
                </a:spcBef>
              </a:pPr>
              <a:r>
                <a:rPr lang="en-US" sz="2000">
                  <a:solidFill>
                    <a:srgbClr val="000000"/>
                  </a:solidFill>
                  <a:latin typeface="Open Sans"/>
                  <a:ea typeface="Open Sans"/>
                  <a:cs typeface="Open Sans"/>
                  <a:sym typeface="Open Sans"/>
                </a:rPr>
                <a:t>Machine learning can help identify students at risk, while gamification may encourage engagement and task completion.</a:t>
              </a:r>
            </a:p>
          </p:txBody>
        </p:sp>
        <p:sp>
          <p:nvSpPr>
            <p:cNvPr id="17" name="Freeform 17"/>
            <p:cNvSpPr/>
            <p:nvPr/>
          </p:nvSpPr>
          <p:spPr>
            <a:xfrm>
              <a:off x="393219" y="296383"/>
              <a:ext cx="1372138" cy="1317252"/>
            </a:xfrm>
            <a:custGeom>
              <a:avLst/>
              <a:gdLst/>
              <a:ahLst/>
              <a:cxnLst/>
              <a:rect l="l" t="t" r="r" b="b"/>
              <a:pathLst>
                <a:path w="1372138" h="1317252">
                  <a:moveTo>
                    <a:pt x="0" y="0"/>
                  </a:moveTo>
                  <a:lnTo>
                    <a:pt x="1372138" y="0"/>
                  </a:lnTo>
                  <a:lnTo>
                    <a:pt x="1372138" y="1317252"/>
                  </a:lnTo>
                  <a:lnTo>
                    <a:pt x="0" y="1317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8" name="Group 18"/>
          <p:cNvGrpSpPr/>
          <p:nvPr/>
        </p:nvGrpSpPr>
        <p:grpSpPr>
          <a:xfrm>
            <a:off x="12117983" y="2242297"/>
            <a:ext cx="5141317" cy="3960159"/>
            <a:chOff x="0" y="0"/>
            <a:chExt cx="6855089" cy="5280212"/>
          </a:xfrm>
        </p:grpSpPr>
        <p:grpSp>
          <p:nvGrpSpPr>
            <p:cNvPr id="19" name="Group 19"/>
            <p:cNvGrpSpPr/>
            <p:nvPr/>
          </p:nvGrpSpPr>
          <p:grpSpPr>
            <a:xfrm>
              <a:off x="0" y="0"/>
              <a:ext cx="6855089" cy="5280212"/>
              <a:chOff x="0" y="0"/>
              <a:chExt cx="1354092" cy="1043005"/>
            </a:xfrm>
          </p:grpSpPr>
          <p:sp>
            <p:nvSpPr>
              <p:cNvPr id="20" name="Freeform 20"/>
              <p:cNvSpPr/>
              <p:nvPr/>
            </p:nvSpPr>
            <p:spPr>
              <a:xfrm>
                <a:off x="0" y="0"/>
                <a:ext cx="1354092" cy="1043005"/>
              </a:xfrm>
              <a:custGeom>
                <a:avLst/>
                <a:gdLst/>
                <a:ahLst/>
                <a:cxnLst/>
                <a:rect l="l" t="t" r="r" b="b"/>
                <a:pathLst>
                  <a:path w="1354092" h="1043005">
                    <a:moveTo>
                      <a:pt x="76797" y="0"/>
                    </a:moveTo>
                    <a:lnTo>
                      <a:pt x="1277295" y="0"/>
                    </a:lnTo>
                    <a:cubicBezTo>
                      <a:pt x="1297663" y="0"/>
                      <a:pt x="1317196" y="8091"/>
                      <a:pt x="1331598" y="22493"/>
                    </a:cubicBezTo>
                    <a:cubicBezTo>
                      <a:pt x="1346001" y="36896"/>
                      <a:pt x="1354092" y="56429"/>
                      <a:pt x="1354092" y="76797"/>
                    </a:cubicBezTo>
                    <a:lnTo>
                      <a:pt x="1354092" y="966208"/>
                    </a:lnTo>
                    <a:cubicBezTo>
                      <a:pt x="1354092" y="1008622"/>
                      <a:pt x="1319709" y="1043005"/>
                      <a:pt x="1277295" y="1043005"/>
                    </a:cubicBezTo>
                    <a:lnTo>
                      <a:pt x="76797" y="1043005"/>
                    </a:lnTo>
                    <a:cubicBezTo>
                      <a:pt x="56429" y="1043005"/>
                      <a:pt x="36896" y="1034914"/>
                      <a:pt x="22493" y="1020511"/>
                    </a:cubicBezTo>
                    <a:cubicBezTo>
                      <a:pt x="8091" y="1006109"/>
                      <a:pt x="0" y="986576"/>
                      <a:pt x="0" y="966208"/>
                    </a:cubicBezTo>
                    <a:lnTo>
                      <a:pt x="0" y="76797"/>
                    </a:lnTo>
                    <a:cubicBezTo>
                      <a:pt x="0" y="34383"/>
                      <a:pt x="34383" y="0"/>
                      <a:pt x="76797" y="0"/>
                    </a:cubicBezTo>
                    <a:close/>
                  </a:path>
                </a:pathLst>
              </a:custGeom>
              <a:solidFill>
                <a:srgbClr val="FFFFFF"/>
              </a:solidFill>
              <a:ln w="38100" cap="rnd">
                <a:solidFill>
                  <a:srgbClr val="D5E5EF"/>
                </a:solidFill>
                <a:prstDash val="solid"/>
                <a:round/>
              </a:ln>
            </p:spPr>
            <p:txBody>
              <a:bodyPr/>
              <a:lstStyle/>
              <a:p>
                <a:endParaRPr lang="en-US"/>
              </a:p>
            </p:txBody>
          </p:sp>
          <p:sp>
            <p:nvSpPr>
              <p:cNvPr id="21" name="TextBox 21"/>
              <p:cNvSpPr txBox="1"/>
              <p:nvPr/>
            </p:nvSpPr>
            <p:spPr>
              <a:xfrm>
                <a:off x="0" y="-47625"/>
                <a:ext cx="1354092" cy="1090630"/>
              </a:xfrm>
              <a:prstGeom prst="rect">
                <a:avLst/>
              </a:prstGeom>
            </p:spPr>
            <p:txBody>
              <a:bodyPr lIns="50800" tIns="50800" rIns="50800" bIns="50800" rtlCol="0" anchor="ctr"/>
              <a:lstStyle/>
              <a:p>
                <a:pPr algn="ctr">
                  <a:lnSpc>
                    <a:spcPts val="3586"/>
                  </a:lnSpc>
                </a:pPr>
                <a:endParaRPr/>
              </a:p>
            </p:txBody>
          </p:sp>
        </p:grpSp>
        <p:sp>
          <p:nvSpPr>
            <p:cNvPr id="22" name="Freeform 22"/>
            <p:cNvSpPr/>
            <p:nvPr/>
          </p:nvSpPr>
          <p:spPr>
            <a:xfrm>
              <a:off x="389334" y="413015"/>
              <a:ext cx="1372138" cy="1083989"/>
            </a:xfrm>
            <a:custGeom>
              <a:avLst/>
              <a:gdLst/>
              <a:ahLst/>
              <a:cxnLst/>
              <a:rect l="l" t="t" r="r" b="b"/>
              <a:pathLst>
                <a:path w="1372138" h="1083989">
                  <a:moveTo>
                    <a:pt x="0" y="0"/>
                  </a:moveTo>
                  <a:lnTo>
                    <a:pt x="1372138" y="0"/>
                  </a:lnTo>
                  <a:lnTo>
                    <a:pt x="1372138" y="1083989"/>
                  </a:lnTo>
                  <a:lnTo>
                    <a:pt x="0" y="10839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3" name="TextBox 23"/>
            <p:cNvSpPr txBox="1"/>
            <p:nvPr/>
          </p:nvSpPr>
          <p:spPr>
            <a:xfrm>
              <a:off x="2070157" y="638467"/>
              <a:ext cx="4587699" cy="503132"/>
            </a:xfrm>
            <a:prstGeom prst="rect">
              <a:avLst/>
            </a:prstGeom>
          </p:spPr>
          <p:txBody>
            <a:bodyPr lIns="0" tIns="0" rIns="0" bIns="0" rtlCol="0" anchor="t">
              <a:spAutoFit/>
            </a:bodyPr>
            <a:lstStyle/>
            <a:p>
              <a:pPr algn="l">
                <a:lnSpc>
                  <a:spcPts val="3220"/>
                </a:lnSpc>
                <a:spcBef>
                  <a:spcPct val="0"/>
                </a:spcBef>
              </a:pPr>
              <a:r>
                <a:rPr lang="en-US" sz="2300" b="1">
                  <a:solidFill>
                    <a:srgbClr val="000000"/>
                  </a:solidFill>
                  <a:latin typeface="Open Sans Bold"/>
                  <a:ea typeface="Open Sans Bold"/>
                  <a:cs typeface="Open Sans Bold"/>
                  <a:sym typeface="Open Sans Bold"/>
                </a:rPr>
                <a:t>3. Proposed Framework</a:t>
              </a:r>
            </a:p>
          </p:txBody>
        </p:sp>
        <p:sp>
          <p:nvSpPr>
            <p:cNvPr id="24" name="TextBox 24"/>
            <p:cNvSpPr txBox="1"/>
            <p:nvPr/>
          </p:nvSpPr>
          <p:spPr>
            <a:xfrm>
              <a:off x="382731" y="1868033"/>
              <a:ext cx="6089628" cy="2329392"/>
            </a:xfrm>
            <a:prstGeom prst="rect">
              <a:avLst/>
            </a:prstGeom>
          </p:spPr>
          <p:txBody>
            <a:bodyPr lIns="0" tIns="0" rIns="0" bIns="0" rtlCol="0" anchor="t">
              <a:spAutoFit/>
            </a:bodyPr>
            <a:lstStyle/>
            <a:p>
              <a:pPr algn="just">
                <a:lnSpc>
                  <a:spcPts val="2800"/>
                </a:lnSpc>
              </a:pPr>
              <a:r>
                <a:rPr lang="en-US" sz="2000" b="1">
                  <a:solidFill>
                    <a:srgbClr val="004D75"/>
                  </a:solidFill>
                  <a:latin typeface="Open Sans Bold"/>
                  <a:ea typeface="Open Sans Bold"/>
                  <a:cs typeface="Open Sans Bold"/>
                  <a:sym typeface="Open Sans Bold"/>
                </a:rPr>
                <a:t>Connecting Prediction and Support</a:t>
              </a:r>
            </a:p>
            <a:p>
              <a:pPr algn="just">
                <a:lnSpc>
                  <a:spcPts val="2800"/>
                </a:lnSpc>
              </a:pPr>
              <a:endParaRPr lang="en-US" sz="2000" b="1">
                <a:solidFill>
                  <a:srgbClr val="004D75"/>
                </a:solidFill>
                <a:latin typeface="Open Sans Bold"/>
                <a:ea typeface="Open Sans Bold"/>
                <a:cs typeface="Open Sans Bold"/>
                <a:sym typeface="Open Sans Bold"/>
              </a:endParaRPr>
            </a:p>
            <a:p>
              <a:pPr algn="just">
                <a:lnSpc>
                  <a:spcPts val="2800"/>
                </a:lnSpc>
                <a:spcBef>
                  <a:spcPct val="0"/>
                </a:spcBef>
              </a:pPr>
              <a:r>
                <a:rPr lang="en-US" sz="2000">
                  <a:solidFill>
                    <a:srgbClr val="000000"/>
                  </a:solidFill>
                  <a:latin typeface="Open Sans"/>
                  <a:ea typeface="Open Sans"/>
                  <a:cs typeface="Open Sans"/>
                  <a:sym typeface="Open Sans"/>
                </a:rPr>
                <a:t>The framework links risk factors, behavioural data, prediction and personalized gamified interventions.</a:t>
              </a:r>
            </a:p>
          </p:txBody>
        </p:sp>
      </p:grpSp>
      <p:grpSp>
        <p:nvGrpSpPr>
          <p:cNvPr id="25" name="Group 25"/>
          <p:cNvGrpSpPr/>
          <p:nvPr/>
        </p:nvGrpSpPr>
        <p:grpSpPr>
          <a:xfrm>
            <a:off x="1028700" y="6911121"/>
            <a:ext cx="2486720" cy="1826105"/>
            <a:chOff x="0" y="0"/>
            <a:chExt cx="654938" cy="480950"/>
          </a:xfrm>
        </p:grpSpPr>
        <p:sp>
          <p:nvSpPr>
            <p:cNvPr id="26" name="Freeform 26"/>
            <p:cNvSpPr/>
            <p:nvPr/>
          </p:nvSpPr>
          <p:spPr>
            <a:xfrm>
              <a:off x="0" y="0"/>
              <a:ext cx="654938" cy="480950"/>
            </a:xfrm>
            <a:prstGeom prst="roundRect">
              <a:avLst/>
            </a:prstGeom>
            <a:solidFill>
              <a:srgbClr val="004D75"/>
            </a:solidFill>
          </p:spPr>
          <p:txBody>
            <a:bodyPr/>
            <a:lstStyle/>
            <a:p>
              <a:endParaRPr lang="en-US"/>
            </a:p>
          </p:txBody>
        </p:sp>
        <p:sp>
          <p:nvSpPr>
            <p:cNvPr id="27" name="TextBox 27"/>
            <p:cNvSpPr txBox="1"/>
            <p:nvPr/>
          </p:nvSpPr>
          <p:spPr>
            <a:xfrm>
              <a:off x="0" y="-47625"/>
              <a:ext cx="654938" cy="528575"/>
            </a:xfrm>
            <a:prstGeom prst="roundRect">
              <a:avLst/>
            </a:prstGeom>
          </p:spPr>
          <p:txBody>
            <a:bodyPr lIns="50800" tIns="50800" rIns="50800" bIns="50800" rtlCol="0" anchor="ctr"/>
            <a:lstStyle/>
            <a:p>
              <a:pPr algn="ctr">
                <a:lnSpc>
                  <a:spcPts val="2600"/>
                </a:lnSpc>
              </a:pPr>
              <a:endParaRPr/>
            </a:p>
          </p:txBody>
        </p:sp>
      </p:grpSp>
      <p:grpSp>
        <p:nvGrpSpPr>
          <p:cNvPr id="28" name="Group 28"/>
          <p:cNvGrpSpPr/>
          <p:nvPr/>
        </p:nvGrpSpPr>
        <p:grpSpPr>
          <a:xfrm>
            <a:off x="1153153" y="6911121"/>
            <a:ext cx="16106147" cy="1826105"/>
            <a:chOff x="0" y="0"/>
            <a:chExt cx="4241948" cy="480950"/>
          </a:xfrm>
        </p:grpSpPr>
        <p:sp>
          <p:nvSpPr>
            <p:cNvPr id="29" name="Freeform 29"/>
            <p:cNvSpPr/>
            <p:nvPr/>
          </p:nvSpPr>
          <p:spPr>
            <a:xfrm>
              <a:off x="0" y="0"/>
              <a:ext cx="4241948" cy="480950"/>
            </a:xfrm>
            <a:prstGeom prst="roundRect">
              <a:avLst/>
            </a:prstGeom>
            <a:solidFill>
              <a:srgbClr val="FFFFFF"/>
            </a:solidFill>
          </p:spPr>
          <p:txBody>
            <a:bodyPr/>
            <a:lstStyle/>
            <a:p>
              <a:endParaRPr lang="en-US" dirty="0"/>
            </a:p>
          </p:txBody>
        </p:sp>
        <p:sp>
          <p:nvSpPr>
            <p:cNvPr id="30" name="TextBox 30"/>
            <p:cNvSpPr txBox="1"/>
            <p:nvPr/>
          </p:nvSpPr>
          <p:spPr>
            <a:xfrm>
              <a:off x="0" y="-47625"/>
              <a:ext cx="4241948" cy="528575"/>
            </a:xfrm>
            <a:prstGeom prst="roundRect">
              <a:avLst/>
            </a:prstGeom>
          </p:spPr>
          <p:txBody>
            <a:bodyPr lIns="50800" tIns="50800" rIns="50800" bIns="50800" rtlCol="0" anchor="ctr"/>
            <a:lstStyle/>
            <a:p>
              <a:pPr algn="ctr">
                <a:lnSpc>
                  <a:spcPts val="2600"/>
                </a:lnSpc>
              </a:pPr>
              <a:endParaRPr/>
            </a:p>
          </p:txBody>
        </p:sp>
      </p:grpSp>
      <p:sp>
        <p:nvSpPr>
          <p:cNvPr id="31" name="TextBox 31"/>
          <p:cNvSpPr txBox="1"/>
          <p:nvPr/>
        </p:nvSpPr>
        <p:spPr>
          <a:xfrm>
            <a:off x="1394826" y="7151074"/>
            <a:ext cx="15622801" cy="1298575"/>
          </a:xfrm>
          <a:prstGeom prst="rect">
            <a:avLst/>
          </a:prstGeom>
        </p:spPr>
        <p:txBody>
          <a:bodyPr lIns="0" tIns="0" rIns="0" bIns="0" rtlCol="0" anchor="t">
            <a:spAutoFit/>
          </a:bodyPr>
          <a:lstStyle/>
          <a:p>
            <a:pPr algn="l">
              <a:lnSpc>
                <a:spcPts val="3499"/>
              </a:lnSpc>
              <a:spcBef>
                <a:spcPct val="0"/>
              </a:spcBef>
            </a:pPr>
            <a:r>
              <a:rPr lang="en-US" sz="2499" b="1" dirty="0">
                <a:solidFill>
                  <a:srgbClr val="000000"/>
                </a:solidFill>
                <a:latin typeface="Open Sans Bold"/>
                <a:ea typeface="Open Sans Bold"/>
                <a:cs typeface="Open Sans Bold"/>
                <a:sym typeface="Open Sans Bold"/>
              </a:rPr>
              <a:t>Future Research</a:t>
            </a:r>
          </a:p>
          <a:p>
            <a:pPr marL="539749" lvl="1" indent="-269875" algn="l">
              <a:lnSpc>
                <a:spcPts val="3499"/>
              </a:lnSpc>
              <a:spcBef>
                <a:spcPct val="0"/>
              </a:spcBef>
              <a:buFont typeface="Arial"/>
              <a:buChar char="•"/>
            </a:pPr>
            <a:r>
              <a:rPr lang="en-US" sz="2499" dirty="0">
                <a:solidFill>
                  <a:srgbClr val="000000"/>
                </a:solidFill>
                <a:latin typeface="Open Sans"/>
                <a:ea typeface="Open Sans"/>
                <a:cs typeface="Open Sans"/>
                <a:sym typeface="Open Sans"/>
              </a:rPr>
              <a:t>Testing the Framework: Evaluate its effectiveness in real higher-education settings.</a:t>
            </a:r>
          </a:p>
          <a:p>
            <a:pPr marL="539749" lvl="1" indent="-269875" algn="l">
              <a:lnSpc>
                <a:spcPts val="3499"/>
              </a:lnSpc>
              <a:spcBef>
                <a:spcPct val="0"/>
              </a:spcBef>
              <a:buFont typeface="Arial"/>
              <a:buChar char="•"/>
            </a:pPr>
            <a:r>
              <a:rPr lang="en-US" sz="2499" dirty="0">
                <a:solidFill>
                  <a:srgbClr val="000000"/>
                </a:solidFill>
                <a:latin typeface="Open Sans"/>
                <a:ea typeface="Open Sans"/>
                <a:cs typeface="Open Sans"/>
                <a:sym typeface="Open Sans"/>
              </a:rPr>
              <a:t>Ethical Considerations: Protect student privacy and address fairness when using learning 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a:xfrm>
          <a:off x="0" y="0"/>
          <a:ext cx="0" cy="0"/>
          <a:chOff x="0" y="0"/>
          <a:chExt cx="0" cy="0"/>
        </a:xfrm>
      </p:grpSpPr>
      <p:sp>
        <p:nvSpPr>
          <p:cNvPr id="2" name="TextBox 2"/>
          <p:cNvSpPr txBox="1"/>
          <p:nvPr/>
        </p:nvSpPr>
        <p:spPr>
          <a:xfrm>
            <a:off x="1028700" y="933450"/>
            <a:ext cx="6057900" cy="804707"/>
          </a:xfrm>
          <a:prstGeom prst="rect">
            <a:avLst/>
          </a:prstGeom>
        </p:spPr>
        <p:txBody>
          <a:bodyPr wrap="square" lIns="0" tIns="0" rIns="0" bIns="0" rtlCol="0" anchor="t">
            <a:spAutoFit/>
          </a:bodyPr>
          <a:lstStyle/>
          <a:p>
            <a:pPr algn="l">
              <a:lnSpc>
                <a:spcPts val="6500"/>
              </a:lnSpc>
              <a:spcBef>
                <a:spcPct val="0"/>
              </a:spcBef>
            </a:pPr>
            <a:r>
              <a:rPr lang="en-US" sz="5000" dirty="0">
                <a:solidFill>
                  <a:srgbClr val="000000"/>
                </a:solidFill>
                <a:latin typeface="Poppins"/>
                <a:ea typeface="Poppins"/>
                <a:cs typeface="Poppins"/>
                <a:sym typeface="Poppins"/>
              </a:rPr>
              <a:t>Key References</a:t>
            </a:r>
          </a:p>
        </p:txBody>
      </p:sp>
      <p:sp>
        <p:nvSpPr>
          <p:cNvPr id="3" name="TextBox 3"/>
          <p:cNvSpPr txBox="1"/>
          <p:nvPr/>
        </p:nvSpPr>
        <p:spPr>
          <a:xfrm>
            <a:off x="1028700" y="2322195"/>
            <a:ext cx="16230600" cy="6936105"/>
          </a:xfrm>
          <a:prstGeom prst="rect">
            <a:avLst/>
          </a:prstGeom>
        </p:spPr>
        <p:txBody>
          <a:bodyPr lIns="0" tIns="0" rIns="0" bIns="0" rtlCol="0" anchor="t">
            <a:spAutoFit/>
          </a:bodyPr>
          <a:lstStyle/>
          <a:p>
            <a:pPr algn="l">
              <a:lnSpc>
                <a:spcPts val="3299"/>
              </a:lnSpc>
            </a:pPr>
            <a:r>
              <a:rPr lang="en-US" sz="2199" b="1">
                <a:solidFill>
                  <a:srgbClr val="1F2A44"/>
                </a:solidFill>
                <a:latin typeface="Open Sans Bold"/>
                <a:ea typeface="Open Sans Bold"/>
                <a:cs typeface="Open Sans Bold"/>
                <a:sym typeface="Open Sans Bold"/>
              </a:rPr>
              <a:t>[16] </a:t>
            </a:r>
            <a:r>
              <a:rPr lang="en-US" sz="2199">
                <a:solidFill>
                  <a:srgbClr val="1F2A44"/>
                </a:solidFill>
                <a:latin typeface="Open Sans"/>
                <a:ea typeface="Open Sans"/>
                <a:cs typeface="Open Sans"/>
                <a:sym typeface="Open Sans"/>
              </a:rPr>
              <a:t>A. Miyake and M. J. Kane, "Toward a Holistic Approach to Reducing Academic Procrastination With Classroom Interventions," Current Directions in Psychological Science, vol. 31, no. 4, pp. 291-304, 2022/08/01 2022, doi: 10.1177/09637214211070814.</a:t>
            </a:r>
          </a:p>
          <a:p>
            <a:pPr algn="l">
              <a:lnSpc>
                <a:spcPts val="3299"/>
              </a:lnSpc>
            </a:pPr>
            <a:endParaRPr lang="en-US" sz="2199">
              <a:solidFill>
                <a:srgbClr val="1F2A44"/>
              </a:solidFill>
              <a:latin typeface="Open Sans"/>
              <a:ea typeface="Open Sans"/>
              <a:cs typeface="Open Sans"/>
              <a:sym typeface="Open Sans"/>
            </a:endParaRPr>
          </a:p>
          <a:p>
            <a:pPr algn="l">
              <a:lnSpc>
                <a:spcPts val="3299"/>
              </a:lnSpc>
            </a:pPr>
            <a:r>
              <a:rPr lang="en-US" sz="2199" b="1">
                <a:solidFill>
                  <a:srgbClr val="1F2A44"/>
                </a:solidFill>
                <a:latin typeface="Open Sans Bold"/>
                <a:ea typeface="Open Sans Bold"/>
                <a:cs typeface="Open Sans Bold"/>
                <a:sym typeface="Open Sans Bold"/>
              </a:rPr>
              <a:t>[17] </a:t>
            </a:r>
            <a:r>
              <a:rPr lang="en-US" sz="2199">
                <a:solidFill>
                  <a:srgbClr val="1F2A44"/>
                </a:solidFill>
                <a:latin typeface="Open Sans"/>
                <a:ea typeface="Open Sans"/>
                <a:cs typeface="Open Sans"/>
                <a:sym typeface="Open Sans"/>
              </a:rPr>
              <a:t>M. B. Pereira, T. M. d. Classe, and S. W. M. Siqueira, "Investigating Gamification to Reduce Procrastination - Systematic Literature Review," Journal on Interactive Systems, vol. 16, no. 1, pp. 302-319, 04/13 2025, doi: 10.5753/jis.2025.5412.</a:t>
            </a:r>
          </a:p>
          <a:p>
            <a:pPr algn="l">
              <a:lnSpc>
                <a:spcPts val="3299"/>
              </a:lnSpc>
            </a:pPr>
            <a:endParaRPr lang="en-US" sz="2199">
              <a:solidFill>
                <a:srgbClr val="1F2A44"/>
              </a:solidFill>
              <a:latin typeface="Open Sans"/>
              <a:ea typeface="Open Sans"/>
              <a:cs typeface="Open Sans"/>
              <a:sym typeface="Open Sans"/>
            </a:endParaRPr>
          </a:p>
          <a:p>
            <a:pPr algn="l">
              <a:lnSpc>
                <a:spcPts val="3299"/>
              </a:lnSpc>
            </a:pPr>
            <a:r>
              <a:rPr lang="en-US" sz="2199" b="1">
                <a:solidFill>
                  <a:srgbClr val="1F2A44"/>
                </a:solidFill>
                <a:latin typeface="Open Sans Bold"/>
                <a:ea typeface="Open Sans Bold"/>
                <a:cs typeface="Open Sans Bold"/>
                <a:sym typeface="Open Sans Bold"/>
              </a:rPr>
              <a:t>[18] </a:t>
            </a:r>
            <a:r>
              <a:rPr lang="en-US" sz="2199">
                <a:solidFill>
                  <a:srgbClr val="1F2A44"/>
                </a:solidFill>
                <a:latin typeface="Open Sans"/>
                <a:ea typeface="Open Sans"/>
                <a:cs typeface="Open Sans"/>
                <a:sym typeface="Open Sans"/>
              </a:rPr>
              <a:t>A. K. Sackey, B. Appiah, A. S. Y. Adu, E. K. Baah, and E. N. A. Boamah, "Predicting Academic Procrastination Among University Students Using Autoencoder Model," in 2025 27th International Conference on Advanced Communications Technology (ICACT), 16-19 Feb. 2025 2025, pp. 1-8, doi: 10.23919/ICACT63878.2025.10936681. </a:t>
            </a:r>
          </a:p>
          <a:p>
            <a:pPr algn="l">
              <a:lnSpc>
                <a:spcPts val="3299"/>
              </a:lnSpc>
            </a:pPr>
            <a:endParaRPr lang="en-US" sz="2199">
              <a:solidFill>
                <a:srgbClr val="1F2A44"/>
              </a:solidFill>
              <a:latin typeface="Open Sans"/>
              <a:ea typeface="Open Sans"/>
              <a:cs typeface="Open Sans"/>
              <a:sym typeface="Open Sans"/>
            </a:endParaRPr>
          </a:p>
          <a:p>
            <a:pPr algn="l">
              <a:lnSpc>
                <a:spcPts val="3299"/>
              </a:lnSpc>
            </a:pPr>
            <a:r>
              <a:rPr lang="en-US" sz="2199" b="1">
                <a:solidFill>
                  <a:srgbClr val="1F2A44"/>
                </a:solidFill>
                <a:latin typeface="Open Sans Bold"/>
                <a:ea typeface="Open Sans Bold"/>
                <a:cs typeface="Open Sans Bold"/>
                <a:sym typeface="Open Sans Bold"/>
              </a:rPr>
              <a:t>[27] </a:t>
            </a:r>
            <a:r>
              <a:rPr lang="en-US" sz="2199">
                <a:solidFill>
                  <a:srgbClr val="1F2A44"/>
                </a:solidFill>
                <a:latin typeface="Open Sans"/>
                <a:ea typeface="Open Sans"/>
                <a:cs typeface="Open Sans"/>
                <a:sym typeface="Open Sans"/>
              </a:rPr>
              <a:t>G. Öztaş and G. Akçapınar, "Predicting students’ academic procrastination tendencies using online learning trajectories," Educational Technology &amp; Society, vol. 28, pp. 77-93, 04/01 2025, doi: 10.30191/ETS.202504_28(2).RP05.</a:t>
            </a:r>
          </a:p>
          <a:p>
            <a:pPr algn="l">
              <a:lnSpc>
                <a:spcPts val="3299"/>
              </a:lnSpc>
            </a:pPr>
            <a:endParaRPr lang="en-US" sz="2199">
              <a:solidFill>
                <a:srgbClr val="1F2A44"/>
              </a:solidFill>
              <a:latin typeface="Open Sans"/>
              <a:ea typeface="Open Sans"/>
              <a:cs typeface="Open Sans"/>
              <a:sym typeface="Open Sans"/>
            </a:endParaRPr>
          </a:p>
          <a:p>
            <a:pPr algn="l">
              <a:lnSpc>
                <a:spcPts val="3299"/>
              </a:lnSpc>
              <a:spcBef>
                <a:spcPct val="0"/>
              </a:spcBef>
            </a:pPr>
            <a:r>
              <a:rPr lang="en-US" sz="2199" b="1">
                <a:solidFill>
                  <a:srgbClr val="1F2A44"/>
                </a:solidFill>
                <a:latin typeface="Open Sans Bold"/>
                <a:ea typeface="Open Sans Bold"/>
                <a:cs typeface="Open Sans Bold"/>
                <a:sym typeface="Open Sans Bold"/>
              </a:rPr>
              <a:t>[28]</a:t>
            </a:r>
            <a:r>
              <a:rPr lang="en-US" sz="2199">
                <a:solidFill>
                  <a:srgbClr val="1F2A44"/>
                </a:solidFill>
                <a:latin typeface="Open Sans"/>
                <a:ea typeface="Open Sans"/>
                <a:cs typeface="Open Sans"/>
                <a:sym typeface="Open Sans"/>
              </a:rPr>
              <a:t> B. T. Sartana, S. M. S. Nugroho, U. L. Yuhana, and M. H. Purnomo, "Multimodel Prediction Score Based on Academic Procrastination Behavior in E-Learning," Jurnal Nasional Pendidikan Teknik Informatika: JANAPATI, vol. 14, no. 1, pp. 1-12, 03/31 2025, doi: 10.23887/janapati.v14i1.85880.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1503</Words>
  <Application>Microsoft Office PowerPoint</Application>
  <PresentationFormat>Custom</PresentationFormat>
  <Paragraphs>177</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Open Sans Bold</vt:lpstr>
      <vt:lpstr>Poppins Bold</vt:lpstr>
      <vt:lpstr>Arial</vt:lpstr>
      <vt:lpstr>Calibri</vt:lpstr>
      <vt:lpstr>Poppins</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Procrastination in Higher Education: A Review from Theory to Gamified Analytics</dc:title>
  <cp:lastModifiedBy>KEERTANA A/P SUBRAMANIAM</cp:lastModifiedBy>
  <cp:revision>2</cp:revision>
  <dcterms:created xsi:type="dcterms:W3CDTF">2006-08-16T00:00:00Z</dcterms:created>
  <dcterms:modified xsi:type="dcterms:W3CDTF">2026-10-26T11:16:06Z</dcterms:modified>
  <dc:identifier>DAHYDs7UWY0</dc:identifier>
</cp:coreProperties>
</file>