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515" autoAdjust="0"/>
  </p:normalViewPr>
  <p:slideViewPr>
    <p:cSldViewPr snapToGrid="0">
      <p:cViewPr varScale="1">
        <p:scale>
          <a:sx n="39" d="100"/>
          <a:sy n="39" d="100"/>
        </p:scale>
        <p:origin x="78" y="9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E568D6-A6D1-43F9-80C6-694DF32A085D}" type="datetimeFigureOut">
              <a:rPr lang="en-US" smtClean="0"/>
              <a:t>10/28/2026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97949-4B85-42B5-8514-1C1D06B14E04}" type="slidenum">
              <a:rPr lang="en-US" smtClean="0"/>
              <a:t>‹#›</a:t>
            </a:fld>
            <a:endParaRPr lang="en-US"/>
          </a:p>
        </p:txBody>
      </p:sp>
    </p:spTree>
    <p:extLst>
      <p:ext uri="{BB962C8B-B14F-4D97-AF65-F5344CB8AC3E}">
        <p14:creationId xmlns:p14="http://schemas.microsoft.com/office/powerpoint/2010/main" val="2838814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I’m Natdanai Kiewwath from Maejo University, Thailand. Today, I’d like to share a research experience that my coauthor and I found quite interesting. Our study started with a simple goal: comparing open-source embedding models for Thai dense retrieval. But during our initial experiments, we noticed something unexpected: many models were getting very high scores. That made us wonder, are all these models really that good, or is our benchmark simply too easy? And that is the main story I would like to share today.</a:t>
            </a:r>
          </a:p>
        </p:txBody>
      </p:sp>
      <p:sp>
        <p:nvSpPr>
          <p:cNvPr id="4" name="Slide Number Placeholder 3"/>
          <p:cNvSpPr>
            <a:spLocks noGrp="1"/>
          </p:cNvSpPr>
          <p:nvPr>
            <p:ph type="sldNum" sz="quarter" idx="5"/>
          </p:nvPr>
        </p:nvSpPr>
        <p:spPr/>
        <p:txBody>
          <a:bodyPr/>
          <a:lstStyle/>
          <a:p>
            <a:fld id="{23C97949-4B85-42B5-8514-1C1D06B14E04}" type="slidenum">
              <a:rPr lang="en-US" smtClean="0"/>
              <a:t>1</a:t>
            </a:fld>
            <a:endParaRPr lang="en-US"/>
          </a:p>
        </p:txBody>
      </p:sp>
    </p:spTree>
    <p:extLst>
      <p:ext uri="{BB962C8B-B14F-4D97-AF65-F5344CB8AC3E}">
        <p14:creationId xmlns:p14="http://schemas.microsoft.com/office/powerpoint/2010/main" val="3974476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Let me start with a little background. Today, Retrieval-Augmented Generation, or RAG, helps language models answer questions using external documents. But before a language model generates an answer, the system needs to find relevant information. This is where embedding models play an important role. Thai brings additional challenges, because words are not consistently separated by spaces and documents can have different formatting patterns. We also have many open-source choices: multilingual, regional and lightweight models. So the practical question is, which model should we choose for Thai retrieval? To answer that question, we first need a reliable evaluation.</a:t>
            </a:r>
            <a:endParaRPr lang="en-US" dirty="0"/>
          </a:p>
        </p:txBody>
      </p:sp>
      <p:sp>
        <p:nvSpPr>
          <p:cNvPr id="4" name="Slide Number Placeholder 3"/>
          <p:cNvSpPr>
            <a:spLocks noGrp="1"/>
          </p:cNvSpPr>
          <p:nvPr>
            <p:ph type="sldNum" sz="quarter" idx="5"/>
          </p:nvPr>
        </p:nvSpPr>
        <p:spPr/>
        <p:txBody>
          <a:bodyPr/>
          <a:lstStyle/>
          <a:p>
            <a:fld id="{23C97949-4B85-42B5-8514-1C1D06B14E04}" type="slidenum">
              <a:rPr lang="en-US" smtClean="0"/>
              <a:t>2</a:t>
            </a:fld>
            <a:endParaRPr lang="en-US"/>
          </a:p>
        </p:txBody>
      </p:sp>
    </p:spTree>
    <p:extLst>
      <p:ext uri="{BB962C8B-B14F-4D97-AF65-F5344CB8AC3E}">
        <p14:creationId xmlns:p14="http://schemas.microsoft.com/office/powerpoint/2010/main" val="386039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When we began evaluating the models, the scores for many systems approached their maximum values. At first that might sound like good news. But if almost every model performs very well, it becomes difficult to identify meaningful differences. Imagine a classroom where nearly every student receives a perfect exam score. Does that mean all students have the same ability? Not necessarily; the exam may simply be too easy. We realized the same problem could affect embedding evaluation. In the initial setting, the candidate pool was too shallow relative to the evaluation depth, leaving too few opportunities for ranking errors to become visible. We call this benchmark saturation. Rather than immediately declaring a winner, we decided to improve the benchmark first.</a:t>
            </a:r>
            <a:endParaRPr lang="en-US" dirty="0"/>
          </a:p>
        </p:txBody>
      </p:sp>
      <p:sp>
        <p:nvSpPr>
          <p:cNvPr id="4" name="Slide Number Placeholder 3"/>
          <p:cNvSpPr>
            <a:spLocks noGrp="1"/>
          </p:cNvSpPr>
          <p:nvPr>
            <p:ph type="sldNum" sz="quarter" idx="5"/>
          </p:nvPr>
        </p:nvSpPr>
        <p:spPr/>
        <p:txBody>
          <a:bodyPr/>
          <a:lstStyle/>
          <a:p>
            <a:fld id="{23C97949-4B85-42B5-8514-1C1D06B14E04}" type="slidenum">
              <a:rPr lang="en-US" smtClean="0"/>
              <a:t>3</a:t>
            </a:fld>
            <a:endParaRPr lang="en-US"/>
          </a:p>
        </p:txBody>
      </p:sp>
    </p:spTree>
    <p:extLst>
      <p:ext uri="{BB962C8B-B14F-4D97-AF65-F5344CB8AC3E}">
        <p14:creationId xmlns:p14="http://schemas.microsoft.com/office/powerpoint/2010/main" val="997813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So what did we change? We strengthened the benchmark by expanding the retrieval testbed to 60 queries and 120 candidate documents across eight broad domains. We also included multiple topically related documents within those domains. This matters because a model must distinguish truly relevant documents from others that sound similar. By increasing competition among candidates, the benchmark offers more opportunities for differences in ranking quality to appear. Our goal was not simply to make the dataset larger. It was to make the evaluation more informative: to move from saturation toward model discrimination.</a:t>
            </a:r>
            <a:endParaRPr lang="en-US" dirty="0"/>
          </a:p>
        </p:txBody>
      </p:sp>
      <p:sp>
        <p:nvSpPr>
          <p:cNvPr id="4" name="Slide Number Placeholder 3"/>
          <p:cNvSpPr>
            <a:spLocks noGrp="1"/>
          </p:cNvSpPr>
          <p:nvPr>
            <p:ph type="sldNum" sz="quarter" idx="5"/>
          </p:nvPr>
        </p:nvSpPr>
        <p:spPr/>
        <p:txBody>
          <a:bodyPr/>
          <a:lstStyle/>
          <a:p>
            <a:fld id="{23C97949-4B85-42B5-8514-1C1D06B14E04}" type="slidenum">
              <a:rPr lang="en-US" smtClean="0"/>
              <a:t>4</a:t>
            </a:fld>
            <a:endParaRPr lang="en-US"/>
          </a:p>
        </p:txBody>
      </p:sp>
    </p:spTree>
    <p:extLst>
      <p:ext uri="{BB962C8B-B14F-4D97-AF65-F5344CB8AC3E}">
        <p14:creationId xmlns:p14="http://schemas.microsoft.com/office/powerpoint/2010/main" val="3008988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E6EDA-3B73-489A-FA47-FDFEA16FB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F3C11-6B63-CE51-4226-1A41C45A4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D6A79-FFE6-A5DE-21D0-0B86777891A1}"/>
              </a:ext>
            </a:extLst>
          </p:cNvPr>
          <p:cNvSpPr>
            <a:spLocks noGrp="1"/>
          </p:cNvSpPr>
          <p:nvPr>
            <p:ph type="body" idx="1"/>
          </p:nvPr>
        </p:nvSpPr>
        <p:spPr/>
        <p:txBody>
          <a:bodyPr/>
          <a:lstStyle/>
          <a:p>
            <a:r>
              <a:rPr lang="en-US" dirty="0" err="1"/>
              <a:t>ข้อความเน้นด้านล่าง</a:t>
            </a:r>
            <a:r>
              <a:rPr lang="en-US" dirty="0"/>
              <a:t>:</a:t>
            </a:r>
          </a:p>
          <a:p>
            <a:r>
              <a:rPr lang="en-US" dirty="0"/>
              <a:t>“High scores do not necessarily mean strong model discrimination.”</a:t>
            </a:r>
            <a:endParaRPr lang="th-TH" dirty="0"/>
          </a:p>
          <a:p>
            <a:endParaRPr lang="th-TH" dirty="0"/>
          </a:p>
          <a:p>
            <a:r>
              <a:rPr lang="en-US" sz="1200" b="0" i="0" kern="1200" dirty="0">
                <a:solidFill>
                  <a:schemeClr val="tx1"/>
                </a:solidFill>
                <a:effectLst/>
                <a:latin typeface="+mn-lt"/>
                <a:ea typeface="+mn-ea"/>
                <a:cs typeface="+mn-cs"/>
              </a:rPr>
              <a:t>Let me briefly explain our framework. We selected ten open-source embedding systems from different families: multilingual, regional, Thai-native and lightweight. All ten were evaluated on the same controlled collection. We considered three dimensions: dense retrieval effectiveness, using ranking metrics such as NDCG and MRR; Semantic Textual Similarity, using 150 predefined Thai sentence pairs; and CPU inference efficiency. Our harness also supports Thai sanitization, segmentation and optional chunking for external corpora. However, the fixed 120 benchmark documents were evaluated directly, without additional sliding-window subdivision. This distinction helps preserve a common comparison.</a:t>
            </a:r>
            <a:endParaRPr lang="en-US" dirty="0"/>
          </a:p>
          <a:p>
            <a:endParaRPr lang="en-US" dirty="0"/>
          </a:p>
        </p:txBody>
      </p:sp>
      <p:sp>
        <p:nvSpPr>
          <p:cNvPr id="4" name="Slide Number Placeholder 3">
            <a:extLst>
              <a:ext uri="{FF2B5EF4-FFF2-40B4-BE49-F238E27FC236}">
                <a16:creationId xmlns:a16="http://schemas.microsoft.com/office/drawing/2014/main" id="{5BB2D528-CCC7-7432-208F-E6CFD0E134F3}"/>
              </a:ext>
            </a:extLst>
          </p:cNvPr>
          <p:cNvSpPr>
            <a:spLocks noGrp="1"/>
          </p:cNvSpPr>
          <p:nvPr>
            <p:ph type="sldNum" sz="quarter" idx="5"/>
          </p:nvPr>
        </p:nvSpPr>
        <p:spPr/>
        <p:txBody>
          <a:bodyPr/>
          <a:lstStyle/>
          <a:p>
            <a:fld id="{23C97949-4B85-42B5-8514-1C1D06B14E04}" type="slidenum">
              <a:rPr lang="en-US" smtClean="0"/>
              <a:t>5</a:t>
            </a:fld>
            <a:endParaRPr lang="en-US"/>
          </a:p>
        </p:txBody>
      </p:sp>
    </p:spTree>
    <p:extLst>
      <p:ext uri="{BB962C8B-B14F-4D97-AF65-F5344CB8AC3E}">
        <p14:creationId xmlns:p14="http://schemas.microsoft.com/office/powerpoint/2010/main" val="4224386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“GTE reaches the ceiling of this controlled benchmark, while the remaining models show wider performance differences.”</a:t>
            </a:r>
          </a:p>
          <a:p>
            <a:r>
              <a:rPr lang="en-US" dirty="0" err="1"/>
              <a:t>ใจความภาษาไทย</a:t>
            </a:r>
            <a:r>
              <a:rPr lang="en-US" dirty="0"/>
              <a:t>: </a:t>
            </a:r>
            <a:r>
              <a:rPr lang="en-US" dirty="0" err="1"/>
              <a:t>ให้กราฟเป็นตัวเล่าเรื่อง</a:t>
            </a:r>
            <a:r>
              <a:rPr lang="en-US" dirty="0"/>
              <a:t> </a:t>
            </a:r>
            <a:r>
              <a:rPr lang="en-US" dirty="0" err="1"/>
              <a:t>ไม่ต้องอ่านค่าของทุกโมเดล</a:t>
            </a:r>
            <a:r>
              <a:rPr lang="en-US" dirty="0"/>
              <a:t> </a:t>
            </a:r>
            <a:r>
              <a:rPr lang="en-US" dirty="0" err="1"/>
              <a:t>แนะนำให้เน้น</a:t>
            </a:r>
            <a:r>
              <a:rPr lang="en-US" dirty="0"/>
              <a:t> GTE </a:t>
            </a:r>
            <a:r>
              <a:rPr lang="en-US" dirty="0" err="1"/>
              <a:t>ที่ได้คะแนนเต็ม</a:t>
            </a:r>
            <a:r>
              <a:rPr lang="en-US" dirty="0"/>
              <a:t>, BGE-M3/E5-Large </a:t>
            </a:r>
            <a:r>
              <a:rPr lang="en-US" dirty="0" err="1"/>
              <a:t>ที่ได้คะแนนใกล้กัน</a:t>
            </a:r>
            <a:r>
              <a:rPr lang="en-US" dirty="0"/>
              <a:t> </a:t>
            </a:r>
            <a:r>
              <a:rPr lang="en-US" dirty="0" err="1"/>
              <a:t>และกลุ่มโมเดลอื่นที่มีคะแนนลดหลั่นกัน</a:t>
            </a:r>
            <a:endParaRPr lang="en-US" dirty="0"/>
          </a:p>
          <a:p>
            <a:r>
              <a:rPr lang="en-US" dirty="0" err="1"/>
              <a:t>ช่วงนี้ควรเน้นว่า</a:t>
            </a:r>
            <a:r>
              <a:rPr lang="en-US" dirty="0"/>
              <a:t> </a:t>
            </a:r>
            <a:r>
              <a:rPr lang="en-US" dirty="0" err="1"/>
              <a:t>คะแนนเต็มของ</a:t>
            </a:r>
            <a:r>
              <a:rPr lang="en-US" dirty="0"/>
              <a:t> GTE </a:t>
            </a:r>
            <a:r>
              <a:rPr lang="en-US" dirty="0" err="1"/>
              <a:t>เป็นผลเฉพาะ</a:t>
            </a:r>
            <a:r>
              <a:rPr lang="en-US" dirty="0"/>
              <a:t> Benchmark </a:t>
            </a:r>
            <a:r>
              <a:rPr lang="en-US" dirty="0" err="1"/>
              <a:t>นี้</a:t>
            </a:r>
            <a:r>
              <a:rPr lang="en-US" dirty="0"/>
              <a:t> </a:t>
            </a:r>
            <a:r>
              <a:rPr lang="en-US" dirty="0" err="1"/>
              <a:t>ไม่ใช่หลักฐานว่าเป็นโมเดลที่ดีที่สุดสำหรับทุกงานภาษาไทย</a:t>
            </a:r>
            <a:endParaRPr lang="th-TH" dirty="0"/>
          </a:p>
          <a:p>
            <a:endParaRPr lang="th-TH" dirty="0"/>
          </a:p>
          <a:p>
            <a:r>
              <a:rPr lang="en-US" sz="1200" b="0" i="0" kern="1200" dirty="0">
                <a:solidFill>
                  <a:schemeClr val="tx1"/>
                </a:solidFill>
                <a:effectLst/>
                <a:latin typeface="+mn-lt"/>
                <a:ea typeface="+mn-ea"/>
                <a:cs typeface="+mn-cs"/>
              </a:rPr>
              <a:t>Now let us look at the results. After strengthening the benchmark, we observed much clearer differences among the ten models. NDCG at ten ranged from around 0.48 to 1.00. GTE Multilingual Base reached the maximum score on this controlled collection. BGE-M3 and Multilingual-E5 Large were close to 0.82, several multilingual models were around 0.80, and others scored lower. This separation was largely concealed in the initial shallow setting. But I want to emphasize one point. GTE reaching 1.00 does not mean it is perfect for every Thai retrieval task. It means the model reached the ceiling on this specific benchmark. We reduced saturation across the model pool, while a model-specific ceiling remained.</a:t>
            </a:r>
            <a:endParaRPr lang="en-US" dirty="0"/>
          </a:p>
          <a:p>
            <a:endParaRPr lang="en-US" dirty="0"/>
          </a:p>
        </p:txBody>
      </p:sp>
      <p:sp>
        <p:nvSpPr>
          <p:cNvPr id="4" name="Slide Number Placeholder 3"/>
          <p:cNvSpPr>
            <a:spLocks noGrp="1"/>
          </p:cNvSpPr>
          <p:nvPr>
            <p:ph type="sldNum" sz="quarter" idx="5"/>
          </p:nvPr>
        </p:nvSpPr>
        <p:spPr/>
        <p:txBody>
          <a:bodyPr/>
          <a:lstStyle/>
          <a:p>
            <a:fld id="{23C97949-4B85-42B5-8514-1C1D06B14E04}" type="slidenum">
              <a:rPr lang="en-US" smtClean="0"/>
              <a:t>6</a:t>
            </a:fld>
            <a:endParaRPr lang="en-US"/>
          </a:p>
        </p:txBody>
      </p:sp>
    </p:spTree>
    <p:extLst>
      <p:ext uri="{BB962C8B-B14F-4D97-AF65-F5344CB8AC3E}">
        <p14:creationId xmlns:p14="http://schemas.microsoft.com/office/powerpoint/2010/main" val="2471054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674B4-AE4C-451E-E744-F9DA696A9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2D222-BB2D-1E44-CEFD-105BDEFBD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D31FB9-1E92-6D41-CF68-E9B67AD263A3}"/>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Beyond the benchmark, we learned something interesting about the models. Embedding dimensionality alone did not explain retrieval quality. Several systems generated 768-dimensional vectors, yet performed very differently. GTE reached the benchmark ceiling, whereas E5-Base, </a:t>
            </a:r>
            <a:r>
              <a:rPr lang="en-US" sz="1200" b="0" i="0" kern="1200" dirty="0" err="1">
                <a:solidFill>
                  <a:schemeClr val="tx1"/>
                </a:solidFill>
                <a:effectLst/>
                <a:latin typeface="+mn-lt"/>
                <a:ea typeface="+mn-ea"/>
                <a:cs typeface="+mn-cs"/>
              </a:rPr>
              <a:t>MPNet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LaBSE</a:t>
            </a:r>
            <a:r>
              <a:rPr lang="en-US" sz="1200" b="0" i="0" kern="1200" dirty="0">
                <a:solidFill>
                  <a:schemeClr val="tx1"/>
                </a:solidFill>
                <a:effectLst/>
                <a:latin typeface="+mn-lt"/>
                <a:ea typeface="+mn-ea"/>
                <a:cs typeface="+mn-cs"/>
              </a:rPr>
              <a:t> and SEA-LION were around 0.80 in NDCG. </a:t>
            </a:r>
            <a:r>
              <a:rPr lang="en-US" sz="1200" b="0" i="0" kern="1200" dirty="0" err="1">
                <a:solidFill>
                  <a:schemeClr val="tx1"/>
                </a:solidFill>
                <a:effectLst/>
                <a:latin typeface="+mn-lt"/>
                <a:ea typeface="+mn-ea"/>
                <a:cs typeface="+mn-cs"/>
              </a:rPr>
              <a:t>WangchanBERTa</a:t>
            </a:r>
            <a:r>
              <a:rPr lang="en-US" sz="1200" b="0" i="0" kern="1200" dirty="0">
                <a:solidFill>
                  <a:schemeClr val="tx1"/>
                </a:solidFill>
                <a:effectLst/>
                <a:latin typeface="+mn-lt"/>
                <a:ea typeface="+mn-ea"/>
                <a:cs typeface="+mn-cs"/>
              </a:rPr>
              <a:t> scored lower in our standardized evaluation. But this does not mean Thai-specific language modeling is ineffective. </a:t>
            </a:r>
            <a:r>
              <a:rPr lang="en-US" sz="1200" b="0" i="0" kern="1200" dirty="0" err="1">
                <a:solidFill>
                  <a:schemeClr val="tx1"/>
                </a:solidFill>
                <a:effectLst/>
                <a:latin typeface="+mn-lt"/>
                <a:ea typeface="+mn-ea"/>
                <a:cs typeface="+mn-cs"/>
              </a:rPr>
              <a:t>WangchanBERTa</a:t>
            </a:r>
            <a:r>
              <a:rPr lang="en-US" sz="1200" b="0" i="0" kern="1200" dirty="0">
                <a:solidFill>
                  <a:schemeClr val="tx1"/>
                </a:solidFill>
                <a:effectLst/>
                <a:latin typeface="+mn-lt"/>
                <a:ea typeface="+mn-ea"/>
                <a:cs typeface="+mn-cs"/>
              </a:rPr>
              <a:t> is a Thai foundation model, not a sentence encoder specifically optimized for retrieval. In the STS task, GTE also led with Spearman correlation around 0.93, while BGE-M3 and E5-Large were both around 0.52. The practical lesson is that model size, language coverage and embedding dimensions cannot replace task-specific evaluation.</a:t>
            </a:r>
            <a:endParaRPr lang="en-US" dirty="0"/>
          </a:p>
        </p:txBody>
      </p:sp>
      <p:sp>
        <p:nvSpPr>
          <p:cNvPr id="4" name="Slide Number Placeholder 3">
            <a:extLst>
              <a:ext uri="{FF2B5EF4-FFF2-40B4-BE49-F238E27FC236}">
                <a16:creationId xmlns:a16="http://schemas.microsoft.com/office/drawing/2014/main" id="{CAAAF495-67DB-32BD-E3CC-431F9C1126CB}"/>
              </a:ext>
            </a:extLst>
          </p:cNvPr>
          <p:cNvSpPr>
            <a:spLocks noGrp="1"/>
          </p:cNvSpPr>
          <p:nvPr>
            <p:ph type="sldNum" sz="quarter" idx="5"/>
          </p:nvPr>
        </p:nvSpPr>
        <p:spPr/>
        <p:txBody>
          <a:bodyPr/>
          <a:lstStyle/>
          <a:p>
            <a:fld id="{23C97949-4B85-42B5-8514-1C1D06B14E04}" type="slidenum">
              <a:rPr lang="en-US" smtClean="0"/>
              <a:t>7</a:t>
            </a:fld>
            <a:endParaRPr lang="en-US"/>
          </a:p>
        </p:txBody>
      </p:sp>
    </p:spTree>
    <p:extLst>
      <p:ext uri="{BB962C8B-B14F-4D97-AF65-F5344CB8AC3E}">
        <p14:creationId xmlns:p14="http://schemas.microsoft.com/office/powerpoint/2010/main" val="222320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38532-25A0-8C79-C0ED-FB77423C49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C69195-1AA3-BC15-080B-A4600DD71F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4FDFC7-9206-41B4-A1C3-A53FE000B69B}"/>
              </a:ext>
            </a:extLst>
          </p:cNvPr>
          <p:cNvSpPr>
            <a:spLocks noGrp="1"/>
          </p:cNvSpPr>
          <p:nvPr>
            <p:ph type="body" idx="1"/>
          </p:nvPr>
        </p:nvSpPr>
        <p:spPr/>
        <p:txBody>
          <a:bodyPr/>
          <a:lstStyle/>
          <a:p>
            <a:r>
              <a:rPr lang="en-US" dirty="0"/>
              <a:t>“Model selection depends on the application’s retrieval quality and computational requirements.”</a:t>
            </a:r>
          </a:p>
          <a:p>
            <a:endParaRPr lang="en-US" dirty="0"/>
          </a:p>
          <a:p>
            <a:r>
              <a:rPr lang="en-US" dirty="0"/>
              <a:t>Of course, retrieval quality is not the only concern in real deployments. We also have to consider computational cost. The </a:t>
            </a:r>
            <a:r>
              <a:rPr lang="en-US" dirty="0" err="1"/>
              <a:t>MiniLM</a:t>
            </a:r>
            <a:r>
              <a:rPr lang="en-US" dirty="0"/>
              <a:t> models reached over 2,300 tokenizer tokens per second, but showed lower retrieval quality. BGE-M3 and E5-Large performed strongly on retrieval, yet had much lower measured CPU throughput. GTE offered another operating point, combining the strongest observed retrieval scores with intermediate throughput. One caution is that tokens per second are tokenizer-dependent: different models may split the same Thai text into different numbers of tokens. These values characterize our common CPU workload, not a universally normalized speed comparison. The best choice therefore depends on the target application.</a:t>
            </a:r>
          </a:p>
        </p:txBody>
      </p:sp>
      <p:sp>
        <p:nvSpPr>
          <p:cNvPr id="4" name="Slide Number Placeholder 3">
            <a:extLst>
              <a:ext uri="{FF2B5EF4-FFF2-40B4-BE49-F238E27FC236}">
                <a16:creationId xmlns:a16="http://schemas.microsoft.com/office/drawing/2014/main" id="{1C77F576-06B0-57B1-AD6C-8DE91DB96EB9}"/>
              </a:ext>
            </a:extLst>
          </p:cNvPr>
          <p:cNvSpPr>
            <a:spLocks noGrp="1"/>
          </p:cNvSpPr>
          <p:nvPr>
            <p:ph type="sldNum" sz="quarter" idx="5"/>
          </p:nvPr>
        </p:nvSpPr>
        <p:spPr/>
        <p:txBody>
          <a:bodyPr/>
          <a:lstStyle/>
          <a:p>
            <a:fld id="{23C97949-4B85-42B5-8514-1C1D06B14E04}" type="slidenum">
              <a:rPr lang="en-US" smtClean="0"/>
              <a:t>8</a:t>
            </a:fld>
            <a:endParaRPr lang="en-US"/>
          </a:p>
        </p:txBody>
      </p:sp>
    </p:spTree>
    <p:extLst>
      <p:ext uri="{BB962C8B-B14F-4D97-AF65-F5344CB8AC3E}">
        <p14:creationId xmlns:p14="http://schemas.microsoft.com/office/powerpoint/2010/main" val="2690331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8F2E9-9BF2-CF04-D262-1DCDE652F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61AF8-18F0-E610-356D-A1DE570E3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2DCD5C-00F8-AA55-5075-C30F75A6916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Before concluding, let me mention the limitations. Although our strengthened benchmark reveals clearer differences, it remains a small controlled collection of 120 documents, 60 retrieval queries and 150 STS pairs. Relevance labels and STS reference scores were researcher-defined, not independently judged by multiple annotators. We also did not establish statistically significant differences among closely matched systems. BGE-M3 and E5-Large, for example, differ only slightly in NDCG. Finally, we measured embedding inference on one CPU environment, not full end-to-end RAG latency. Future work should use larger collections, harder within-domain negatives, varied queries, independent judgments with inter-rater agreement and valid paired statistical tests. This study is a methodological investigation, not a final Thai retrieval leaderboard.</a:t>
            </a:r>
            <a:endParaRPr lang="en-US" dirty="0"/>
          </a:p>
        </p:txBody>
      </p:sp>
      <p:sp>
        <p:nvSpPr>
          <p:cNvPr id="4" name="Slide Number Placeholder 3">
            <a:extLst>
              <a:ext uri="{FF2B5EF4-FFF2-40B4-BE49-F238E27FC236}">
                <a16:creationId xmlns:a16="http://schemas.microsoft.com/office/drawing/2014/main" id="{6B74740A-0B7C-E39D-8AF2-0F4FE7BEA277}"/>
              </a:ext>
            </a:extLst>
          </p:cNvPr>
          <p:cNvSpPr>
            <a:spLocks noGrp="1"/>
          </p:cNvSpPr>
          <p:nvPr>
            <p:ph type="sldNum" sz="quarter" idx="5"/>
          </p:nvPr>
        </p:nvSpPr>
        <p:spPr/>
        <p:txBody>
          <a:bodyPr/>
          <a:lstStyle/>
          <a:p>
            <a:fld id="{23C97949-4B85-42B5-8514-1C1D06B14E04}" type="slidenum">
              <a:rPr lang="en-US" smtClean="0"/>
              <a:t>9</a:t>
            </a:fld>
            <a:endParaRPr lang="en-US"/>
          </a:p>
        </p:txBody>
      </p:sp>
    </p:spTree>
    <p:extLst>
      <p:ext uri="{BB962C8B-B14F-4D97-AF65-F5344CB8AC3E}">
        <p14:creationId xmlns:p14="http://schemas.microsoft.com/office/powerpoint/2010/main" val="2896967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Let me finish with three takeaways. First, benchmark design matters. A testbed that is too easy can hide meaningful model differences. Second, a perfect score does not establish universal model superiority; it may reflect a model-specific ceiling on the current benchmark. Third, practical model selection should consider retrieval quality, semantic similarity and computational efficiency together. Our next step is to expand the collection, introduce harder examples, and obtain independent annotations with stronger statistical validation. I would like to leave you with one thought: before asking which model is better, we should first ask whether our benchmark is good enough to reveal the difference. Thank you very much, and I look forward to your questions.</a:t>
            </a:r>
            <a:endParaRPr lang="en-US" dirty="0"/>
          </a:p>
        </p:txBody>
      </p:sp>
      <p:sp>
        <p:nvSpPr>
          <p:cNvPr id="4" name="Slide Number Placeholder 3"/>
          <p:cNvSpPr>
            <a:spLocks noGrp="1"/>
          </p:cNvSpPr>
          <p:nvPr>
            <p:ph type="sldNum" sz="quarter" idx="5"/>
          </p:nvPr>
        </p:nvSpPr>
        <p:spPr/>
        <p:txBody>
          <a:bodyPr/>
          <a:lstStyle/>
          <a:p>
            <a:fld id="{23C97949-4B85-42B5-8514-1C1D06B14E04}" type="slidenum">
              <a:rPr lang="en-US" smtClean="0"/>
              <a:t>10</a:t>
            </a:fld>
            <a:endParaRPr lang="en-US"/>
          </a:p>
        </p:txBody>
      </p:sp>
    </p:spTree>
    <p:extLst>
      <p:ext uri="{BB962C8B-B14F-4D97-AF65-F5344CB8AC3E}">
        <p14:creationId xmlns:p14="http://schemas.microsoft.com/office/powerpoint/2010/main" val="1478516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F7460-9C3D-A9B9-D061-79DEEE61F8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762E71-8BF7-6286-D430-11B48F96CA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E4C467-1436-F016-5974-8795E0A300EE}"/>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5" name="Footer Placeholder 4">
            <a:extLst>
              <a:ext uri="{FF2B5EF4-FFF2-40B4-BE49-F238E27FC236}">
                <a16:creationId xmlns:a16="http://schemas.microsoft.com/office/drawing/2014/main" id="{E79ABA18-B0DD-1130-A3C3-5E3E1C771F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6C59D3-C7E0-26DB-5819-37D2063E5039}"/>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3421581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41233-0CE8-17DE-829F-BF733F9752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1F169C-75C5-2C9F-C9F4-1F58D1FCC1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71A68-0B34-C6A9-B73B-39BD4CD3AA86}"/>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5" name="Footer Placeholder 4">
            <a:extLst>
              <a:ext uri="{FF2B5EF4-FFF2-40B4-BE49-F238E27FC236}">
                <a16:creationId xmlns:a16="http://schemas.microsoft.com/office/drawing/2014/main" id="{3589A66D-2512-48F8-8F15-77E4230CF2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C4E81-CD21-FB5D-9328-65528BE42A88}"/>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634066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2C3F-A981-0C08-C992-0E6E6F0D8E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1CE9FC-17BD-98E0-0D3D-92C9A7E3A4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F6C0D1-5799-337E-C9F1-9940D66C0566}"/>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5" name="Footer Placeholder 4">
            <a:extLst>
              <a:ext uri="{FF2B5EF4-FFF2-40B4-BE49-F238E27FC236}">
                <a16:creationId xmlns:a16="http://schemas.microsoft.com/office/drawing/2014/main" id="{61E81954-2B00-1C80-F320-6A287276DF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957C33-28D6-5DBA-8F9F-A89A3F66CBB7}"/>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3738238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6FB0B-788C-9E42-504B-5AA40A7315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1702D2-88C5-8BE7-8962-467D5CBBD6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B6AF6F-C88A-E150-DBA7-861016E857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C1164F-1286-DBE8-8BD0-DA84672D27C4}"/>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6" name="Footer Placeholder 5">
            <a:extLst>
              <a:ext uri="{FF2B5EF4-FFF2-40B4-BE49-F238E27FC236}">
                <a16:creationId xmlns:a16="http://schemas.microsoft.com/office/drawing/2014/main" id="{B976BE01-C056-F3B6-9600-A4F8C12CEE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8757B9-09E6-0CF2-4647-38861FE93C1A}"/>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154146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6F7B2-FC8F-64A4-F554-3773C8B840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3D0768-0640-4EFD-61E3-22DFB9C544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5903DD-4C2E-BD36-C71C-9BB1C272FF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FCAAAB-4B97-95B0-E8B8-3C94629304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928FE5-1A73-D3C1-6754-BE2D03AC51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995A44-428E-F16A-BC0A-FB078C4FEF64}"/>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8" name="Footer Placeholder 7">
            <a:extLst>
              <a:ext uri="{FF2B5EF4-FFF2-40B4-BE49-F238E27FC236}">
                <a16:creationId xmlns:a16="http://schemas.microsoft.com/office/drawing/2014/main" id="{3EE947B1-0765-EE4A-5EF0-7AEFFFEEE8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DF15B3-F879-22E1-044B-22F553626C97}"/>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1566862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4596-4849-1147-B4C2-D7CED805EA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59E151-E7DF-9FF4-2081-D517C0AEC7DD}"/>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4" name="Footer Placeholder 3">
            <a:extLst>
              <a:ext uri="{FF2B5EF4-FFF2-40B4-BE49-F238E27FC236}">
                <a16:creationId xmlns:a16="http://schemas.microsoft.com/office/drawing/2014/main" id="{090AE41D-BA2D-75F7-379F-BC0E95FBC6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26243F-16D7-F7E7-DF0B-B5D6430C9336}"/>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214047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DDB708-43E8-FB97-CCA9-4EE7C3D82CCA}"/>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3" name="Footer Placeholder 2">
            <a:extLst>
              <a:ext uri="{FF2B5EF4-FFF2-40B4-BE49-F238E27FC236}">
                <a16:creationId xmlns:a16="http://schemas.microsoft.com/office/drawing/2014/main" id="{90E3B980-6FAD-79B5-868A-3DA0EF7F26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6EFAF7-2E49-21C6-F023-D91C4CF2ACC5}"/>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853581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240CD-2B47-B4DD-B91D-5B78830248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A24FB4-35C8-2C75-F95B-522B801D16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055310-D150-6C7D-0FAC-BF08BD3331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D2D8FB-B8F6-17DD-5692-08DBE3C463C6}"/>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6" name="Footer Placeholder 5">
            <a:extLst>
              <a:ext uri="{FF2B5EF4-FFF2-40B4-BE49-F238E27FC236}">
                <a16:creationId xmlns:a16="http://schemas.microsoft.com/office/drawing/2014/main" id="{C26497A3-74A6-515B-1D4D-22F160BD0D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B40DC-60EE-C425-51E2-FD4F94E31856}"/>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2344296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3C497-5D45-C25D-A941-7F0FB62A57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E72338-FB85-21D4-B976-4C29A7D13D0B}"/>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7ED842-2242-72A4-D7D9-41F0A3BA4D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0A265B-D240-165B-7BD1-07A594FDB192}"/>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6" name="Footer Placeholder 5">
            <a:extLst>
              <a:ext uri="{FF2B5EF4-FFF2-40B4-BE49-F238E27FC236}">
                <a16:creationId xmlns:a16="http://schemas.microsoft.com/office/drawing/2014/main" id="{EF28406A-BF3C-02FB-582B-49C8164828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EF2453-7AE3-1F60-C33F-8EE615A49C4F}"/>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1276626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E5073-815F-223B-BA52-FE038A4AC9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ECBE7E-E838-98F2-9499-D6250704FD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32D634-4B0F-0AF0-C44C-A8F58CDB758E}"/>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5" name="Footer Placeholder 4">
            <a:extLst>
              <a:ext uri="{FF2B5EF4-FFF2-40B4-BE49-F238E27FC236}">
                <a16:creationId xmlns:a16="http://schemas.microsoft.com/office/drawing/2014/main" id="{5129E383-5B0C-1B97-92B4-FCB73BFDC8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1A3955-635B-F005-9E49-21FFBD6087F3}"/>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77940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1DA352-9DFE-5CCC-CDA5-EAFB0B574F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92282B-4556-3F96-829B-479192FE9D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B2CF71-97E9-03F8-291D-2852668CB702}"/>
              </a:ext>
            </a:extLst>
          </p:cNvPr>
          <p:cNvSpPr>
            <a:spLocks noGrp="1"/>
          </p:cNvSpPr>
          <p:nvPr>
            <p:ph type="dt" sz="half" idx="10"/>
          </p:nvPr>
        </p:nvSpPr>
        <p:spPr/>
        <p:txBody>
          <a:bodyPr/>
          <a:lstStyle/>
          <a:p>
            <a:fld id="{963F196D-3508-4EFC-8B95-9D7D4A362458}" type="datetimeFigureOut">
              <a:rPr lang="en-US" smtClean="0"/>
              <a:t>10/28/2026</a:t>
            </a:fld>
            <a:endParaRPr lang="en-US"/>
          </a:p>
        </p:txBody>
      </p:sp>
      <p:sp>
        <p:nvSpPr>
          <p:cNvPr id="5" name="Footer Placeholder 4">
            <a:extLst>
              <a:ext uri="{FF2B5EF4-FFF2-40B4-BE49-F238E27FC236}">
                <a16:creationId xmlns:a16="http://schemas.microsoft.com/office/drawing/2014/main" id="{4904548E-1F23-FC4D-ED74-1905CCFD9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80235E-40E1-36AA-F483-A6036C21038E}"/>
              </a:ext>
            </a:extLst>
          </p:cNvPr>
          <p:cNvSpPr>
            <a:spLocks noGrp="1"/>
          </p:cNvSpPr>
          <p:nvPr>
            <p:ph type="sldNum" sz="quarter" idx="12"/>
          </p:nvPr>
        </p:nvSpPr>
        <p:spPr/>
        <p:txBody>
          <a:bodyPr/>
          <a:lstStyle/>
          <a:p>
            <a:fld id="{C514C024-0F9D-401D-97CE-55D3910F807A}" type="slidenum">
              <a:rPr lang="en-US" smtClean="0"/>
              <a:t>‹#›</a:t>
            </a:fld>
            <a:endParaRPr lang="en-US"/>
          </a:p>
        </p:txBody>
      </p:sp>
    </p:spTree>
    <p:extLst>
      <p:ext uri="{BB962C8B-B14F-4D97-AF65-F5344CB8AC3E}">
        <p14:creationId xmlns:p14="http://schemas.microsoft.com/office/powerpoint/2010/main" val="4011799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6ED27E-035A-F2CD-332C-C59009E14A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21D202-812C-E7EA-EBE8-832D35BDB4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A651CC-6C29-4C3B-623A-683B3ED79E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3F196D-3508-4EFC-8B95-9D7D4A362458}" type="datetimeFigureOut">
              <a:rPr lang="en-US" smtClean="0"/>
              <a:t>10/28/2026</a:t>
            </a:fld>
            <a:endParaRPr lang="en-US"/>
          </a:p>
        </p:txBody>
      </p:sp>
      <p:sp>
        <p:nvSpPr>
          <p:cNvPr id="5" name="Footer Placeholder 4">
            <a:extLst>
              <a:ext uri="{FF2B5EF4-FFF2-40B4-BE49-F238E27FC236}">
                <a16:creationId xmlns:a16="http://schemas.microsoft.com/office/drawing/2014/main" id="{DA067F0A-3F90-B74A-1A3E-130EE1D947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B33D50E-D8A0-6788-9C8C-1C5D3BB289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14C024-0F9D-401D-97CE-55D3910F807A}" type="slidenum">
              <a:rPr lang="en-US" smtClean="0"/>
              <a:t>‹#›</a:t>
            </a:fld>
            <a:endParaRPr lang="en-US"/>
          </a:p>
        </p:txBody>
      </p:sp>
    </p:spTree>
    <p:extLst>
      <p:ext uri="{BB962C8B-B14F-4D97-AF65-F5344CB8AC3E}">
        <p14:creationId xmlns:p14="http://schemas.microsoft.com/office/powerpoint/2010/main" val="3816413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EE42D-3F61-4A71-481C-E9392CA34E43}"/>
              </a:ext>
            </a:extLst>
          </p:cNvPr>
          <p:cNvSpPr>
            <a:spLocks noGrp="1"/>
          </p:cNvSpPr>
          <p:nvPr>
            <p:ph type="ctrTitle"/>
          </p:nvPr>
        </p:nvSpPr>
        <p:spPr>
          <a:xfrm>
            <a:off x="4476750" y="1665298"/>
            <a:ext cx="7715250" cy="2153912"/>
          </a:xfrm>
          <a:solidFill>
            <a:schemeClr val="bg1">
              <a:alpha val="59000"/>
            </a:schemeClr>
          </a:solidFill>
        </p:spPr>
        <p:txBody>
          <a:bodyPr>
            <a:noAutofit/>
          </a:bodyPr>
          <a:lstStyle/>
          <a:p>
            <a:pPr algn="l"/>
            <a:r>
              <a:rPr lang="en-US" sz="3600" b="1" dirty="0"/>
              <a:t>From Benchmark Saturation to  Model Discrimination Evaluating Ten Open-Source Embedding Models for Thai Dense Retrieval</a:t>
            </a:r>
          </a:p>
        </p:txBody>
      </p:sp>
      <p:sp>
        <p:nvSpPr>
          <p:cNvPr id="3" name="Subtitle 2">
            <a:extLst>
              <a:ext uri="{FF2B5EF4-FFF2-40B4-BE49-F238E27FC236}">
                <a16:creationId xmlns:a16="http://schemas.microsoft.com/office/drawing/2014/main" id="{23D6EB41-197F-E12D-D5FD-EA515D53EB8B}"/>
              </a:ext>
            </a:extLst>
          </p:cNvPr>
          <p:cNvSpPr>
            <a:spLocks noGrp="1"/>
          </p:cNvSpPr>
          <p:nvPr>
            <p:ph type="subTitle" idx="1"/>
          </p:nvPr>
        </p:nvSpPr>
        <p:spPr>
          <a:xfrm>
            <a:off x="4476751" y="6619423"/>
            <a:ext cx="7715249" cy="238577"/>
          </a:xfrm>
          <a:solidFill>
            <a:schemeClr val="bg1">
              <a:alpha val="86000"/>
            </a:schemeClr>
          </a:solidFill>
        </p:spPr>
        <p:txBody>
          <a:bodyPr>
            <a:normAutofit lnSpcReduction="10000"/>
          </a:bodyPr>
          <a:lstStyle/>
          <a:p>
            <a:pPr algn="r"/>
            <a:r>
              <a:rPr lang="en-US" sz="1100" dirty="0"/>
              <a:t>The 9th International Conference on Culture Technology 2026, Shanghai University of Engineering Science, Shanghai, China</a:t>
            </a:r>
          </a:p>
        </p:txBody>
      </p:sp>
      <p:sp>
        <p:nvSpPr>
          <p:cNvPr id="4" name="Title 1">
            <a:extLst>
              <a:ext uri="{FF2B5EF4-FFF2-40B4-BE49-F238E27FC236}">
                <a16:creationId xmlns:a16="http://schemas.microsoft.com/office/drawing/2014/main" id="{F63ED8B4-8F57-8629-0E34-3698B314D704}"/>
              </a:ext>
            </a:extLst>
          </p:cNvPr>
          <p:cNvSpPr txBox="1">
            <a:spLocks/>
          </p:cNvSpPr>
          <p:nvPr/>
        </p:nvSpPr>
        <p:spPr>
          <a:xfrm>
            <a:off x="7320516" y="4014008"/>
            <a:ext cx="4871484" cy="980902"/>
          </a:xfrm>
          <a:prstGeom prst="rect">
            <a:avLst/>
          </a:prstGeom>
          <a:solidFill>
            <a:schemeClr val="bg1">
              <a:alpha val="94000"/>
            </a:schemeClr>
          </a:soli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2000" b="1" dirty="0"/>
              <a:t>Natdanai Kiewwath¹ · Rattasit Sukhahuta²</a:t>
            </a:r>
            <a:endParaRPr lang="th-TH" sz="2000" b="1" dirty="0"/>
          </a:p>
          <a:p>
            <a:pPr algn="l">
              <a:lnSpc>
                <a:spcPct val="100000"/>
              </a:lnSpc>
            </a:pPr>
            <a:r>
              <a:rPr lang="en-US" sz="1400" dirty="0"/>
              <a:t>¹ Faculty of Business Administration, Maejo University, Thailand</a:t>
            </a:r>
            <a:br>
              <a:rPr lang="en-US" sz="1400" dirty="0"/>
            </a:br>
            <a:r>
              <a:rPr lang="en-US" sz="1400" dirty="0"/>
              <a:t>² Faculty of Science, Chiang Mai University, Thailand</a:t>
            </a:r>
            <a:endParaRPr lang="en-US" sz="2400" b="1" dirty="0"/>
          </a:p>
        </p:txBody>
      </p:sp>
    </p:spTree>
    <p:extLst>
      <p:ext uri="{BB962C8B-B14F-4D97-AF65-F5344CB8AC3E}">
        <p14:creationId xmlns:p14="http://schemas.microsoft.com/office/powerpoint/2010/main" val="2718933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D8B84-4BC6-887A-3AA9-095B22172DE0}"/>
              </a:ext>
            </a:extLst>
          </p:cNvPr>
          <p:cNvSpPr>
            <a:spLocks noGrp="1"/>
          </p:cNvSpPr>
          <p:nvPr>
            <p:ph type="title"/>
          </p:nvPr>
        </p:nvSpPr>
        <p:spPr>
          <a:xfrm>
            <a:off x="239683" y="185557"/>
            <a:ext cx="10515600" cy="1325563"/>
          </a:xfrm>
          <a:solidFill>
            <a:schemeClr val="bg1">
              <a:alpha val="67000"/>
            </a:schemeClr>
          </a:solidFill>
        </p:spPr>
        <p:txBody>
          <a:bodyPr/>
          <a:lstStyle/>
          <a:p>
            <a:r>
              <a:rPr lang="en-US" b="1" dirty="0"/>
              <a:t>Why Thai Dense Retrieval Matters</a:t>
            </a:r>
          </a:p>
        </p:txBody>
      </p:sp>
      <p:sp>
        <p:nvSpPr>
          <p:cNvPr id="3" name="Content Placeholder 2">
            <a:extLst>
              <a:ext uri="{FF2B5EF4-FFF2-40B4-BE49-F238E27FC236}">
                <a16:creationId xmlns:a16="http://schemas.microsoft.com/office/drawing/2014/main" id="{419A4D0B-A49F-9BA1-B437-83B52B9D5437}"/>
              </a:ext>
            </a:extLst>
          </p:cNvPr>
          <p:cNvSpPr>
            <a:spLocks noGrp="1"/>
          </p:cNvSpPr>
          <p:nvPr>
            <p:ph idx="1"/>
          </p:nvPr>
        </p:nvSpPr>
        <p:spPr>
          <a:xfrm>
            <a:off x="721822" y="1341553"/>
            <a:ext cx="10515600" cy="2247611"/>
          </a:xfrm>
          <a:solidFill>
            <a:schemeClr val="bg1">
              <a:alpha val="85000"/>
            </a:schemeClr>
          </a:solidFill>
        </p:spPr>
        <p:txBody>
          <a:bodyPr>
            <a:normAutofit/>
          </a:bodyPr>
          <a:lstStyle/>
          <a:p>
            <a:pPr marL="0" lvl="0" indent="0">
              <a:buNone/>
            </a:pPr>
            <a:r>
              <a:rPr lang="en-US" sz="2400" b="1" dirty="0"/>
              <a:t>Reliable RAG Starts with Reliable Retrieval</a:t>
            </a:r>
            <a:endParaRPr lang="th-TH" sz="2400" dirty="0"/>
          </a:p>
          <a:p>
            <a:pPr marL="0" indent="0">
              <a:buNone/>
            </a:pPr>
            <a:r>
              <a:rPr lang="en-US" sz="2400" dirty="0"/>
              <a:t>• Retrieval supplies relevant context before LLM answer generation</a:t>
            </a:r>
          </a:p>
          <a:p>
            <a:pPr marL="0" indent="0">
              <a:buNone/>
            </a:pPr>
            <a:r>
              <a:rPr lang="en-US" sz="2400" dirty="0"/>
              <a:t>• Thai has word-boundary and document-processing challenges</a:t>
            </a:r>
          </a:p>
          <a:p>
            <a:pPr marL="0" indent="0">
              <a:buNone/>
            </a:pPr>
            <a:r>
              <a:rPr lang="en-US" sz="2400" dirty="0"/>
              <a:t>• Model selection requires reliable evaluation</a:t>
            </a:r>
          </a:p>
          <a:p>
            <a:pPr lvl="0"/>
            <a:endParaRPr lang="en-US" sz="2400" dirty="0"/>
          </a:p>
          <a:p>
            <a:pPr marL="0" indent="0">
              <a:buNone/>
            </a:pPr>
            <a:endParaRPr lang="en-US" sz="2400" dirty="0"/>
          </a:p>
        </p:txBody>
      </p:sp>
      <p:pic>
        <p:nvPicPr>
          <p:cNvPr id="4" name="Content Placeholder 4">
            <a:extLst>
              <a:ext uri="{FF2B5EF4-FFF2-40B4-BE49-F238E27FC236}">
                <a16:creationId xmlns:a16="http://schemas.microsoft.com/office/drawing/2014/main" id="{92E7915C-4771-F311-F433-CA8934352D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822" y="3428545"/>
            <a:ext cx="11005457" cy="3243898"/>
          </a:xfrm>
          <a:prstGeom prst="rect">
            <a:avLst/>
          </a:prstGeom>
          <a:solidFill>
            <a:prstClr val="white"/>
          </a:solidFill>
        </p:spPr>
      </p:pic>
    </p:spTree>
    <p:extLst>
      <p:ext uri="{BB962C8B-B14F-4D97-AF65-F5344CB8AC3E}">
        <p14:creationId xmlns:p14="http://schemas.microsoft.com/office/powerpoint/2010/main" val="2426847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a:extLst>
            <a:ext uri="{FF2B5EF4-FFF2-40B4-BE49-F238E27FC236}">
              <a16:creationId xmlns:a16="http://schemas.microsoft.com/office/drawing/2014/main" id="{ED3DC397-EE37-5FA9-E77C-3155AE445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3BB587-764E-A6B7-2A19-8061BF4B5E8E}"/>
              </a:ext>
            </a:extLst>
          </p:cNvPr>
          <p:cNvSpPr>
            <a:spLocks noGrp="1"/>
          </p:cNvSpPr>
          <p:nvPr>
            <p:ph type="title"/>
          </p:nvPr>
        </p:nvSpPr>
        <p:spPr>
          <a:xfrm>
            <a:off x="662338" y="0"/>
            <a:ext cx="10515600" cy="1325563"/>
          </a:xfrm>
          <a:solidFill>
            <a:schemeClr val="bg1">
              <a:alpha val="68000"/>
            </a:schemeClr>
          </a:solidFill>
        </p:spPr>
        <p:txBody>
          <a:bodyPr>
            <a:normAutofit/>
          </a:bodyPr>
          <a:lstStyle/>
          <a:p>
            <a:r>
              <a:rPr lang="en-US" sz="3600" b="1" dirty="0"/>
              <a:t>The Unexpected Problem: Benchmark Saturation</a:t>
            </a:r>
          </a:p>
        </p:txBody>
      </p:sp>
      <p:pic>
        <p:nvPicPr>
          <p:cNvPr id="7" name="Content Placeholder 6">
            <a:extLst>
              <a:ext uri="{FF2B5EF4-FFF2-40B4-BE49-F238E27FC236}">
                <a16:creationId xmlns:a16="http://schemas.microsoft.com/office/drawing/2014/main" id="{C9A5544B-7821-C87F-E450-AFAD04EAD05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8199" y="2763982"/>
            <a:ext cx="10163877" cy="3849399"/>
          </a:xfrm>
          <a:prstGeom prst="rect">
            <a:avLst/>
          </a:prstGeom>
          <a:solidFill>
            <a:prstClr val="white"/>
          </a:solidFill>
        </p:spPr>
      </p:pic>
      <p:sp>
        <p:nvSpPr>
          <p:cNvPr id="9" name="TextBox 8">
            <a:extLst>
              <a:ext uri="{FF2B5EF4-FFF2-40B4-BE49-F238E27FC236}">
                <a16:creationId xmlns:a16="http://schemas.microsoft.com/office/drawing/2014/main" id="{D37C65C4-8516-5B89-7D50-C7129302AC75}"/>
              </a:ext>
            </a:extLst>
          </p:cNvPr>
          <p:cNvSpPr txBox="1"/>
          <p:nvPr/>
        </p:nvSpPr>
        <p:spPr>
          <a:xfrm>
            <a:off x="672635" y="1176952"/>
            <a:ext cx="10505303" cy="1200329"/>
          </a:xfrm>
          <a:prstGeom prst="rect">
            <a:avLst/>
          </a:prstGeom>
          <a:solidFill>
            <a:schemeClr val="bg1"/>
          </a:solidFill>
        </p:spPr>
        <p:txBody>
          <a:bodyPr wrap="square" rtlCol="0">
            <a:spAutoFit/>
          </a:bodyPr>
          <a:lstStyle/>
          <a:p>
            <a:r>
              <a:rPr lang="en-US" sz="2400" b="1" dirty="0"/>
              <a:t>When High Scores Become Misleading</a:t>
            </a:r>
          </a:p>
          <a:p>
            <a:r>
              <a:rPr lang="th-TH" sz="2400" dirty="0"/>
              <a:t>	</a:t>
            </a:r>
            <a:r>
              <a:rPr lang="en-US" sz="2400" dirty="0"/>
              <a:t>A shallow benchmark can hide meaningful differences.</a:t>
            </a:r>
          </a:p>
          <a:p>
            <a:r>
              <a:rPr lang="en-US" sz="2400" dirty="0"/>
              <a:t>“High scores do not necessarily mean strong model discrimination.”</a:t>
            </a:r>
            <a:endParaRPr lang="en-US" sz="2800" dirty="0"/>
          </a:p>
        </p:txBody>
      </p:sp>
    </p:spTree>
    <p:extLst>
      <p:ext uri="{BB962C8B-B14F-4D97-AF65-F5344CB8AC3E}">
        <p14:creationId xmlns:p14="http://schemas.microsoft.com/office/powerpoint/2010/main" val="3339158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a:extLst>
            <a:ext uri="{FF2B5EF4-FFF2-40B4-BE49-F238E27FC236}">
              <a16:creationId xmlns:a16="http://schemas.microsoft.com/office/drawing/2014/main" id="{08718E0A-D133-9069-72A9-2231577D9F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A8E16E-680E-7A4C-217E-99490B1B62E3}"/>
              </a:ext>
            </a:extLst>
          </p:cNvPr>
          <p:cNvSpPr>
            <a:spLocks noGrp="1"/>
          </p:cNvSpPr>
          <p:nvPr>
            <p:ph type="title"/>
          </p:nvPr>
        </p:nvSpPr>
        <p:spPr>
          <a:xfrm>
            <a:off x="762000" y="365125"/>
            <a:ext cx="10515600" cy="1325563"/>
          </a:xfrm>
          <a:solidFill>
            <a:schemeClr val="bg1">
              <a:alpha val="67000"/>
            </a:schemeClr>
          </a:solidFill>
        </p:spPr>
        <p:txBody>
          <a:bodyPr/>
          <a:lstStyle/>
          <a:p>
            <a:r>
              <a:rPr lang="en-US" b="1" dirty="0"/>
              <a:t>From Saturation to Discrimination</a:t>
            </a:r>
          </a:p>
        </p:txBody>
      </p:sp>
      <p:sp>
        <p:nvSpPr>
          <p:cNvPr id="3" name="Content Placeholder 2">
            <a:extLst>
              <a:ext uri="{FF2B5EF4-FFF2-40B4-BE49-F238E27FC236}">
                <a16:creationId xmlns:a16="http://schemas.microsoft.com/office/drawing/2014/main" id="{256CFCF3-1E48-62CB-974D-C644F31CD3A8}"/>
              </a:ext>
            </a:extLst>
          </p:cNvPr>
          <p:cNvSpPr>
            <a:spLocks noGrp="1"/>
          </p:cNvSpPr>
          <p:nvPr>
            <p:ph idx="1"/>
          </p:nvPr>
        </p:nvSpPr>
        <p:spPr>
          <a:xfrm>
            <a:off x="838200" y="1825625"/>
            <a:ext cx="10515600" cy="4667250"/>
          </a:xfrm>
          <a:solidFill>
            <a:schemeClr val="bg1">
              <a:alpha val="85000"/>
            </a:schemeClr>
          </a:solidFill>
        </p:spPr>
        <p:txBody>
          <a:bodyPr>
            <a:normAutofit/>
          </a:bodyPr>
          <a:lstStyle/>
          <a:p>
            <a:pPr marL="0" indent="0">
              <a:buNone/>
            </a:pPr>
            <a:r>
              <a:rPr lang="en-US" b="1" dirty="0"/>
              <a:t>Strengthening the Retrieval Benchmark</a:t>
            </a:r>
            <a:endParaRPr lang="th-TH" b="1" dirty="0"/>
          </a:p>
          <a:p>
            <a:endParaRPr lang="th-TH" b="1" dirty="0"/>
          </a:p>
          <a:p>
            <a:endParaRPr lang="th-TH" b="1" dirty="0"/>
          </a:p>
          <a:p>
            <a:endParaRPr lang="th-TH" b="1" dirty="0"/>
          </a:p>
          <a:p>
            <a:endParaRPr lang="th-TH" b="1" dirty="0"/>
          </a:p>
          <a:p>
            <a:pPr marL="0" indent="0">
              <a:buNone/>
            </a:pPr>
            <a:endParaRPr lang="en-US" b="1" dirty="0"/>
          </a:p>
          <a:p>
            <a:pPr marL="0" indent="0">
              <a:buNone/>
            </a:pPr>
            <a:r>
              <a:rPr lang="en-US" sz="2000" dirty="0"/>
              <a:t>• More topically related competitors</a:t>
            </a:r>
          </a:p>
          <a:p>
            <a:pPr marL="0" indent="0">
              <a:buNone/>
            </a:pPr>
            <a:r>
              <a:rPr lang="en-US" sz="2000" dirty="0"/>
              <a:t>• More opportunities for ranking errors</a:t>
            </a:r>
          </a:p>
          <a:p>
            <a:pPr marL="0" indent="0">
              <a:buNone/>
            </a:pPr>
            <a:r>
              <a:rPr lang="en-US" sz="2000" dirty="0"/>
              <a:t>• More informative comparisons</a:t>
            </a:r>
            <a:endParaRPr lang="en-US" dirty="0"/>
          </a:p>
          <a:p>
            <a:pPr marL="0" indent="0">
              <a:buNone/>
            </a:pPr>
            <a:endParaRPr lang="en-US" dirty="0"/>
          </a:p>
        </p:txBody>
      </p:sp>
      <p:pic>
        <p:nvPicPr>
          <p:cNvPr id="5" name="Picture 4">
            <a:extLst>
              <a:ext uri="{FF2B5EF4-FFF2-40B4-BE49-F238E27FC236}">
                <a16:creationId xmlns:a16="http://schemas.microsoft.com/office/drawing/2014/main" id="{E2353023-104E-04C6-D275-F78699C1A4F1}"/>
              </a:ext>
            </a:extLst>
          </p:cNvPr>
          <p:cNvPicPr>
            <a:picLocks noChangeAspect="1"/>
          </p:cNvPicPr>
          <p:nvPr/>
        </p:nvPicPr>
        <p:blipFill>
          <a:blip r:embed="rId4"/>
          <a:stretch>
            <a:fillRect/>
          </a:stretch>
        </p:blipFill>
        <p:spPr>
          <a:xfrm>
            <a:off x="1805315" y="2830270"/>
            <a:ext cx="8742143" cy="1741729"/>
          </a:xfrm>
          <a:prstGeom prst="rect">
            <a:avLst/>
          </a:prstGeom>
        </p:spPr>
      </p:pic>
    </p:spTree>
    <p:extLst>
      <p:ext uri="{BB962C8B-B14F-4D97-AF65-F5344CB8AC3E}">
        <p14:creationId xmlns:p14="http://schemas.microsoft.com/office/powerpoint/2010/main" val="2718916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a:extLst>
            <a:ext uri="{FF2B5EF4-FFF2-40B4-BE49-F238E27FC236}">
              <a16:creationId xmlns:a16="http://schemas.microsoft.com/office/drawing/2014/main" id="{ADECB323-6719-3486-9A7C-4C33ED43F2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85E89-9D17-7F2F-25F4-F75E704BD49A}"/>
              </a:ext>
            </a:extLst>
          </p:cNvPr>
          <p:cNvSpPr>
            <a:spLocks noGrp="1"/>
          </p:cNvSpPr>
          <p:nvPr>
            <p:ph type="title"/>
          </p:nvPr>
        </p:nvSpPr>
        <p:spPr>
          <a:xfrm>
            <a:off x="239381" y="130154"/>
            <a:ext cx="11371810" cy="1164416"/>
          </a:xfrm>
          <a:solidFill>
            <a:schemeClr val="bg1">
              <a:alpha val="68000"/>
            </a:schemeClr>
          </a:solidFill>
        </p:spPr>
        <p:txBody>
          <a:bodyPr>
            <a:normAutofit/>
          </a:bodyPr>
          <a:lstStyle/>
          <a:p>
            <a:r>
              <a:rPr lang="en-US" sz="3600" b="1" dirty="0"/>
              <a:t>Our Evaluation Framework</a:t>
            </a:r>
          </a:p>
        </p:txBody>
      </p:sp>
      <p:pic>
        <p:nvPicPr>
          <p:cNvPr id="6" name="Content Placeholder 5">
            <a:extLst>
              <a:ext uri="{FF2B5EF4-FFF2-40B4-BE49-F238E27FC236}">
                <a16:creationId xmlns:a16="http://schemas.microsoft.com/office/drawing/2014/main" id="{33642B1A-10C8-9328-0CA6-F523DE5EA2E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44087" y="2506662"/>
            <a:ext cx="9772254" cy="4351338"/>
          </a:xfrm>
          <a:prstGeom prst="rect">
            <a:avLst/>
          </a:prstGeom>
          <a:solidFill>
            <a:schemeClr val="bg1"/>
          </a:solidFill>
        </p:spPr>
      </p:pic>
      <p:sp>
        <p:nvSpPr>
          <p:cNvPr id="9" name="TextBox 8">
            <a:extLst>
              <a:ext uri="{FF2B5EF4-FFF2-40B4-BE49-F238E27FC236}">
                <a16:creationId xmlns:a16="http://schemas.microsoft.com/office/drawing/2014/main" id="{92000368-8308-94A3-24FE-670D13C1D3BE}"/>
              </a:ext>
            </a:extLst>
          </p:cNvPr>
          <p:cNvSpPr txBox="1"/>
          <p:nvPr/>
        </p:nvSpPr>
        <p:spPr>
          <a:xfrm>
            <a:off x="672634" y="1079416"/>
            <a:ext cx="10505303" cy="1938992"/>
          </a:xfrm>
          <a:prstGeom prst="rect">
            <a:avLst/>
          </a:prstGeom>
          <a:solidFill>
            <a:schemeClr val="bg1"/>
          </a:solidFill>
        </p:spPr>
        <p:txBody>
          <a:bodyPr wrap="square" rtlCol="0">
            <a:spAutoFit/>
          </a:bodyPr>
          <a:lstStyle/>
          <a:p>
            <a:r>
              <a:rPr lang="en-US" sz="2400" b="1" dirty="0"/>
              <a:t>One Controlled Benchmark, Three Evaluation Dimensions</a:t>
            </a:r>
          </a:p>
          <a:p>
            <a:pPr marL="342900" indent="-342900">
              <a:buFont typeface="Arial" panose="020B0604020202020204" pitchFamily="34" charset="0"/>
              <a:buChar char="•"/>
            </a:pPr>
            <a:r>
              <a:rPr lang="en-US" sz="2400" dirty="0"/>
              <a:t>10 Open-Source Embedding Systems</a:t>
            </a:r>
          </a:p>
          <a:p>
            <a:pPr marL="342900" indent="-342900">
              <a:buFont typeface="Arial" panose="020B0604020202020204" pitchFamily="34" charset="0"/>
              <a:buChar char="•"/>
            </a:pPr>
            <a:r>
              <a:rPr lang="en-US" sz="2400" dirty="0"/>
              <a:t>Dense Retrieval (NDCG, MRR) · Semantic Textual Similarity (150 pairs) · CPU Inference Efficiency</a:t>
            </a:r>
          </a:p>
          <a:p>
            <a:pPr marL="342900" indent="-342900">
              <a:buFont typeface="Arial" panose="020B0604020202020204" pitchFamily="34" charset="0"/>
              <a:buChar char="•"/>
            </a:pPr>
            <a:r>
              <a:rPr lang="en-US" sz="2400" dirty="0"/>
              <a:t>Same fixed documents, queries and raw-text protocol</a:t>
            </a:r>
            <a:endParaRPr lang="en-US" sz="2800" dirty="0"/>
          </a:p>
        </p:txBody>
      </p:sp>
    </p:spTree>
    <p:extLst>
      <p:ext uri="{BB962C8B-B14F-4D97-AF65-F5344CB8AC3E}">
        <p14:creationId xmlns:p14="http://schemas.microsoft.com/office/powerpoint/2010/main" val="3249935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a:extLst>
            <a:ext uri="{FF2B5EF4-FFF2-40B4-BE49-F238E27FC236}">
              <a16:creationId xmlns:a16="http://schemas.microsoft.com/office/drawing/2014/main" id="{AFA74287-C243-8648-7746-9EE351779F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C6E78-3F5B-F23B-73FC-C2C01D09F27E}"/>
              </a:ext>
            </a:extLst>
          </p:cNvPr>
          <p:cNvSpPr>
            <a:spLocks noGrp="1"/>
          </p:cNvSpPr>
          <p:nvPr>
            <p:ph type="title"/>
          </p:nvPr>
        </p:nvSpPr>
        <p:spPr>
          <a:xfrm>
            <a:off x="362989" y="188300"/>
            <a:ext cx="10515600" cy="1108486"/>
          </a:xfrm>
          <a:solidFill>
            <a:schemeClr val="bg1">
              <a:alpha val="67000"/>
            </a:schemeClr>
          </a:solidFill>
        </p:spPr>
        <p:txBody>
          <a:bodyPr>
            <a:normAutofit/>
          </a:bodyPr>
          <a:lstStyle/>
          <a:p>
            <a:r>
              <a:rPr lang="en-US" sz="3600" b="1" dirty="0"/>
              <a:t>What Changed in the Results?</a:t>
            </a:r>
          </a:p>
        </p:txBody>
      </p:sp>
      <p:pic>
        <p:nvPicPr>
          <p:cNvPr id="6" name="Content Placeholder 5">
            <a:extLst>
              <a:ext uri="{FF2B5EF4-FFF2-40B4-BE49-F238E27FC236}">
                <a16:creationId xmlns:a16="http://schemas.microsoft.com/office/drawing/2014/main" id="{0271A9A6-4A1B-692A-DB9C-0B0EA820D012}"/>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62989" y="1164728"/>
            <a:ext cx="8263589" cy="5344138"/>
          </a:xfrm>
          <a:prstGeom prst="rect">
            <a:avLst/>
          </a:prstGeom>
          <a:solidFill>
            <a:prstClr val="white"/>
          </a:solidFill>
        </p:spPr>
      </p:pic>
      <p:sp>
        <p:nvSpPr>
          <p:cNvPr id="8" name="TextBox 7">
            <a:extLst>
              <a:ext uri="{FF2B5EF4-FFF2-40B4-BE49-F238E27FC236}">
                <a16:creationId xmlns:a16="http://schemas.microsoft.com/office/drawing/2014/main" id="{43CC6BCF-7695-7926-1875-770BB65612D8}"/>
              </a:ext>
            </a:extLst>
          </p:cNvPr>
          <p:cNvSpPr txBox="1"/>
          <p:nvPr/>
        </p:nvSpPr>
        <p:spPr>
          <a:xfrm>
            <a:off x="9526385" y="1859339"/>
            <a:ext cx="2177934" cy="3693319"/>
          </a:xfrm>
          <a:prstGeom prst="rect">
            <a:avLst/>
          </a:prstGeom>
          <a:solidFill>
            <a:schemeClr val="bg1"/>
          </a:solidFill>
        </p:spPr>
        <p:txBody>
          <a:bodyPr wrap="square" rtlCol="0">
            <a:spAutoFit/>
          </a:bodyPr>
          <a:lstStyle/>
          <a:p>
            <a:r>
              <a:rPr lang="en-US" b="1" dirty="0"/>
              <a:t>Clearer Differences After Strengthening the Benchmark</a:t>
            </a:r>
            <a:endParaRPr lang="th-TH" b="1" dirty="0"/>
          </a:p>
          <a:p>
            <a:endParaRPr lang="en-US" dirty="0"/>
          </a:p>
          <a:p>
            <a:r>
              <a:rPr lang="en-US" dirty="0"/>
              <a:t>NDCG@10 range: 0.4783–1.0000</a:t>
            </a:r>
            <a:endParaRPr lang="th-TH" dirty="0"/>
          </a:p>
          <a:p>
            <a:endParaRPr lang="en-US" dirty="0"/>
          </a:p>
          <a:p>
            <a:r>
              <a:rPr lang="en-US" dirty="0"/>
              <a:t>GTE reached the ceiling of this controlled testbed; other models separated.</a:t>
            </a:r>
          </a:p>
        </p:txBody>
      </p:sp>
    </p:spTree>
    <p:extLst>
      <p:ext uri="{BB962C8B-B14F-4D97-AF65-F5344CB8AC3E}">
        <p14:creationId xmlns:p14="http://schemas.microsoft.com/office/powerpoint/2010/main" val="3976610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a:extLst>
            <a:ext uri="{FF2B5EF4-FFF2-40B4-BE49-F238E27FC236}">
              <a16:creationId xmlns:a16="http://schemas.microsoft.com/office/drawing/2014/main" id="{E584C6F5-62F4-427C-3736-F24DC57EF3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2ABE4-CD46-9EBD-DF85-12A398DF5F1E}"/>
              </a:ext>
            </a:extLst>
          </p:cNvPr>
          <p:cNvSpPr>
            <a:spLocks noGrp="1"/>
          </p:cNvSpPr>
          <p:nvPr>
            <p:ph type="title"/>
          </p:nvPr>
        </p:nvSpPr>
        <p:spPr>
          <a:xfrm>
            <a:off x="410095" y="119666"/>
            <a:ext cx="11371810" cy="1325563"/>
          </a:xfrm>
          <a:solidFill>
            <a:schemeClr val="bg1">
              <a:alpha val="68000"/>
            </a:schemeClr>
          </a:solidFill>
        </p:spPr>
        <p:txBody>
          <a:bodyPr>
            <a:normAutofit/>
          </a:bodyPr>
          <a:lstStyle/>
          <a:p>
            <a:r>
              <a:rPr lang="en-US" sz="3600" b="1" dirty="0"/>
              <a:t>What Did We Learn About the Models?</a:t>
            </a:r>
          </a:p>
        </p:txBody>
      </p:sp>
      <p:graphicFrame>
        <p:nvGraphicFramePr>
          <p:cNvPr id="9" name="Content Placeholder 8">
            <a:extLst>
              <a:ext uri="{FF2B5EF4-FFF2-40B4-BE49-F238E27FC236}">
                <a16:creationId xmlns:a16="http://schemas.microsoft.com/office/drawing/2014/main" id="{6F17E006-D77E-655D-1548-9D66A0FC19CA}"/>
              </a:ext>
            </a:extLst>
          </p:cNvPr>
          <p:cNvGraphicFramePr>
            <a:graphicFrameLocks noGrp="1"/>
          </p:cNvGraphicFramePr>
          <p:nvPr>
            <p:ph idx="1"/>
            <p:extLst>
              <p:ext uri="{D42A27DB-BD31-4B8C-83A1-F6EECF244321}">
                <p14:modId xmlns:p14="http://schemas.microsoft.com/office/powerpoint/2010/main" val="1495821707"/>
              </p:ext>
            </p:extLst>
          </p:nvPr>
        </p:nvGraphicFramePr>
        <p:xfrm>
          <a:off x="932017" y="2296716"/>
          <a:ext cx="10505304" cy="3313132"/>
        </p:xfrm>
        <a:graphic>
          <a:graphicData uri="http://schemas.openxmlformats.org/drawingml/2006/table">
            <a:tbl>
              <a:tblPr firstRow="1" bandRow="1">
                <a:tableStyleId>{5C22544A-7EE6-4342-B048-85BDC9FD1C3A}</a:tableStyleId>
              </a:tblPr>
              <a:tblGrid>
                <a:gridCol w="3461952">
                  <a:extLst>
                    <a:ext uri="{9D8B030D-6E8A-4147-A177-3AD203B41FA5}">
                      <a16:colId xmlns:a16="http://schemas.microsoft.com/office/drawing/2014/main" val="3750548197"/>
                    </a:ext>
                  </a:extLst>
                </a:gridCol>
                <a:gridCol w="2644346">
                  <a:extLst>
                    <a:ext uri="{9D8B030D-6E8A-4147-A177-3AD203B41FA5}">
                      <a16:colId xmlns:a16="http://schemas.microsoft.com/office/drawing/2014/main" val="3771533625"/>
                    </a:ext>
                  </a:extLst>
                </a:gridCol>
                <a:gridCol w="2446638">
                  <a:extLst>
                    <a:ext uri="{9D8B030D-6E8A-4147-A177-3AD203B41FA5}">
                      <a16:colId xmlns:a16="http://schemas.microsoft.com/office/drawing/2014/main" val="4142109277"/>
                    </a:ext>
                  </a:extLst>
                </a:gridCol>
                <a:gridCol w="1952368">
                  <a:extLst>
                    <a:ext uri="{9D8B030D-6E8A-4147-A177-3AD203B41FA5}">
                      <a16:colId xmlns:a16="http://schemas.microsoft.com/office/drawing/2014/main" val="505490282"/>
                    </a:ext>
                  </a:extLst>
                </a:gridCol>
              </a:tblGrid>
              <a:tr h="828283">
                <a:tc>
                  <a:txBody>
                    <a:bodyPr/>
                    <a:lstStyle/>
                    <a:p>
                      <a:pPr algn="ctr">
                        <a:buNone/>
                      </a:pPr>
                      <a:r>
                        <a:rPr lang="en-US" sz="3200" b="1" dirty="0"/>
                        <a:t>Model</a:t>
                      </a:r>
                    </a:p>
                  </a:txBody>
                  <a:tcPr anchor="ctr"/>
                </a:tc>
                <a:tc>
                  <a:txBody>
                    <a:bodyPr/>
                    <a:lstStyle/>
                    <a:p>
                      <a:pPr algn="ctr">
                        <a:buNone/>
                      </a:pPr>
                      <a:r>
                        <a:rPr lang="en-US" sz="3200" b="1" dirty="0"/>
                        <a:t>Dimensions</a:t>
                      </a:r>
                    </a:p>
                  </a:txBody>
                  <a:tcPr anchor="ctr"/>
                </a:tc>
                <a:tc>
                  <a:txBody>
                    <a:bodyPr/>
                    <a:lstStyle/>
                    <a:p>
                      <a:pPr algn="ctr">
                        <a:buNone/>
                      </a:pPr>
                      <a:r>
                        <a:rPr lang="en-US" sz="3200" b="1" dirty="0"/>
                        <a:t>NDCG@10</a:t>
                      </a:r>
                    </a:p>
                  </a:txBody>
                  <a:tcPr anchor="ctr"/>
                </a:tc>
                <a:tc>
                  <a:txBody>
                    <a:bodyPr/>
                    <a:lstStyle/>
                    <a:p>
                      <a:pPr algn="ctr">
                        <a:buNone/>
                      </a:pPr>
                      <a:r>
                        <a:rPr lang="en-US" sz="3200" b="1" dirty="0"/>
                        <a:t>STS ρ</a:t>
                      </a:r>
                    </a:p>
                  </a:txBody>
                  <a:tcPr anchor="ctr"/>
                </a:tc>
                <a:extLst>
                  <a:ext uri="{0D108BD9-81ED-4DB2-BD59-A6C34878D82A}">
                    <a16:rowId xmlns:a16="http://schemas.microsoft.com/office/drawing/2014/main" val="2944745824"/>
                  </a:ext>
                </a:extLst>
              </a:tr>
              <a:tr h="828283">
                <a:tc>
                  <a:txBody>
                    <a:bodyPr/>
                    <a:lstStyle/>
                    <a:p>
                      <a:pPr algn="l">
                        <a:buNone/>
                      </a:pPr>
                      <a:r>
                        <a:rPr lang="en-US" sz="2800" b="1" dirty="0"/>
                        <a:t>GTE-Multilingual</a:t>
                      </a:r>
                    </a:p>
                  </a:txBody>
                  <a:tcPr anchor="ctr"/>
                </a:tc>
                <a:tc>
                  <a:txBody>
                    <a:bodyPr/>
                    <a:lstStyle/>
                    <a:p>
                      <a:pPr algn="r">
                        <a:buNone/>
                      </a:pPr>
                      <a:r>
                        <a:rPr lang="en-US" sz="2800" dirty="0"/>
                        <a:t>768</a:t>
                      </a:r>
                    </a:p>
                  </a:txBody>
                  <a:tcPr anchor="ctr"/>
                </a:tc>
                <a:tc>
                  <a:txBody>
                    <a:bodyPr/>
                    <a:lstStyle/>
                    <a:p>
                      <a:pPr algn="r">
                        <a:buNone/>
                      </a:pPr>
                      <a:r>
                        <a:rPr lang="en-US" sz="2800" dirty="0"/>
                        <a:t>1.0000</a:t>
                      </a:r>
                    </a:p>
                  </a:txBody>
                  <a:tcPr anchor="ctr"/>
                </a:tc>
                <a:tc>
                  <a:txBody>
                    <a:bodyPr/>
                    <a:lstStyle/>
                    <a:p>
                      <a:pPr algn="r">
                        <a:buNone/>
                      </a:pPr>
                      <a:r>
                        <a:rPr lang="en-US" sz="2800"/>
                        <a:t>0.9287</a:t>
                      </a:r>
                    </a:p>
                  </a:txBody>
                  <a:tcPr anchor="ctr"/>
                </a:tc>
                <a:extLst>
                  <a:ext uri="{0D108BD9-81ED-4DB2-BD59-A6C34878D82A}">
                    <a16:rowId xmlns:a16="http://schemas.microsoft.com/office/drawing/2014/main" val="90388811"/>
                  </a:ext>
                </a:extLst>
              </a:tr>
              <a:tr h="828283">
                <a:tc>
                  <a:txBody>
                    <a:bodyPr/>
                    <a:lstStyle/>
                    <a:p>
                      <a:pPr algn="l">
                        <a:buNone/>
                      </a:pPr>
                      <a:r>
                        <a:rPr lang="en-US" sz="2800" dirty="0"/>
                        <a:t>E5-Base</a:t>
                      </a:r>
                    </a:p>
                  </a:txBody>
                  <a:tcPr anchor="ctr"/>
                </a:tc>
                <a:tc>
                  <a:txBody>
                    <a:bodyPr/>
                    <a:lstStyle/>
                    <a:p>
                      <a:pPr algn="r">
                        <a:buNone/>
                      </a:pPr>
                      <a:r>
                        <a:rPr lang="en-US" sz="2800" dirty="0"/>
                        <a:t>768</a:t>
                      </a:r>
                    </a:p>
                  </a:txBody>
                  <a:tcPr anchor="ctr"/>
                </a:tc>
                <a:tc>
                  <a:txBody>
                    <a:bodyPr/>
                    <a:lstStyle/>
                    <a:p>
                      <a:pPr algn="r">
                        <a:buNone/>
                      </a:pPr>
                      <a:r>
                        <a:rPr lang="en-US" sz="2800" dirty="0"/>
                        <a:t>0.8081</a:t>
                      </a:r>
                    </a:p>
                  </a:txBody>
                  <a:tcPr anchor="ctr"/>
                </a:tc>
                <a:tc>
                  <a:txBody>
                    <a:bodyPr/>
                    <a:lstStyle/>
                    <a:p>
                      <a:pPr algn="r">
                        <a:buNone/>
                      </a:pPr>
                      <a:r>
                        <a:rPr lang="en-US" sz="2800" dirty="0"/>
                        <a:t>0.4991</a:t>
                      </a:r>
                    </a:p>
                  </a:txBody>
                  <a:tcPr anchor="ctr"/>
                </a:tc>
                <a:extLst>
                  <a:ext uri="{0D108BD9-81ED-4DB2-BD59-A6C34878D82A}">
                    <a16:rowId xmlns:a16="http://schemas.microsoft.com/office/drawing/2014/main" val="3226753213"/>
                  </a:ext>
                </a:extLst>
              </a:tr>
              <a:tr h="828283">
                <a:tc>
                  <a:txBody>
                    <a:bodyPr/>
                    <a:lstStyle/>
                    <a:p>
                      <a:pPr algn="l">
                        <a:buNone/>
                      </a:pPr>
                      <a:r>
                        <a:rPr lang="en-US" sz="2800" dirty="0" err="1"/>
                        <a:t>WangchanBERTa</a:t>
                      </a:r>
                      <a:endParaRPr lang="en-US" sz="2800" dirty="0"/>
                    </a:p>
                  </a:txBody>
                  <a:tcPr anchor="ctr"/>
                </a:tc>
                <a:tc>
                  <a:txBody>
                    <a:bodyPr/>
                    <a:lstStyle/>
                    <a:p>
                      <a:pPr algn="r">
                        <a:buNone/>
                      </a:pPr>
                      <a:r>
                        <a:rPr lang="en-US" sz="2800"/>
                        <a:t>768</a:t>
                      </a:r>
                    </a:p>
                  </a:txBody>
                  <a:tcPr anchor="ctr"/>
                </a:tc>
                <a:tc>
                  <a:txBody>
                    <a:bodyPr/>
                    <a:lstStyle/>
                    <a:p>
                      <a:pPr algn="r">
                        <a:buNone/>
                      </a:pPr>
                      <a:r>
                        <a:rPr lang="en-US" sz="2800" dirty="0"/>
                        <a:t>0.5943</a:t>
                      </a:r>
                    </a:p>
                  </a:txBody>
                  <a:tcPr anchor="ctr"/>
                </a:tc>
                <a:tc>
                  <a:txBody>
                    <a:bodyPr/>
                    <a:lstStyle/>
                    <a:p>
                      <a:pPr algn="r">
                        <a:buNone/>
                      </a:pPr>
                      <a:r>
                        <a:rPr lang="en-US" sz="2800" dirty="0"/>
                        <a:t>0.2790</a:t>
                      </a:r>
                    </a:p>
                  </a:txBody>
                  <a:tcPr anchor="ctr"/>
                </a:tc>
                <a:extLst>
                  <a:ext uri="{0D108BD9-81ED-4DB2-BD59-A6C34878D82A}">
                    <a16:rowId xmlns:a16="http://schemas.microsoft.com/office/drawing/2014/main" val="2444342239"/>
                  </a:ext>
                </a:extLst>
              </a:tr>
            </a:tbl>
          </a:graphicData>
        </a:graphic>
      </p:graphicFrame>
      <p:sp>
        <p:nvSpPr>
          <p:cNvPr id="12" name="TextBox 11">
            <a:extLst>
              <a:ext uri="{FF2B5EF4-FFF2-40B4-BE49-F238E27FC236}">
                <a16:creationId xmlns:a16="http://schemas.microsoft.com/office/drawing/2014/main" id="{A0F3A31C-E70B-3871-0E6F-877B3972F44C}"/>
              </a:ext>
            </a:extLst>
          </p:cNvPr>
          <p:cNvSpPr txBox="1"/>
          <p:nvPr/>
        </p:nvSpPr>
        <p:spPr>
          <a:xfrm>
            <a:off x="932017" y="6061226"/>
            <a:ext cx="10505303" cy="677108"/>
          </a:xfrm>
          <a:prstGeom prst="rect">
            <a:avLst/>
          </a:prstGeom>
          <a:solidFill>
            <a:schemeClr val="bg1"/>
          </a:solidFill>
        </p:spPr>
        <p:txBody>
          <a:bodyPr wrap="square" rtlCol="0">
            <a:spAutoFit/>
          </a:bodyPr>
          <a:lstStyle/>
          <a:p>
            <a:r>
              <a:rPr lang="en-US" sz="2000" b="1" dirty="0"/>
              <a:t>Training Objectives Matter</a:t>
            </a:r>
            <a:endParaRPr lang="th-TH" sz="2000" b="1" dirty="0"/>
          </a:p>
          <a:p>
            <a:r>
              <a:rPr lang="en-US" dirty="0"/>
              <a:t>General language models and retrieval-specialized encoders are not directly equivalent.</a:t>
            </a:r>
          </a:p>
        </p:txBody>
      </p:sp>
      <p:sp>
        <p:nvSpPr>
          <p:cNvPr id="14" name="TextBox 13">
            <a:extLst>
              <a:ext uri="{FF2B5EF4-FFF2-40B4-BE49-F238E27FC236}">
                <a16:creationId xmlns:a16="http://schemas.microsoft.com/office/drawing/2014/main" id="{EBA6F315-0F1D-BE61-3378-AA9C87EDDC5E}"/>
              </a:ext>
            </a:extLst>
          </p:cNvPr>
          <p:cNvSpPr txBox="1"/>
          <p:nvPr/>
        </p:nvSpPr>
        <p:spPr>
          <a:xfrm>
            <a:off x="932017" y="1445229"/>
            <a:ext cx="10505303" cy="461665"/>
          </a:xfrm>
          <a:prstGeom prst="rect">
            <a:avLst/>
          </a:prstGeom>
          <a:solidFill>
            <a:schemeClr val="bg1"/>
          </a:solidFill>
        </p:spPr>
        <p:txBody>
          <a:bodyPr wrap="square" rtlCol="0">
            <a:spAutoFit/>
          </a:bodyPr>
          <a:lstStyle/>
          <a:p>
            <a:r>
              <a:rPr lang="en-US" sz="2400" b="1" dirty="0"/>
              <a:t>Same Dimension, Different Retrieval Performance</a:t>
            </a:r>
            <a:endParaRPr lang="en-US" sz="2000" dirty="0"/>
          </a:p>
        </p:txBody>
      </p:sp>
    </p:spTree>
    <p:extLst>
      <p:ext uri="{BB962C8B-B14F-4D97-AF65-F5344CB8AC3E}">
        <p14:creationId xmlns:p14="http://schemas.microsoft.com/office/powerpoint/2010/main" val="25249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a:extLst>
            <a:ext uri="{FF2B5EF4-FFF2-40B4-BE49-F238E27FC236}">
              <a16:creationId xmlns:a16="http://schemas.microsoft.com/office/drawing/2014/main" id="{76D98283-6C0A-A54D-1DD5-EF0E42495F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0E0ED6-0C71-BDC0-B0CE-C989FBAEE10D}"/>
              </a:ext>
            </a:extLst>
          </p:cNvPr>
          <p:cNvSpPr>
            <a:spLocks noGrp="1"/>
          </p:cNvSpPr>
          <p:nvPr>
            <p:ph type="title"/>
          </p:nvPr>
        </p:nvSpPr>
        <p:spPr>
          <a:xfrm>
            <a:off x="474317" y="1587106"/>
            <a:ext cx="2255519" cy="4555372"/>
          </a:xfrm>
          <a:solidFill>
            <a:schemeClr val="bg1"/>
          </a:solidFill>
        </p:spPr>
        <p:txBody>
          <a:bodyPr vert="horz" lIns="91440" tIns="45720" rIns="91440" bIns="45720" rtlCol="0" anchor="t">
            <a:noAutofit/>
          </a:bodyPr>
          <a:lstStyle/>
          <a:p>
            <a:br>
              <a:rPr lang="en-US" sz="1400" b="1" kern="1200" dirty="0">
                <a:solidFill>
                  <a:schemeClr val="tx1"/>
                </a:solidFill>
                <a:latin typeface="+mj-lt"/>
                <a:ea typeface="+mj-ea"/>
                <a:cs typeface="+mj-cs"/>
              </a:rPr>
            </a:br>
            <a:r>
              <a:rPr lang="en-US" sz="2000" b="1" kern="1200" dirty="0">
                <a:solidFill>
                  <a:schemeClr val="tx1"/>
                </a:solidFill>
                <a:latin typeface="+mj-lt"/>
                <a:ea typeface="+mj-ea"/>
                <a:cs typeface="+mj-cs"/>
              </a:rPr>
              <a:t>Accuracy and Efficiency Lead to Different Choices</a:t>
            </a:r>
            <a:br>
              <a:rPr lang="en-US" sz="1400" b="1" kern="1200" dirty="0">
                <a:solidFill>
                  <a:schemeClr val="tx1"/>
                </a:solidFill>
                <a:latin typeface="+mj-lt"/>
                <a:ea typeface="+mj-ea"/>
                <a:cs typeface="+mj-cs"/>
              </a:rPr>
            </a:br>
            <a:br>
              <a:rPr lang="en-US" sz="1400" b="1" kern="1200" dirty="0">
                <a:solidFill>
                  <a:schemeClr val="tx1"/>
                </a:solidFill>
                <a:latin typeface="+mj-lt"/>
                <a:ea typeface="+mj-ea"/>
                <a:cs typeface="+mj-cs"/>
              </a:rPr>
            </a:br>
            <a:r>
              <a:rPr lang="en-US" sz="1800" kern="1200" dirty="0" err="1">
                <a:solidFill>
                  <a:schemeClr val="tx1"/>
                </a:solidFill>
                <a:latin typeface="+mj-lt"/>
                <a:ea typeface="+mj-ea"/>
                <a:cs typeface="+mj-cs"/>
              </a:rPr>
              <a:t>MiniLM</a:t>
            </a:r>
            <a:r>
              <a:rPr lang="en-US" sz="1800" kern="1200" dirty="0">
                <a:solidFill>
                  <a:schemeClr val="tx1"/>
                </a:solidFill>
                <a:latin typeface="+mj-lt"/>
                <a:ea typeface="+mj-ea"/>
                <a:cs typeface="+mj-cs"/>
              </a:rPr>
              <a:t>: &gt;2,300 tokenizer tokens/s; lower retrieval effectiveness</a:t>
            </a: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r>
              <a:rPr lang="en-US" sz="1800" kern="1200" dirty="0">
                <a:solidFill>
                  <a:schemeClr val="tx1"/>
                </a:solidFill>
                <a:latin typeface="+mj-lt"/>
                <a:ea typeface="+mj-ea"/>
                <a:cs typeface="+mj-cs"/>
              </a:rPr>
              <a:t>BGE-M3 / E5-Large: strong retrieval, lower CPU throughput</a:t>
            </a: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r>
              <a:rPr lang="en-US" sz="1800" kern="1200" dirty="0">
                <a:solidFill>
                  <a:schemeClr val="tx1"/>
                </a:solidFill>
                <a:latin typeface="+mj-lt"/>
                <a:ea typeface="+mj-ea"/>
                <a:cs typeface="+mj-cs"/>
              </a:rPr>
              <a:t>GTE: benchmark-ceiling retrieval, intermediate CPU throughput</a:t>
            </a:r>
            <a:endParaRPr lang="en-US" sz="1400" kern="1200" dirty="0">
              <a:solidFill>
                <a:schemeClr val="tx1"/>
              </a:solidFill>
              <a:latin typeface="+mj-lt"/>
              <a:ea typeface="+mj-ea"/>
              <a:cs typeface="+mj-cs"/>
            </a:endParaRPr>
          </a:p>
        </p:txBody>
      </p:sp>
      <p:cxnSp>
        <p:nvCxnSpPr>
          <p:cNvPr id="21" name="Straight Connector 20">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377017D2-25AE-634E-6AC8-414E6D6527B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992110" y="1030781"/>
            <a:ext cx="9100140" cy="5727469"/>
          </a:xfrm>
          <a:prstGeom prst="rect">
            <a:avLst/>
          </a:prstGeom>
          <a:solidFill>
            <a:schemeClr val="bg1"/>
          </a:solidFill>
        </p:spPr>
      </p:pic>
      <p:sp>
        <p:nvSpPr>
          <p:cNvPr id="8" name="Title 1">
            <a:extLst>
              <a:ext uri="{FF2B5EF4-FFF2-40B4-BE49-F238E27FC236}">
                <a16:creationId xmlns:a16="http://schemas.microsoft.com/office/drawing/2014/main" id="{973D66B8-3FFF-F2A2-C0F5-0A5AFED56FF0}"/>
              </a:ext>
            </a:extLst>
          </p:cNvPr>
          <p:cNvSpPr txBox="1">
            <a:spLocks/>
          </p:cNvSpPr>
          <p:nvPr/>
        </p:nvSpPr>
        <p:spPr>
          <a:xfrm>
            <a:off x="474318" y="292712"/>
            <a:ext cx="2255519" cy="34743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1400" b="1" dirty="0"/>
            </a:br>
            <a:endParaRPr lang="en-US" sz="1400" b="1" dirty="0"/>
          </a:p>
        </p:txBody>
      </p:sp>
      <p:sp>
        <p:nvSpPr>
          <p:cNvPr id="11" name="TextBox 10">
            <a:extLst>
              <a:ext uri="{FF2B5EF4-FFF2-40B4-BE49-F238E27FC236}">
                <a16:creationId xmlns:a16="http://schemas.microsoft.com/office/drawing/2014/main" id="{18D46C7B-082C-6CDE-6BCA-E70FA195B9F6}"/>
              </a:ext>
            </a:extLst>
          </p:cNvPr>
          <p:cNvSpPr txBox="1"/>
          <p:nvPr/>
        </p:nvSpPr>
        <p:spPr>
          <a:xfrm>
            <a:off x="1992901" y="194996"/>
            <a:ext cx="8123812" cy="646331"/>
          </a:xfrm>
          <a:prstGeom prst="rect">
            <a:avLst/>
          </a:prstGeom>
          <a:noFill/>
        </p:spPr>
        <p:txBody>
          <a:bodyPr wrap="square">
            <a:spAutoFit/>
          </a:bodyPr>
          <a:lstStyle/>
          <a:p>
            <a:r>
              <a:rPr lang="en-US" sz="3600" b="1" dirty="0"/>
              <a:t>Retrieval Quality VS CPU Efficiency</a:t>
            </a:r>
          </a:p>
        </p:txBody>
      </p:sp>
    </p:spTree>
    <p:extLst>
      <p:ext uri="{BB962C8B-B14F-4D97-AF65-F5344CB8AC3E}">
        <p14:creationId xmlns:p14="http://schemas.microsoft.com/office/powerpoint/2010/main" val="3815058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a:extLst>
            <a:ext uri="{FF2B5EF4-FFF2-40B4-BE49-F238E27FC236}">
              <a16:creationId xmlns:a16="http://schemas.microsoft.com/office/drawing/2014/main" id="{F9F92AA3-DCF5-D5B4-BE80-E68D7567C6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F330C9-8DAB-F9B2-F394-0DB1BB2C8598}"/>
              </a:ext>
            </a:extLst>
          </p:cNvPr>
          <p:cNvSpPr>
            <a:spLocks noGrp="1"/>
          </p:cNvSpPr>
          <p:nvPr>
            <p:ph type="title"/>
          </p:nvPr>
        </p:nvSpPr>
        <p:spPr>
          <a:xfrm>
            <a:off x="410095" y="119666"/>
            <a:ext cx="11371810" cy="1325563"/>
          </a:xfrm>
          <a:solidFill>
            <a:schemeClr val="bg1">
              <a:alpha val="68000"/>
            </a:schemeClr>
          </a:solidFill>
        </p:spPr>
        <p:txBody>
          <a:bodyPr>
            <a:normAutofit/>
          </a:bodyPr>
          <a:lstStyle/>
          <a:p>
            <a:r>
              <a:rPr lang="en-US" sz="3600" b="1" dirty="0"/>
              <a:t>What Our Benchmark Can and Cannot - Tell Us</a:t>
            </a:r>
          </a:p>
        </p:txBody>
      </p:sp>
      <p:graphicFrame>
        <p:nvGraphicFramePr>
          <p:cNvPr id="9" name="Content Placeholder 8">
            <a:extLst>
              <a:ext uri="{FF2B5EF4-FFF2-40B4-BE49-F238E27FC236}">
                <a16:creationId xmlns:a16="http://schemas.microsoft.com/office/drawing/2014/main" id="{55770528-197D-B7E8-FB41-5185830E075F}"/>
              </a:ext>
            </a:extLst>
          </p:cNvPr>
          <p:cNvGraphicFramePr>
            <a:graphicFrameLocks noGrp="1"/>
          </p:cNvGraphicFramePr>
          <p:nvPr>
            <p:ph idx="1"/>
            <p:extLst>
              <p:ext uri="{D42A27DB-BD31-4B8C-83A1-F6EECF244321}">
                <p14:modId xmlns:p14="http://schemas.microsoft.com/office/powerpoint/2010/main" val="3882422334"/>
              </p:ext>
            </p:extLst>
          </p:nvPr>
        </p:nvGraphicFramePr>
        <p:xfrm>
          <a:off x="932017" y="1445229"/>
          <a:ext cx="10505304" cy="3313132"/>
        </p:xfrm>
        <a:graphic>
          <a:graphicData uri="http://schemas.openxmlformats.org/drawingml/2006/table">
            <a:tbl>
              <a:tblPr firstRow="1" bandRow="1">
                <a:tableStyleId>{5C22544A-7EE6-4342-B048-85BDC9FD1C3A}</a:tableStyleId>
              </a:tblPr>
              <a:tblGrid>
                <a:gridCol w="6106298">
                  <a:extLst>
                    <a:ext uri="{9D8B030D-6E8A-4147-A177-3AD203B41FA5}">
                      <a16:colId xmlns:a16="http://schemas.microsoft.com/office/drawing/2014/main" val="3750548197"/>
                    </a:ext>
                  </a:extLst>
                </a:gridCol>
                <a:gridCol w="4399006">
                  <a:extLst>
                    <a:ext uri="{9D8B030D-6E8A-4147-A177-3AD203B41FA5}">
                      <a16:colId xmlns:a16="http://schemas.microsoft.com/office/drawing/2014/main" val="4142109277"/>
                    </a:ext>
                  </a:extLst>
                </a:gridCol>
              </a:tblGrid>
              <a:tr h="828283">
                <a:tc>
                  <a:txBody>
                    <a:bodyPr/>
                    <a:lstStyle/>
                    <a:p>
                      <a:pPr algn="ctr">
                        <a:buNone/>
                      </a:pPr>
                      <a:r>
                        <a:rPr lang="en-US" sz="3200" dirty="0"/>
                        <a:t>Current Limitation</a:t>
                      </a:r>
                    </a:p>
                  </a:txBody>
                  <a:tcPr anchor="ctr"/>
                </a:tc>
                <a:tc>
                  <a:txBody>
                    <a:bodyPr/>
                    <a:lstStyle/>
                    <a:p>
                      <a:pPr algn="ctr">
                        <a:buNone/>
                      </a:pPr>
                      <a:r>
                        <a:rPr lang="en-US" sz="3200" dirty="0"/>
                        <a:t>Future Direction</a:t>
                      </a:r>
                    </a:p>
                  </a:txBody>
                  <a:tcPr anchor="ctr"/>
                </a:tc>
                <a:extLst>
                  <a:ext uri="{0D108BD9-81ED-4DB2-BD59-A6C34878D82A}">
                    <a16:rowId xmlns:a16="http://schemas.microsoft.com/office/drawing/2014/main" val="2944745824"/>
                  </a:ext>
                </a:extLst>
              </a:tr>
              <a:tr h="828283">
                <a:tc>
                  <a:txBody>
                    <a:bodyPr/>
                    <a:lstStyle/>
                    <a:p>
                      <a:pPr algn="l">
                        <a:buNone/>
                      </a:pPr>
                      <a:r>
                        <a:rPr lang="en-US" sz="2400" dirty="0"/>
                        <a:t>Small controlled dataset</a:t>
                      </a:r>
                    </a:p>
                  </a:txBody>
                  <a:tcPr/>
                </a:tc>
                <a:tc>
                  <a:txBody>
                    <a:bodyPr/>
                    <a:lstStyle/>
                    <a:p>
                      <a:pPr algn="l">
                        <a:buNone/>
                      </a:pPr>
                      <a:r>
                        <a:rPr lang="en-US" sz="2400" dirty="0"/>
                        <a:t>Larger candidate pool and harder queries</a:t>
                      </a:r>
                    </a:p>
                  </a:txBody>
                  <a:tcPr/>
                </a:tc>
                <a:extLst>
                  <a:ext uri="{0D108BD9-81ED-4DB2-BD59-A6C34878D82A}">
                    <a16:rowId xmlns:a16="http://schemas.microsoft.com/office/drawing/2014/main" val="90388811"/>
                  </a:ext>
                </a:extLst>
              </a:tr>
              <a:tr h="828283">
                <a:tc>
                  <a:txBody>
                    <a:bodyPr/>
                    <a:lstStyle/>
                    <a:p>
                      <a:pPr algn="l">
                        <a:buNone/>
                      </a:pPr>
                      <a:r>
                        <a:rPr lang="en-US" sz="2400" dirty="0"/>
                        <a:t>Researcher-defined relevance and STS scores</a:t>
                      </a:r>
                    </a:p>
                  </a:txBody>
                  <a:tcPr/>
                </a:tc>
                <a:tc>
                  <a:txBody>
                    <a:bodyPr/>
                    <a:lstStyle/>
                    <a:p>
                      <a:pPr algn="l">
                        <a:buNone/>
                      </a:pPr>
                      <a:r>
                        <a:rPr lang="en-US" sz="2400" dirty="0"/>
                        <a:t>Independent human annotation and inter-rater agreement</a:t>
                      </a:r>
                    </a:p>
                  </a:txBody>
                  <a:tcPr/>
                </a:tc>
                <a:extLst>
                  <a:ext uri="{0D108BD9-81ED-4DB2-BD59-A6C34878D82A}">
                    <a16:rowId xmlns:a16="http://schemas.microsoft.com/office/drawing/2014/main" val="3226753213"/>
                  </a:ext>
                </a:extLst>
              </a:tr>
              <a:tr h="828283">
                <a:tc>
                  <a:txBody>
                    <a:bodyPr/>
                    <a:lstStyle/>
                    <a:p>
                      <a:pPr algn="l">
                        <a:buNone/>
                      </a:pPr>
                      <a:r>
                        <a:rPr lang="en-US" sz="2400" dirty="0"/>
                        <a:t>No validated paired significance test</a:t>
                      </a:r>
                    </a:p>
                  </a:txBody>
                  <a:tcPr/>
                </a:tc>
                <a:tc>
                  <a:txBody>
                    <a:bodyPr/>
                    <a:lstStyle/>
                    <a:p>
                      <a:pPr algn="l">
                        <a:buNone/>
                      </a:pPr>
                      <a:r>
                        <a:rPr lang="en-US" sz="2400" dirty="0"/>
                        <a:t>Query-level statistical testing</a:t>
                      </a:r>
                    </a:p>
                  </a:txBody>
                  <a:tcPr/>
                </a:tc>
                <a:extLst>
                  <a:ext uri="{0D108BD9-81ED-4DB2-BD59-A6C34878D82A}">
                    <a16:rowId xmlns:a16="http://schemas.microsoft.com/office/drawing/2014/main" val="2444342239"/>
                  </a:ext>
                </a:extLst>
              </a:tr>
            </a:tbl>
          </a:graphicData>
        </a:graphic>
      </p:graphicFrame>
      <p:sp>
        <p:nvSpPr>
          <p:cNvPr id="12" name="TextBox 11">
            <a:extLst>
              <a:ext uri="{FF2B5EF4-FFF2-40B4-BE49-F238E27FC236}">
                <a16:creationId xmlns:a16="http://schemas.microsoft.com/office/drawing/2014/main" id="{98E77F66-7F7B-EAFE-F142-0C86A6468CB4}"/>
              </a:ext>
            </a:extLst>
          </p:cNvPr>
          <p:cNvSpPr txBox="1"/>
          <p:nvPr/>
        </p:nvSpPr>
        <p:spPr>
          <a:xfrm>
            <a:off x="932018" y="5021860"/>
            <a:ext cx="10505303" cy="1015663"/>
          </a:xfrm>
          <a:prstGeom prst="rect">
            <a:avLst/>
          </a:prstGeom>
          <a:solidFill>
            <a:schemeClr val="bg1"/>
          </a:solidFill>
        </p:spPr>
        <p:txBody>
          <a:bodyPr wrap="square" rtlCol="0">
            <a:spAutoFit/>
          </a:bodyPr>
          <a:lstStyle/>
          <a:p>
            <a:r>
              <a:rPr lang="en-US" sz="2800" dirty="0"/>
              <a:t>Our study provides methodological evidence, not a universal Thai retrieval leaderboard</a:t>
            </a:r>
            <a:r>
              <a:rPr lang="en-US" sz="3200" dirty="0"/>
              <a:t>.</a:t>
            </a:r>
          </a:p>
        </p:txBody>
      </p:sp>
    </p:spTree>
    <p:extLst>
      <p:ext uri="{BB962C8B-B14F-4D97-AF65-F5344CB8AC3E}">
        <p14:creationId xmlns:p14="http://schemas.microsoft.com/office/powerpoint/2010/main" val="4155299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a:extLst>
            <a:ext uri="{FF2B5EF4-FFF2-40B4-BE49-F238E27FC236}">
              <a16:creationId xmlns:a16="http://schemas.microsoft.com/office/drawing/2014/main" id="{59CF1CE1-080C-62D6-FEA5-F2931925CC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C5A35E-DF58-2BFB-4E8D-3D5FF408C20A}"/>
              </a:ext>
            </a:extLst>
          </p:cNvPr>
          <p:cNvSpPr>
            <a:spLocks noGrp="1"/>
          </p:cNvSpPr>
          <p:nvPr>
            <p:ph type="title"/>
          </p:nvPr>
        </p:nvSpPr>
        <p:spPr>
          <a:xfrm>
            <a:off x="346364" y="165620"/>
            <a:ext cx="10515600" cy="1325563"/>
          </a:xfrm>
          <a:solidFill>
            <a:schemeClr val="bg1">
              <a:alpha val="67000"/>
            </a:schemeClr>
          </a:solidFill>
        </p:spPr>
        <p:txBody>
          <a:bodyPr/>
          <a:lstStyle/>
          <a:p>
            <a:r>
              <a:rPr lang="en-US" b="1" dirty="0"/>
              <a:t>Takeaways &amp; Future Directions</a:t>
            </a:r>
          </a:p>
        </p:txBody>
      </p:sp>
      <p:sp>
        <p:nvSpPr>
          <p:cNvPr id="3" name="Content Placeholder 2">
            <a:extLst>
              <a:ext uri="{FF2B5EF4-FFF2-40B4-BE49-F238E27FC236}">
                <a16:creationId xmlns:a16="http://schemas.microsoft.com/office/drawing/2014/main" id="{050C4CAA-2A41-FC22-15F9-99DE7E5BF096}"/>
              </a:ext>
            </a:extLst>
          </p:cNvPr>
          <p:cNvSpPr>
            <a:spLocks noGrp="1"/>
          </p:cNvSpPr>
          <p:nvPr>
            <p:ph idx="1"/>
          </p:nvPr>
        </p:nvSpPr>
        <p:spPr>
          <a:xfrm>
            <a:off x="838200" y="1491183"/>
            <a:ext cx="11007436" cy="3429952"/>
          </a:xfrm>
          <a:solidFill>
            <a:schemeClr val="bg1">
              <a:alpha val="85000"/>
            </a:schemeClr>
          </a:solidFill>
        </p:spPr>
        <p:txBody>
          <a:bodyPr>
            <a:normAutofit fontScale="92500"/>
          </a:bodyPr>
          <a:lstStyle/>
          <a:p>
            <a:pPr>
              <a:buNone/>
            </a:pPr>
            <a:r>
              <a:rPr lang="en-US" sz="3200" b="1" dirty="0"/>
              <a:t>1. Benchmark design matters.</a:t>
            </a:r>
          </a:p>
          <a:p>
            <a:pPr>
              <a:buNone/>
            </a:pPr>
            <a:r>
              <a:rPr lang="th-TH" sz="3200" dirty="0"/>
              <a:t>		</a:t>
            </a:r>
            <a:r>
              <a:rPr lang="en-US" sz="3200" dirty="0"/>
              <a:t>An easy benchmark can hide meaningful model differences.</a:t>
            </a:r>
          </a:p>
          <a:p>
            <a:pPr>
              <a:buNone/>
            </a:pPr>
            <a:r>
              <a:rPr lang="en-US" sz="3200" b="1" dirty="0"/>
              <a:t>2. A perfect score is benchmark-specific.</a:t>
            </a:r>
          </a:p>
          <a:p>
            <a:pPr>
              <a:buNone/>
            </a:pPr>
            <a:r>
              <a:rPr lang="th-TH" sz="3200" dirty="0"/>
              <a:t>		</a:t>
            </a:r>
            <a:r>
              <a:rPr lang="en-US" sz="3200" dirty="0"/>
              <a:t>Ceiling performance does not imply universal superiority.</a:t>
            </a:r>
          </a:p>
          <a:p>
            <a:pPr>
              <a:buNone/>
            </a:pPr>
            <a:r>
              <a:rPr lang="en-US" sz="3200" b="1" dirty="0"/>
              <a:t>3. Model selection requires multiple criteria.</a:t>
            </a:r>
          </a:p>
          <a:p>
            <a:pPr>
              <a:buNone/>
            </a:pPr>
            <a:r>
              <a:rPr lang="th-TH" sz="3200" dirty="0"/>
              <a:t>		</a:t>
            </a:r>
            <a:r>
              <a:rPr lang="en-US" sz="3200" dirty="0"/>
              <a:t>Retrieval quality, semantic similarity  and efficiency.</a:t>
            </a:r>
          </a:p>
          <a:p>
            <a:pPr marL="0" lvl="0" indent="0">
              <a:buNone/>
            </a:pPr>
            <a:endParaRPr lang="en-US" sz="2400" dirty="0"/>
          </a:p>
          <a:p>
            <a:pPr marL="0" indent="0">
              <a:buNone/>
            </a:pPr>
            <a:endParaRPr lang="en-US" sz="2400" dirty="0"/>
          </a:p>
        </p:txBody>
      </p:sp>
      <p:sp>
        <p:nvSpPr>
          <p:cNvPr id="6" name="TextBox 5">
            <a:extLst>
              <a:ext uri="{FF2B5EF4-FFF2-40B4-BE49-F238E27FC236}">
                <a16:creationId xmlns:a16="http://schemas.microsoft.com/office/drawing/2014/main" id="{B2454E49-0354-644F-8842-8067DEBA5D70}"/>
              </a:ext>
            </a:extLst>
          </p:cNvPr>
          <p:cNvSpPr txBox="1"/>
          <p:nvPr/>
        </p:nvSpPr>
        <p:spPr>
          <a:xfrm>
            <a:off x="838200" y="5366817"/>
            <a:ext cx="10816244" cy="954107"/>
          </a:xfrm>
          <a:prstGeom prst="rect">
            <a:avLst/>
          </a:prstGeom>
          <a:solidFill>
            <a:schemeClr val="bg1">
              <a:alpha val="91000"/>
            </a:schemeClr>
          </a:solidFill>
        </p:spPr>
        <p:txBody>
          <a:bodyPr wrap="square">
            <a:spAutoFit/>
          </a:bodyPr>
          <a:lstStyle/>
          <a:p>
            <a:r>
              <a:rPr lang="en-US" sz="2800" dirty="0"/>
              <a:t>	“Before asking which model is better, we should first ask whether our benchmark is good enough to reveal the difference.”</a:t>
            </a:r>
          </a:p>
        </p:txBody>
      </p:sp>
    </p:spTree>
    <p:extLst>
      <p:ext uri="{BB962C8B-B14F-4D97-AF65-F5344CB8AC3E}">
        <p14:creationId xmlns:p14="http://schemas.microsoft.com/office/powerpoint/2010/main" val="735230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5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3FB59-45C7-AE55-B0CE-353F436BC569}"/>
              </a:ext>
            </a:extLst>
          </p:cNvPr>
          <p:cNvSpPr>
            <a:spLocks noGrp="1"/>
          </p:cNvSpPr>
          <p:nvPr>
            <p:ph type="title"/>
          </p:nvPr>
        </p:nvSpPr>
        <p:spPr>
          <a:xfrm>
            <a:off x="2265406" y="1650226"/>
            <a:ext cx="3830594" cy="1325563"/>
          </a:xfrm>
        </p:spPr>
        <p:txBody>
          <a:bodyPr>
            <a:normAutofit/>
          </a:bodyPr>
          <a:lstStyle/>
          <a:p>
            <a:r>
              <a:rPr lang="en-US" sz="5400" b="1" dirty="0"/>
              <a:t>Thank you..</a:t>
            </a:r>
          </a:p>
        </p:txBody>
      </p:sp>
    </p:spTree>
    <p:extLst>
      <p:ext uri="{BB962C8B-B14F-4D97-AF65-F5344CB8AC3E}">
        <p14:creationId xmlns:p14="http://schemas.microsoft.com/office/powerpoint/2010/main" val="3549206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239</TotalTime>
  <Words>1777</Words>
  <Application>Microsoft Office PowerPoint</Application>
  <PresentationFormat>Widescreen</PresentationFormat>
  <Paragraphs>105</Paragraphs>
  <Slides>11</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From Benchmark Saturation to  Model Discrimination Evaluating Ten Open-Source Embedding Models for Thai Dense Retrieval</vt:lpstr>
      <vt:lpstr>Why Thai Dense Retrieval Matters</vt:lpstr>
      <vt:lpstr>The Unexpected Problem: Benchmark Saturation</vt:lpstr>
      <vt:lpstr>From Saturation to Discrimination</vt:lpstr>
      <vt:lpstr>Our Evaluation Framework</vt:lpstr>
      <vt:lpstr>What Changed in the Results?</vt:lpstr>
      <vt:lpstr>What Did We Learn About the Models?</vt:lpstr>
      <vt:lpstr> Accuracy and Efficiency Lead to Different Choices  MiniLM: &gt;2,300 tokenizer tokens/s; lower retrieval effectiveness  BGE-M3 / E5-Large: strong retrieval, lower CPU throughput  GTE: benchmark-ceiling retrieval, intermediate CPU throughput</vt:lpstr>
      <vt:lpstr>What Our Benchmark Can and Cannot - Tell Us</vt:lpstr>
      <vt:lpstr>Takeaways &amp; Future Directions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Natdanai Kiewwath</dc:creator>
  <cp:lastModifiedBy>Natdanai Kiewwath</cp:lastModifiedBy>
  <cp:revision>34</cp:revision>
  <dcterms:created xsi:type="dcterms:W3CDTF">2026-10-27T16:24:49Z</dcterms:created>
  <dcterms:modified xsi:type="dcterms:W3CDTF">2026-10-28T16:19:06Z</dcterms:modified>
</cp:coreProperties>
</file>