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Jiazheng Wang. Today I will talk about our paper. Our model is called LPDNet. It is small and fast. It finds distracted drivers.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drivers do other things when they drive. They use the phone. They drink. They touch the radio. This is very dangerous. A camera in the car can watch the driver. A small computer can tell what the driver is doing. So we need a model that is right and fast.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three hard points. One: photos of the same driver look alike. So we test on new drivers only. Two: a small model can still be slow. So we test speed on a real small computer, the Raspberry Pi 5. Three: a big model can teach a small model. This help changes from model to model. So we train each model with the teacher and without the teacher. Then we compare.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structure of LPDNet. It starts from ShuffleNetV2, a small model. A photo goes in on the left. It passes three stages. In these stages, we change 19 filters. We call them RepDW. This is idea one. The features from stage 3 also go to a new head on the right. This is idea two, the bilateral head. At the end, the model picks one of 10 classes.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explain the two ideas. Idea one: direction filters. In training, each filter has three parts: 3 by 3, 1 by 5, and 5 by 1. They look in different directions. After training, we merge them into one 5 by 5 filter. Idea two: a left-right head. Some classes use different hands, like texting with the right hand or the left hand. So we cut the features into a left half and a right half. The difference between the halves helps the model tell left from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teacher is a big model, ConvNeXt-Tiny. The student is our small LPDNet. In training, we use the normal photo and the mirror photo. In the mirror photo, right becomes left, so we switch the labels too. The student learns from the true labels and from the teacher. After training, we remove the teacher. Only the student runs on the Raspberry 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State Farm dataset. It has about 22 thousand photos from 26 drivers, in 10 classes. We split the drivers into 5 groups. Each time, one group is for testing. So the test drivers are always new. For speed, we count how many photos the Raspberry Pi 5 checks in one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main results. The teacher scores 90.1 percent, but it checks only 4 photos per second. LPDNet with the teacher scores 88.4 percent. It is only 1.7 points lower. But it is 11 times smaller and 14 times faster. It checks 60 photos per second. Our smaller version, Bilateral-only, scores 88.2 percent and checks 145 photos per second. So we have two choices: a higher score, or a higher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the teacher always help? For LPDNet, yes. The score goes up by 1.1 points. For ShuffleNetV2, the score goes down by 0.8 points. So the teacher's help depends on the student. These changes are small, so we need more tests to be 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LPDNet is small and fast on a Raspberry Pi 5. It gives two choices: high score or high speed. Teacher help depends on the student. Next, we want to try more datasets and a live camera in a real car. Thank you! Any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5F1"/>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6202E"/>
                </a:solidFill>
                <a:latin typeface="IBM Plex Sans" pitchFamily="34" charset="0"/>
                <a:ea typeface="IBM Plex Sans" pitchFamily="34" charset="-122"/>
                <a:cs typeface="IBM Plex San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584920"/>
            <a:ext cx="10566400" cy="4460280"/>
          </a:xfrm>
          <a:prstGeom prst="rect">
            <a:avLst/>
          </a:prstGeom>
          <a:noFill/>
          <a:ln/>
        </p:spPr>
        <p:txBody>
          <a:bodyPr wrap="square" lIns="0" tIns="0" rIns="0" bIns="0" rtlCol="0" anchor="t"/>
          <a:lstStyle>
            <a:lvl1pPr algn="l" indent="0" marL="0">
              <a:lnSpc>
                <a:spcPct val="140000"/>
              </a:lnSpc>
              <a:buNone/>
              <a:defRPr lang="en-US" sz="1600" dirty="0">
                <a:solidFill>
                  <a:srgbClr val="16202E"/>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5F1"/>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6202E"/>
                </a:solidFill>
                <a:latin typeface="IBM Plex Sans" pitchFamily="34" charset="0"/>
                <a:ea typeface="IBM Plex Sans" pitchFamily="34" charset="-122"/>
                <a:cs typeface="IBM Plex Sans"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584920"/>
            <a:ext cx="10566400" cy="4460280"/>
          </a:xfrm>
          <a:prstGeom prst="rect">
            <a:avLst/>
          </a:prstGeom>
          <a:noFill/>
          <a:ln/>
        </p:spPr>
        <p:txBody>
          <a:bodyPr wrap="square" lIns="0" tIns="0" rIns="0" bIns="0" rtlCol="0" anchor="t"/>
          <a:lstStyle>
            <a:lvl1pPr algn="l" indent="0" marL="0">
              <a:lnSpc>
                <a:spcPct val="140000"/>
              </a:lnSpc>
              <a:buNone/>
              <a:defRPr lang="en-US" sz="1600" dirty="0">
                <a:solidFill>
                  <a:srgbClr val="16202E"/>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slideLayout" Target="../slideLayouts/slideLayout2.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02E"/>
        </a:solidFill>
      </p:bgPr>
    </p:bg>
    <p:spTree>
      <p:nvGrpSpPr>
        <p:cNvPr id="1" name=""/>
        <p:cNvGrpSpPr/>
        <p:nvPr/>
      </p:nvGrpSpPr>
      <p:grpSpPr>
        <a:xfrm>
          <a:off x="0" y="0"/>
          <a:ext cx="0" cy="0"/>
          <a:chOff x="0" y="0"/>
          <a:chExt cx="0" cy="0"/>
        </a:xfrm>
      </p:grpSpPr>
      <p:sp>
        <p:nvSpPr>
          <p:cNvPr id="2" name="Text 0"/>
          <p:cNvSpPr/>
          <p:nvPr/>
        </p:nvSpPr>
        <p:spPr>
          <a:xfrm>
            <a:off x="812800" y="20980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7A84A"/>
                </a:solidFill>
                <a:latin typeface="IBM Plex Sans" pitchFamily="34" charset="0"/>
                <a:ea typeface="IBM Plex Sans" pitchFamily="34" charset="-122"/>
                <a:cs typeface="IBM Plex Sans" pitchFamily="34" charset="-120"/>
              </a:rPr>
              <a:t>CLASS PRESENTATION</a:t>
            </a:r>
            <a:endParaRPr lang="en-US" sz="1200" dirty="0"/>
          </a:p>
        </p:txBody>
      </p:sp>
      <p:sp>
        <p:nvSpPr>
          <p:cNvPr id="3" name="Text 1"/>
          <p:cNvSpPr/>
          <p:nvPr>
            <p:ph type="title"/>
          </p:nvPr>
        </p:nvSpPr>
        <p:spPr>
          <a:xfrm>
            <a:off x="812800" y="2514600"/>
            <a:ext cx="10883392" cy="695920"/>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3F1EA"/>
                </a:solidFill>
                <a:latin typeface="IBM Plex Sans" pitchFamily="34" charset="0"/>
                <a:ea typeface="IBM Plex Sans" pitchFamily="34" charset="-122"/>
                <a:cs typeface="IBM Plex Sans" pitchFamily="34" charset="-120"/>
              </a:rPr>
              <a:t>LPDNet</a:t>
            </a:r>
            <a:endParaRPr lang="en-US" sz="4800" dirty="0"/>
          </a:p>
        </p:txBody>
      </p:sp>
      <p:sp>
        <p:nvSpPr>
          <p:cNvPr id="4" name="Text 2"/>
          <p:cNvSpPr/>
          <p:nvPr/>
        </p:nvSpPr>
        <p:spPr>
          <a:xfrm>
            <a:off x="812800" y="33883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dirty="0">
                <a:solidFill>
                  <a:srgbClr val="F3F1EA"/>
                </a:solidFill>
                <a:latin typeface="IBM Plex Sans" pitchFamily="34" charset="0"/>
                <a:ea typeface="IBM Plex Sans" pitchFamily="34" charset="-122"/>
                <a:cs typeface="IBM Plex Sans" pitchFamily="34" charset="-120"/>
              </a:rPr>
              <a:t>A small, fast model to find distracted drivers</a:t>
            </a:r>
            <a:endParaRPr lang="en-US" sz="3200" dirty="0"/>
          </a:p>
        </p:txBody>
      </p:sp>
      <p:sp>
        <p:nvSpPr>
          <p:cNvPr id="5" name="Text 3"/>
          <p:cNvSpPr/>
          <p:nvPr/>
        </p:nvSpPr>
        <p:spPr>
          <a:xfrm>
            <a:off x="812800" y="4058841"/>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9C2CE"/>
                </a:solidFill>
                <a:latin typeface="IBM Plex Sans" pitchFamily="34" charset="0"/>
                <a:ea typeface="IBM Plex Sans" pitchFamily="34" charset="-122"/>
                <a:cs typeface="IBM Plex Sans" pitchFamily="34" charset="-120"/>
              </a:rPr>
              <a:t>Paper: Design and Knowledge Distillation of LPDNet for Efficient Edge Driver Distraction Recognition</a:t>
            </a:r>
            <a:endParaRPr lang="en-US" sz="1200" dirty="0"/>
          </a:p>
        </p:txBody>
      </p:sp>
      <p:sp>
        <p:nvSpPr>
          <p:cNvPr id="6" name="Text 4"/>
          <p:cNvSpPr/>
          <p:nvPr/>
        </p:nvSpPr>
        <p:spPr>
          <a:xfrm>
            <a:off x="812800" y="447536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3F1EA"/>
                </a:solidFill>
                <a:latin typeface="IBM Plex Sans" pitchFamily="34" charset="0"/>
                <a:ea typeface="IBM Plex Sans" pitchFamily="34" charset="-122"/>
                <a:cs typeface="IBM Plex Sans" pitchFamily="34" charset="-120"/>
              </a:rPr>
              <a:t>Jiazheng Wang · Pyeoungkee Kim</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The Problem</a:t>
            </a:r>
            <a:endParaRPr lang="en-US" sz="3200" dirty="0"/>
          </a:p>
        </p:txBody>
      </p:sp>
      <p:sp>
        <p:nvSpPr>
          <p:cNvPr id="3" name="Text 1"/>
          <p:cNvSpPr/>
          <p:nvPr/>
        </p:nvSpPr>
        <p:spPr>
          <a:xfrm>
            <a:off x="812800" y="158492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Many drivers do other things when they drive.</a:t>
            </a:r>
            <a:endParaRPr lang="en-US" sz="1600" dirty="0"/>
          </a:p>
        </p:txBody>
      </p:sp>
      <p:sp>
        <p:nvSpPr>
          <p:cNvPr id="4" name="Text 2"/>
          <p:cNvSpPr/>
          <p:nvPr/>
        </p:nvSpPr>
        <p:spPr>
          <a:xfrm>
            <a:off x="815975" y="2177355"/>
            <a:ext cx="2482850" cy="849610"/>
          </a:xfrm>
          <a:prstGeom prst="roundRect">
            <a:avLst>
              <a:gd name="adj" fmla="val 11585"/>
            </a:avLst>
          </a:prstGeom>
          <a:solidFill>
            <a:srgbClr val="FDFCF9"/>
          </a:solidFill>
          <a:ln w="6350">
            <a:solidFill>
              <a:srgbClr val="E2DFD6"/>
            </a:solidFill>
            <a:prstDash val="solid"/>
          </a:ln>
        </p:spPr>
        <p:txBody>
          <a:bodyPr wrap="square" lIns="228347" tIns="228347" rIns="169292" bIns="202947"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Texting</a:t>
            </a:r>
            <a:endParaRPr lang="en-US" sz="2200" dirty="0"/>
          </a:p>
        </p:txBody>
      </p:sp>
      <p:sp>
        <p:nvSpPr>
          <p:cNvPr id="5" name="Text 3"/>
          <p:cNvSpPr/>
          <p:nvPr/>
        </p:nvSpPr>
        <p:spPr>
          <a:xfrm>
            <a:off x="3508375" y="2177355"/>
            <a:ext cx="2482850" cy="849610"/>
          </a:xfrm>
          <a:prstGeom prst="roundRect">
            <a:avLst>
              <a:gd name="adj" fmla="val 11585"/>
            </a:avLst>
          </a:prstGeom>
          <a:solidFill>
            <a:srgbClr val="FDFCF9"/>
          </a:solidFill>
          <a:ln w="6350">
            <a:solidFill>
              <a:srgbClr val="E2DFD6"/>
            </a:solidFill>
            <a:prstDash val="solid"/>
          </a:ln>
        </p:spPr>
        <p:txBody>
          <a:bodyPr wrap="square" lIns="228347" tIns="228347" rIns="169292" bIns="202947"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Phone calls</a:t>
            </a:r>
            <a:endParaRPr lang="en-US" sz="2200" dirty="0"/>
          </a:p>
        </p:txBody>
      </p:sp>
      <p:sp>
        <p:nvSpPr>
          <p:cNvPr id="6" name="Text 4"/>
          <p:cNvSpPr/>
          <p:nvPr/>
        </p:nvSpPr>
        <p:spPr>
          <a:xfrm>
            <a:off x="6200775" y="2177355"/>
            <a:ext cx="2482850" cy="849610"/>
          </a:xfrm>
          <a:prstGeom prst="roundRect">
            <a:avLst>
              <a:gd name="adj" fmla="val 11585"/>
            </a:avLst>
          </a:prstGeom>
          <a:solidFill>
            <a:srgbClr val="FDFCF9"/>
          </a:solidFill>
          <a:ln w="6350">
            <a:solidFill>
              <a:srgbClr val="E2DFD6"/>
            </a:solidFill>
            <a:prstDash val="solid"/>
          </a:ln>
        </p:spPr>
        <p:txBody>
          <a:bodyPr wrap="square" lIns="228347" tIns="228347" rIns="169292" bIns="202947"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Drinking</a:t>
            </a:r>
            <a:endParaRPr lang="en-US" sz="2200" dirty="0"/>
          </a:p>
        </p:txBody>
      </p:sp>
      <p:sp>
        <p:nvSpPr>
          <p:cNvPr id="7" name="Text 5"/>
          <p:cNvSpPr/>
          <p:nvPr/>
        </p:nvSpPr>
        <p:spPr>
          <a:xfrm>
            <a:off x="8893175" y="2177355"/>
            <a:ext cx="2482850" cy="849610"/>
          </a:xfrm>
          <a:prstGeom prst="roundRect">
            <a:avLst>
              <a:gd name="adj" fmla="val 11585"/>
            </a:avLst>
          </a:prstGeom>
          <a:solidFill>
            <a:srgbClr val="FDFCF9"/>
          </a:solidFill>
          <a:ln w="6350">
            <a:solidFill>
              <a:srgbClr val="E2DFD6"/>
            </a:solidFill>
            <a:prstDash val="solid"/>
          </a:ln>
        </p:spPr>
        <p:txBody>
          <a:bodyPr wrap="square" lIns="228347" tIns="228347" rIns="169292" bIns="202947"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Radio</a:t>
            </a:r>
            <a:endParaRPr lang="en-US" sz="2200" dirty="0"/>
          </a:p>
        </p:txBody>
      </p:sp>
      <p:pic>
        <p:nvPicPr>
          <p:cNvPr id="8" name="Image 0" descr="Warning">    </p:cNvPr>
          <p:cNvPicPr>
            <a:picLocks noChangeAspect="1"/>
          </p:cNvPicPr>
          <p:nvPr/>
        </p:nvPicPr>
        <p:blipFill>
          <a:blip r:embed="rId1"/>
          <a:srcRect l="0" r="0" t="0" b="0"/>
          <a:stretch/>
        </p:blipFill>
        <p:spPr>
          <a:xfrm>
            <a:off x="812800" y="3334941"/>
            <a:ext cx="355600" cy="355600"/>
          </a:xfrm>
          <a:prstGeom prst="rect">
            <a:avLst/>
          </a:prstGeom>
        </p:spPr>
      </p:pic>
      <p:sp>
        <p:nvSpPr>
          <p:cNvPr id="9" name="Text 6"/>
          <p:cNvSpPr/>
          <p:nvPr/>
        </p:nvSpPr>
        <p:spPr>
          <a:xfrm>
            <a:off x="1320800" y="3345061"/>
            <a:ext cx="355294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This is very dangerous.</a:t>
            </a:r>
            <a:endParaRPr lang="en-US" sz="2200" dirty="0"/>
          </a:p>
        </p:txBody>
      </p:sp>
      <p:sp>
        <p:nvSpPr>
          <p:cNvPr id="10" name="Text 7"/>
          <p:cNvSpPr/>
          <p:nvPr/>
        </p:nvSpPr>
        <p:spPr>
          <a:xfrm>
            <a:off x="812800" y="5201940"/>
            <a:ext cx="10566400" cy="843260"/>
          </a:xfrm>
          <a:prstGeom prst="roundRect">
            <a:avLst>
              <a:gd name="adj" fmla="val 12048"/>
            </a:avLst>
          </a:prstGeom>
          <a:solidFill>
            <a:srgbClr val="2457A6"/>
          </a:solidFill>
          <a:ln/>
        </p:spPr>
        <p:txBody>
          <a:bodyPr wrap="square" lIns="275042" tIns="224242" rIns="0" bIns="198842" rtlCol="0" anchor="t">
            <a:normAutofit/>
          </a:bodyPr>
          <a:lstStyle/>
          <a:p>
            <a:pPr algn="l" indent="0" marL="0">
              <a:lnSpc>
                <a:spcPts val="2640"/>
              </a:lnSpc>
              <a:buNone/>
            </a:pPr>
            <a:r>
              <a:rPr lang="en-US" sz="2200" b="1" dirty="0">
                <a:solidFill>
                  <a:srgbClr val="F6F5F1"/>
                </a:solidFill>
                <a:latin typeface="IBM Plex Sans" pitchFamily="34" charset="0"/>
                <a:ea typeface="IBM Plex Sans" pitchFamily="34" charset="-122"/>
                <a:cs typeface="IBM Plex Sans" pitchFamily="34" charset="-120"/>
              </a:rPr>
              <a:t>Goal: a model that is right and fast on a small computer.</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Three Hard Points</a:t>
            </a:r>
            <a:endParaRPr lang="en-US" sz="3200" dirty="0"/>
          </a:p>
        </p:txBody>
      </p:sp>
      <p:sp>
        <p:nvSpPr>
          <p:cNvPr id="3" name="Shape 1"/>
          <p:cNvSpPr/>
          <p:nvPr/>
        </p:nvSpPr>
        <p:spPr>
          <a:xfrm>
            <a:off x="815975" y="1638895"/>
            <a:ext cx="3380284" cy="2525911"/>
          </a:xfrm>
          <a:prstGeom prst="roundRect">
            <a:avLst>
              <a:gd name="adj" fmla="val 3897"/>
            </a:avLst>
          </a:prstGeom>
          <a:solidFill>
            <a:srgbClr val="FDFCF9"/>
          </a:solidFill>
          <a:ln w="6350">
            <a:solidFill>
              <a:srgbClr val="E2DFD6"/>
            </a:solidFill>
            <a:prstDash val="solid"/>
          </a:ln>
        </p:spPr>
      </p:sp>
      <p:sp>
        <p:nvSpPr>
          <p:cNvPr id="4" name="Text 2"/>
          <p:cNvSpPr/>
          <p:nvPr/>
        </p:nvSpPr>
        <p:spPr>
          <a:xfrm>
            <a:off x="1073150" y="1896070"/>
            <a:ext cx="295191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1</a:t>
            </a:r>
            <a:r>
              <a:rPr lang="en-US" sz="2200" b="1" dirty="0">
                <a:solidFill>
                  <a:srgbClr val="16202E"/>
                </a:solidFill>
                <a:latin typeface="IBM Plex Sans" pitchFamily="34" charset="0"/>
                <a:ea typeface="IBM Plex Sans" pitchFamily="34" charset="-122"/>
                <a:cs typeface="IBM Plex Sans" pitchFamily="34" charset="-120"/>
              </a:rPr>
              <a:t> · New drivers</a:t>
            </a:r>
            <a:endParaRPr lang="en-US" sz="2200" dirty="0"/>
          </a:p>
        </p:txBody>
      </p:sp>
      <p:sp>
        <p:nvSpPr>
          <p:cNvPr id="5" name="Text 3"/>
          <p:cNvSpPr/>
          <p:nvPr/>
        </p:nvSpPr>
        <p:spPr>
          <a:xfrm>
            <a:off x="1073150" y="2358330"/>
            <a:ext cx="311993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Photos of one driver look alike.</a:t>
            </a:r>
            <a:endParaRPr lang="en-US" sz="1600" dirty="0"/>
          </a:p>
        </p:txBody>
      </p:sp>
      <p:sp>
        <p:nvSpPr>
          <p:cNvPr id="6" name="Text 4"/>
          <p:cNvSpPr/>
          <p:nvPr/>
        </p:nvSpPr>
        <p:spPr>
          <a:xfrm>
            <a:off x="1073150" y="2769791"/>
            <a:ext cx="295191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457A6"/>
                </a:solidFill>
                <a:latin typeface="IBM Plex Sans" pitchFamily="34" charset="0"/>
                <a:ea typeface="IBM Plex Sans" pitchFamily="34" charset="-122"/>
                <a:cs typeface="IBM Plex Sans" pitchFamily="34" charset="-120"/>
              </a:rPr>
              <a:t>→ Test on new drivers only.</a:t>
            </a:r>
            <a:endParaRPr lang="en-US" sz="1600" dirty="0"/>
          </a:p>
        </p:txBody>
      </p:sp>
      <p:sp>
        <p:nvSpPr>
          <p:cNvPr id="7" name="Shape 5"/>
          <p:cNvSpPr/>
          <p:nvPr/>
        </p:nvSpPr>
        <p:spPr>
          <a:xfrm>
            <a:off x="4405809" y="1638895"/>
            <a:ext cx="3380383" cy="2525911"/>
          </a:xfrm>
          <a:prstGeom prst="roundRect">
            <a:avLst>
              <a:gd name="adj" fmla="val 3897"/>
            </a:avLst>
          </a:prstGeom>
          <a:solidFill>
            <a:srgbClr val="FDFCF9"/>
          </a:solidFill>
          <a:ln w="6350">
            <a:solidFill>
              <a:srgbClr val="E2DFD6"/>
            </a:solidFill>
            <a:prstDash val="solid"/>
          </a:ln>
        </p:spPr>
      </p:sp>
      <p:sp>
        <p:nvSpPr>
          <p:cNvPr id="8" name="Text 6"/>
          <p:cNvSpPr/>
          <p:nvPr/>
        </p:nvSpPr>
        <p:spPr>
          <a:xfrm>
            <a:off x="4662984" y="1896070"/>
            <a:ext cx="2952014"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2</a:t>
            </a:r>
            <a:r>
              <a:rPr lang="en-US" sz="2200" b="1" dirty="0">
                <a:solidFill>
                  <a:srgbClr val="16202E"/>
                </a:solidFill>
                <a:latin typeface="IBM Plex Sans" pitchFamily="34" charset="0"/>
                <a:ea typeface="IBM Plex Sans" pitchFamily="34" charset="-122"/>
                <a:cs typeface="IBM Plex Sans" pitchFamily="34" charset="-120"/>
              </a:rPr>
              <a:t> · Real speed</a:t>
            </a:r>
            <a:endParaRPr lang="en-US" sz="2200" dirty="0"/>
          </a:p>
        </p:txBody>
      </p:sp>
      <p:sp>
        <p:nvSpPr>
          <p:cNvPr id="9" name="Text 7"/>
          <p:cNvSpPr/>
          <p:nvPr/>
        </p:nvSpPr>
        <p:spPr>
          <a:xfrm>
            <a:off x="4662984" y="2358330"/>
            <a:ext cx="3120033"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A small model can still be slow.</a:t>
            </a:r>
            <a:endParaRPr lang="en-US" sz="1600" dirty="0"/>
          </a:p>
        </p:txBody>
      </p:sp>
      <p:sp>
        <p:nvSpPr>
          <p:cNvPr id="10" name="Text 8"/>
          <p:cNvSpPr/>
          <p:nvPr/>
        </p:nvSpPr>
        <p:spPr>
          <a:xfrm>
            <a:off x="4662984" y="2769791"/>
            <a:ext cx="2952014"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457A6"/>
                </a:solidFill>
                <a:latin typeface="IBM Plex Sans" pitchFamily="34" charset="0"/>
                <a:ea typeface="IBM Plex Sans" pitchFamily="34" charset="-122"/>
                <a:cs typeface="IBM Plex Sans" pitchFamily="34" charset="-120"/>
              </a:rPr>
              <a:t>→ Test speed on a Raspberry Pi 5.</a:t>
            </a:r>
            <a:endParaRPr lang="en-US" sz="1600" dirty="0"/>
          </a:p>
        </p:txBody>
      </p:sp>
      <p:sp>
        <p:nvSpPr>
          <p:cNvPr id="11" name="Shape 9"/>
          <p:cNvSpPr/>
          <p:nvPr/>
        </p:nvSpPr>
        <p:spPr>
          <a:xfrm>
            <a:off x="7995741" y="1638895"/>
            <a:ext cx="3380284" cy="2525911"/>
          </a:xfrm>
          <a:prstGeom prst="roundRect">
            <a:avLst>
              <a:gd name="adj" fmla="val 3897"/>
            </a:avLst>
          </a:prstGeom>
          <a:solidFill>
            <a:srgbClr val="FDFCF9"/>
          </a:solidFill>
          <a:ln w="6350">
            <a:solidFill>
              <a:srgbClr val="E2DFD6"/>
            </a:solidFill>
            <a:prstDash val="solid"/>
          </a:ln>
        </p:spPr>
      </p:sp>
      <p:sp>
        <p:nvSpPr>
          <p:cNvPr id="12" name="Text 10"/>
          <p:cNvSpPr/>
          <p:nvPr/>
        </p:nvSpPr>
        <p:spPr>
          <a:xfrm>
            <a:off x="8252916" y="1896070"/>
            <a:ext cx="2951912"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3</a:t>
            </a:r>
            <a:r>
              <a:rPr lang="en-US" sz="2200" b="1" dirty="0">
                <a:solidFill>
                  <a:srgbClr val="16202E"/>
                </a:solidFill>
                <a:latin typeface="IBM Plex Sans" pitchFamily="34" charset="0"/>
                <a:ea typeface="IBM Plex Sans" pitchFamily="34" charset="-122"/>
                <a:cs typeface="IBM Plex Sans" pitchFamily="34" charset="-120"/>
              </a:rPr>
              <a:t> · Teacher help</a:t>
            </a:r>
            <a:endParaRPr lang="en-US" sz="2200" dirty="0"/>
          </a:p>
        </p:txBody>
      </p:sp>
      <p:sp>
        <p:nvSpPr>
          <p:cNvPr id="13" name="Text 11"/>
          <p:cNvSpPr/>
          <p:nvPr/>
        </p:nvSpPr>
        <p:spPr>
          <a:xfrm>
            <a:off x="8252916" y="2358330"/>
            <a:ext cx="2951912"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A big model teaches a small model. The help changes from model to model.</a:t>
            </a:r>
            <a:endParaRPr lang="en-US" sz="1600" dirty="0"/>
          </a:p>
        </p:txBody>
      </p:sp>
      <p:sp>
        <p:nvSpPr>
          <p:cNvPr id="14" name="Text 12"/>
          <p:cNvSpPr/>
          <p:nvPr/>
        </p:nvSpPr>
        <p:spPr>
          <a:xfrm>
            <a:off x="8252916" y="3338711"/>
            <a:ext cx="2951912"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457A6"/>
                </a:solidFill>
                <a:latin typeface="IBM Plex Sans" pitchFamily="34" charset="0"/>
                <a:ea typeface="IBM Plex Sans" pitchFamily="34" charset="-122"/>
                <a:cs typeface="IBM Plex Sans" pitchFamily="34" charset="-120"/>
              </a:rPr>
              <a:t>→ Train with and without the teacher.</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Our Model: LPDNet</a:t>
            </a:r>
            <a:endParaRPr lang="en-US" sz="3200" dirty="0"/>
          </a:p>
        </p:txBody>
      </p:sp>
      <p:sp>
        <p:nvSpPr>
          <p:cNvPr id="3" name="Text 1"/>
          <p:cNvSpPr/>
          <p:nvPr/>
        </p:nvSpPr>
        <p:spPr>
          <a:xfrm>
            <a:off x="812800" y="153412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Built on ShuffleNetV2. A photo goes in on the left. A class comes out on the right.</a:t>
            </a:r>
            <a:endParaRPr lang="en-US" sz="1600" dirty="0"/>
          </a:p>
        </p:txBody>
      </p:sp>
      <p:sp>
        <p:nvSpPr>
          <p:cNvPr id="4" name="Text 2"/>
          <p:cNvSpPr/>
          <p:nvPr/>
        </p:nvSpPr>
        <p:spPr>
          <a:xfrm>
            <a:off x="3079179" y="2966641"/>
            <a:ext cx="39635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457A6"/>
                </a:solidFill>
                <a:latin typeface="IBM Plex Sans" pitchFamily="34" charset="0"/>
                <a:ea typeface="IBM Plex Sans" pitchFamily="34" charset="-122"/>
                <a:cs typeface="IBM Plex Sans" pitchFamily="34" charset="-120"/>
              </a:rPr>
              <a:t>Idea 1 · direction filters (19 RepDW)</a:t>
            </a:r>
            <a:endParaRPr lang="en-US" sz="1200" dirty="0"/>
          </a:p>
        </p:txBody>
      </p:sp>
      <p:sp>
        <p:nvSpPr>
          <p:cNvPr id="5" name="Text 3"/>
          <p:cNvSpPr/>
          <p:nvPr/>
        </p:nvSpPr>
        <p:spPr>
          <a:xfrm>
            <a:off x="8068310" y="2966641"/>
            <a:ext cx="235458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9A5406"/>
                </a:solidFill>
                <a:latin typeface="IBM Plex Sans" pitchFamily="34" charset="0"/>
                <a:ea typeface="IBM Plex Sans" pitchFamily="34" charset="-122"/>
                <a:cs typeface="IBM Plex Sans" pitchFamily="34" charset="-120"/>
              </a:rPr>
              <a:t>Idea 2 · left-right head</a:t>
            </a:r>
            <a:endParaRPr lang="en-US" sz="1200" dirty="0"/>
          </a:p>
        </p:txBody>
      </p:sp>
      <p:pic>
        <p:nvPicPr>
          <p:cNvPr id="6" name="Image 0" descr="connector">    </p:cNvPr>
          <p:cNvPicPr>
            <a:picLocks noChangeAspect="1"/>
          </p:cNvPicPr>
          <p:nvPr/>
        </p:nvPicPr>
        <p:blipFill>
          <a:blip r:embed="rId1"/>
          <a:srcRect l="0" r="0" t="0" b="0"/>
          <a:stretch/>
        </p:blipFill>
        <p:spPr>
          <a:xfrm>
            <a:off x="3073400" y="3207941"/>
            <a:ext cx="3975100" cy="127000"/>
          </a:xfrm>
          <a:prstGeom prst="rect">
            <a:avLst/>
          </a:prstGeom>
        </p:spPr>
      </p:pic>
      <p:pic>
        <p:nvPicPr>
          <p:cNvPr id="7" name="Image 1" descr="connector">    </p:cNvPr>
          <p:cNvPicPr>
            <a:picLocks noChangeAspect="1"/>
          </p:cNvPicPr>
          <p:nvPr/>
        </p:nvPicPr>
        <p:blipFill>
          <a:blip r:embed="rId2"/>
          <a:srcRect l="0" r="0" t="0" b="0"/>
          <a:stretch/>
        </p:blipFill>
        <p:spPr>
          <a:xfrm>
            <a:off x="8547100" y="3207941"/>
            <a:ext cx="1397000" cy="127000"/>
          </a:xfrm>
          <a:prstGeom prst="rect">
            <a:avLst/>
          </a:prstGeom>
        </p:spPr>
      </p:pic>
      <p:sp>
        <p:nvSpPr>
          <p:cNvPr id="8" name="Shape 4"/>
          <p:cNvSpPr/>
          <p:nvPr/>
        </p:nvSpPr>
        <p:spPr>
          <a:xfrm>
            <a:off x="819150" y="3430191"/>
            <a:ext cx="876300" cy="876300"/>
          </a:xfrm>
          <a:prstGeom prst="roundRect">
            <a:avLst>
              <a:gd name="adj" fmla="val 7971"/>
            </a:avLst>
          </a:prstGeom>
          <a:solidFill>
            <a:srgbClr val="FDFCF9"/>
          </a:solidFill>
          <a:ln w="12700">
            <a:solidFill>
              <a:srgbClr val="8A94A3"/>
            </a:solidFill>
            <a:prstDash val="solid"/>
          </a:ln>
        </p:spPr>
      </p:sp>
      <p:sp>
        <p:nvSpPr>
          <p:cNvPr id="9" name="Text 5"/>
          <p:cNvSpPr/>
          <p:nvPr/>
        </p:nvSpPr>
        <p:spPr>
          <a:xfrm>
            <a:off x="925483" y="3606701"/>
            <a:ext cx="663535"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Photo</a:t>
            </a:r>
            <a:endParaRPr lang="en-US" sz="1600" dirty="0"/>
          </a:p>
        </p:txBody>
      </p:sp>
      <p:sp>
        <p:nvSpPr>
          <p:cNvPr id="10" name="Text 6"/>
          <p:cNvSpPr/>
          <p:nvPr/>
        </p:nvSpPr>
        <p:spPr>
          <a:xfrm>
            <a:off x="873204" y="3916561"/>
            <a:ext cx="768191"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256×256</a:t>
            </a:r>
            <a:endParaRPr lang="en-US" sz="1200" dirty="0"/>
          </a:p>
        </p:txBody>
      </p:sp>
      <p:sp>
        <p:nvSpPr>
          <p:cNvPr id="11" name="Shape 7"/>
          <p:cNvSpPr/>
          <p:nvPr/>
        </p:nvSpPr>
        <p:spPr>
          <a:xfrm>
            <a:off x="2012950" y="3430191"/>
            <a:ext cx="812800" cy="876300"/>
          </a:xfrm>
          <a:prstGeom prst="roundRect">
            <a:avLst>
              <a:gd name="adj" fmla="val 8594"/>
            </a:avLst>
          </a:prstGeom>
          <a:solidFill>
            <a:srgbClr val="FDFCF9"/>
          </a:solidFill>
          <a:ln w="12700">
            <a:solidFill>
              <a:srgbClr val="8A94A3"/>
            </a:solidFill>
            <a:prstDash val="solid"/>
          </a:ln>
        </p:spPr>
      </p:sp>
      <p:sp>
        <p:nvSpPr>
          <p:cNvPr id="12" name="Text 8"/>
          <p:cNvSpPr/>
          <p:nvPr/>
        </p:nvSpPr>
        <p:spPr>
          <a:xfrm>
            <a:off x="2123837" y="3606701"/>
            <a:ext cx="591026"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Stem</a:t>
            </a:r>
            <a:endParaRPr lang="en-US" sz="1600" dirty="0"/>
          </a:p>
        </p:txBody>
      </p:sp>
      <p:sp>
        <p:nvSpPr>
          <p:cNvPr id="13" name="Text 9"/>
          <p:cNvSpPr/>
          <p:nvPr/>
        </p:nvSpPr>
        <p:spPr>
          <a:xfrm>
            <a:off x="2226469" y="3916561"/>
            <a:ext cx="385763"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conv</a:t>
            </a:r>
            <a:endParaRPr lang="en-US" sz="1200" dirty="0"/>
          </a:p>
        </p:txBody>
      </p:sp>
      <p:sp>
        <p:nvSpPr>
          <p:cNvPr id="14" name="Shape 10"/>
          <p:cNvSpPr/>
          <p:nvPr/>
        </p:nvSpPr>
        <p:spPr>
          <a:xfrm>
            <a:off x="3143250" y="3430191"/>
            <a:ext cx="1066800" cy="876300"/>
          </a:xfrm>
          <a:prstGeom prst="roundRect">
            <a:avLst>
              <a:gd name="adj" fmla="val 7971"/>
            </a:avLst>
          </a:prstGeom>
          <a:solidFill>
            <a:srgbClr val="DCE5F3"/>
          </a:solidFill>
          <a:ln w="12700">
            <a:solidFill>
              <a:srgbClr val="2457A6"/>
            </a:solidFill>
            <a:prstDash val="solid"/>
          </a:ln>
        </p:spPr>
      </p:sp>
      <p:sp>
        <p:nvSpPr>
          <p:cNvPr id="15" name="Text 11"/>
          <p:cNvSpPr/>
          <p:nvPr/>
        </p:nvSpPr>
        <p:spPr>
          <a:xfrm>
            <a:off x="3253145" y="3606701"/>
            <a:ext cx="847011"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Stage 2</a:t>
            </a:r>
            <a:endParaRPr lang="en-US" sz="1600" dirty="0"/>
          </a:p>
        </p:txBody>
      </p:sp>
      <p:sp>
        <p:nvSpPr>
          <p:cNvPr id="16" name="Text 12"/>
          <p:cNvSpPr/>
          <p:nvPr/>
        </p:nvSpPr>
        <p:spPr>
          <a:xfrm>
            <a:off x="3242072" y="3916561"/>
            <a:ext cx="86915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2457A6"/>
                </a:solidFill>
                <a:latin typeface="IBM Plex Sans" pitchFamily="34" charset="0"/>
                <a:ea typeface="IBM Plex Sans" pitchFamily="34" charset="-122"/>
                <a:cs typeface="IBM Plex Sans" pitchFamily="34" charset="-120"/>
              </a:rPr>
              <a:t>RepDW ×5</a:t>
            </a:r>
            <a:endParaRPr lang="en-US" sz="1200" dirty="0"/>
          </a:p>
        </p:txBody>
      </p:sp>
      <p:sp>
        <p:nvSpPr>
          <p:cNvPr id="17" name="Shape 13"/>
          <p:cNvSpPr/>
          <p:nvPr/>
        </p:nvSpPr>
        <p:spPr>
          <a:xfrm>
            <a:off x="4527550" y="3430191"/>
            <a:ext cx="1066800" cy="876300"/>
          </a:xfrm>
          <a:prstGeom prst="roundRect">
            <a:avLst>
              <a:gd name="adj" fmla="val 7971"/>
            </a:avLst>
          </a:prstGeom>
          <a:solidFill>
            <a:srgbClr val="DCE5F3"/>
          </a:solidFill>
          <a:ln w="12700">
            <a:solidFill>
              <a:srgbClr val="2457A6"/>
            </a:solidFill>
            <a:prstDash val="solid"/>
          </a:ln>
        </p:spPr>
      </p:sp>
      <p:sp>
        <p:nvSpPr>
          <p:cNvPr id="18" name="Text 14"/>
          <p:cNvSpPr/>
          <p:nvPr/>
        </p:nvSpPr>
        <p:spPr>
          <a:xfrm>
            <a:off x="4637445" y="3606701"/>
            <a:ext cx="847011"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Stage 3</a:t>
            </a:r>
            <a:endParaRPr lang="en-US" sz="1600" dirty="0"/>
          </a:p>
        </p:txBody>
      </p:sp>
      <p:sp>
        <p:nvSpPr>
          <p:cNvPr id="19" name="Text 15"/>
          <p:cNvSpPr/>
          <p:nvPr/>
        </p:nvSpPr>
        <p:spPr>
          <a:xfrm>
            <a:off x="4626372" y="3916561"/>
            <a:ext cx="86915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2457A6"/>
                </a:solidFill>
                <a:latin typeface="IBM Plex Sans" pitchFamily="34" charset="0"/>
                <a:ea typeface="IBM Plex Sans" pitchFamily="34" charset="-122"/>
                <a:cs typeface="IBM Plex Sans" pitchFamily="34" charset="-120"/>
              </a:rPr>
              <a:t>RepDW ×9</a:t>
            </a:r>
            <a:endParaRPr lang="en-US" sz="1200" dirty="0"/>
          </a:p>
        </p:txBody>
      </p:sp>
      <p:sp>
        <p:nvSpPr>
          <p:cNvPr id="20" name="Shape 16"/>
          <p:cNvSpPr/>
          <p:nvPr/>
        </p:nvSpPr>
        <p:spPr>
          <a:xfrm>
            <a:off x="5911850" y="3430191"/>
            <a:ext cx="1066800" cy="876300"/>
          </a:xfrm>
          <a:prstGeom prst="roundRect">
            <a:avLst>
              <a:gd name="adj" fmla="val 7971"/>
            </a:avLst>
          </a:prstGeom>
          <a:solidFill>
            <a:srgbClr val="DCE5F3"/>
          </a:solidFill>
          <a:ln w="12700">
            <a:solidFill>
              <a:srgbClr val="2457A6"/>
            </a:solidFill>
            <a:prstDash val="solid"/>
          </a:ln>
        </p:spPr>
      </p:sp>
      <p:sp>
        <p:nvSpPr>
          <p:cNvPr id="21" name="Text 17"/>
          <p:cNvSpPr/>
          <p:nvPr/>
        </p:nvSpPr>
        <p:spPr>
          <a:xfrm>
            <a:off x="6021745" y="3606701"/>
            <a:ext cx="847011"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Stage 4</a:t>
            </a:r>
            <a:endParaRPr lang="en-US" sz="1600" dirty="0"/>
          </a:p>
        </p:txBody>
      </p:sp>
      <p:sp>
        <p:nvSpPr>
          <p:cNvPr id="22" name="Text 18"/>
          <p:cNvSpPr/>
          <p:nvPr/>
        </p:nvSpPr>
        <p:spPr>
          <a:xfrm>
            <a:off x="6010672" y="3916561"/>
            <a:ext cx="86915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2457A6"/>
                </a:solidFill>
                <a:latin typeface="IBM Plex Sans" pitchFamily="34" charset="0"/>
                <a:ea typeface="IBM Plex Sans" pitchFamily="34" charset="-122"/>
                <a:cs typeface="IBM Plex Sans" pitchFamily="34" charset="-120"/>
              </a:rPr>
              <a:t>RepDW ×5</a:t>
            </a:r>
            <a:endParaRPr lang="en-US" sz="1200" dirty="0"/>
          </a:p>
        </p:txBody>
      </p:sp>
      <p:sp>
        <p:nvSpPr>
          <p:cNvPr id="23" name="Shape 19"/>
          <p:cNvSpPr/>
          <p:nvPr/>
        </p:nvSpPr>
        <p:spPr>
          <a:xfrm>
            <a:off x="7296150" y="3430191"/>
            <a:ext cx="1003300" cy="876300"/>
          </a:xfrm>
          <a:prstGeom prst="roundRect">
            <a:avLst>
              <a:gd name="adj" fmla="val 7971"/>
            </a:avLst>
          </a:prstGeom>
          <a:solidFill>
            <a:srgbClr val="FDFCF9"/>
          </a:solidFill>
          <a:ln w="12700">
            <a:solidFill>
              <a:srgbClr val="8A94A3"/>
            </a:solidFill>
            <a:prstDash val="solid"/>
          </a:ln>
        </p:spPr>
      </p:sp>
      <p:sp>
        <p:nvSpPr>
          <p:cNvPr id="24" name="Text 20"/>
          <p:cNvSpPr/>
          <p:nvPr/>
        </p:nvSpPr>
        <p:spPr>
          <a:xfrm>
            <a:off x="7548959" y="3606701"/>
            <a:ext cx="497681"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Pool</a:t>
            </a:r>
            <a:endParaRPr lang="en-US" sz="1600" dirty="0"/>
          </a:p>
        </p:txBody>
      </p:sp>
      <p:sp>
        <p:nvSpPr>
          <p:cNvPr id="25" name="Text 21"/>
          <p:cNvSpPr/>
          <p:nvPr/>
        </p:nvSpPr>
        <p:spPr>
          <a:xfrm>
            <a:off x="7546697" y="3916561"/>
            <a:ext cx="50220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global</a:t>
            </a:r>
            <a:endParaRPr lang="en-US" sz="1200" dirty="0"/>
          </a:p>
        </p:txBody>
      </p:sp>
      <p:sp>
        <p:nvSpPr>
          <p:cNvPr id="26" name="Shape 22"/>
          <p:cNvSpPr/>
          <p:nvPr/>
        </p:nvSpPr>
        <p:spPr>
          <a:xfrm>
            <a:off x="8616950" y="3430191"/>
            <a:ext cx="1257300" cy="876300"/>
          </a:xfrm>
          <a:prstGeom prst="roundRect">
            <a:avLst>
              <a:gd name="adj" fmla="val 7971"/>
            </a:avLst>
          </a:prstGeom>
          <a:solidFill>
            <a:srgbClr val="F6E7CF"/>
          </a:solidFill>
          <a:ln w="12700">
            <a:solidFill>
              <a:srgbClr val="9A5406"/>
            </a:solidFill>
            <a:prstDash val="solid"/>
          </a:ln>
        </p:spPr>
      </p:sp>
      <p:sp>
        <p:nvSpPr>
          <p:cNvPr id="27" name="Text 23"/>
          <p:cNvSpPr/>
          <p:nvPr/>
        </p:nvSpPr>
        <p:spPr>
          <a:xfrm>
            <a:off x="8763992" y="3606701"/>
            <a:ext cx="963216"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Bilateral</a:t>
            </a:r>
            <a:endParaRPr lang="en-US" sz="1600" dirty="0"/>
          </a:p>
        </p:txBody>
      </p:sp>
      <p:sp>
        <p:nvSpPr>
          <p:cNvPr id="28" name="Text 24"/>
          <p:cNvSpPr/>
          <p:nvPr/>
        </p:nvSpPr>
        <p:spPr>
          <a:xfrm>
            <a:off x="9041537" y="3916561"/>
            <a:ext cx="40802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9A5406"/>
                </a:solidFill>
                <a:latin typeface="IBM Plex Sans" pitchFamily="34" charset="0"/>
                <a:ea typeface="IBM Plex Sans" pitchFamily="34" charset="-122"/>
                <a:cs typeface="IBM Plex Sans" pitchFamily="34" charset="-120"/>
              </a:rPr>
              <a:t>head</a:t>
            </a:r>
            <a:endParaRPr lang="en-US" sz="1200" dirty="0"/>
          </a:p>
        </p:txBody>
      </p:sp>
      <p:sp>
        <p:nvSpPr>
          <p:cNvPr id="29" name="Shape 25"/>
          <p:cNvSpPr/>
          <p:nvPr/>
        </p:nvSpPr>
        <p:spPr>
          <a:xfrm>
            <a:off x="10191750" y="3430191"/>
            <a:ext cx="1066800" cy="876300"/>
          </a:xfrm>
          <a:prstGeom prst="roundRect">
            <a:avLst>
              <a:gd name="adj" fmla="val 7971"/>
            </a:avLst>
          </a:prstGeom>
          <a:solidFill>
            <a:srgbClr val="16202E"/>
          </a:solidFill>
          <a:ln w="12700">
            <a:solidFill>
              <a:srgbClr val="16202E"/>
            </a:solidFill>
            <a:prstDash val="solid"/>
          </a:ln>
        </p:spPr>
      </p:sp>
      <p:sp>
        <p:nvSpPr>
          <p:cNvPr id="30" name="Text 26"/>
          <p:cNvSpPr/>
          <p:nvPr/>
        </p:nvSpPr>
        <p:spPr>
          <a:xfrm>
            <a:off x="10422017" y="3606701"/>
            <a:ext cx="606266" cy="309860"/>
          </a:xfrm>
          <a:prstGeom prst="rect">
            <a:avLst/>
          </a:prstGeom>
          <a:noFill/>
          <a:ln/>
        </p:spPr>
        <p:txBody>
          <a:bodyPr wrap="square" lIns="0" tIns="0" rIns="0" bIns="0" rtlCol="0" anchor="t">
            <a:normAutofit/>
          </a:bodyPr>
          <a:lstStyle/>
          <a:p>
            <a:pPr algn="ctr" indent="0" marL="0">
              <a:lnSpc>
                <a:spcPts val="2240"/>
              </a:lnSpc>
              <a:buNone/>
            </a:pPr>
            <a:r>
              <a:rPr lang="en-US" sz="1600" b="1" dirty="0">
                <a:solidFill>
                  <a:srgbClr val="F3F1EA"/>
                </a:solidFill>
                <a:latin typeface="IBM Plex Sans" pitchFamily="34" charset="0"/>
                <a:ea typeface="IBM Plex Sans" pitchFamily="34" charset="-122"/>
                <a:cs typeface="IBM Plex Sans" pitchFamily="34" charset="-120"/>
              </a:rPr>
              <a:t>Class</a:t>
            </a:r>
            <a:endParaRPr lang="en-US" sz="1600" dirty="0"/>
          </a:p>
        </p:txBody>
      </p:sp>
      <p:sp>
        <p:nvSpPr>
          <p:cNvPr id="31" name="Text 27"/>
          <p:cNvSpPr/>
          <p:nvPr/>
        </p:nvSpPr>
        <p:spPr>
          <a:xfrm>
            <a:off x="10437029" y="3916561"/>
            <a:ext cx="576143"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B9C2CE"/>
                </a:solidFill>
                <a:latin typeface="IBM Plex Sans" pitchFamily="34" charset="0"/>
                <a:ea typeface="IBM Plex Sans" pitchFamily="34" charset="-122"/>
                <a:cs typeface="IBM Plex Sans" pitchFamily="34" charset="-120"/>
              </a:rPr>
              <a:t>1 of 10</a:t>
            </a:r>
            <a:endParaRPr lang="en-US" sz="1200" dirty="0"/>
          </a:p>
        </p:txBody>
      </p:sp>
      <p:pic>
        <p:nvPicPr>
          <p:cNvPr id="32" name="Image 2" descr="connector">    </p:cNvPr>
          <p:cNvPicPr>
            <a:picLocks noChangeAspect="1"/>
          </p:cNvPicPr>
          <p:nvPr/>
        </p:nvPicPr>
        <p:blipFill>
          <a:blip r:embed="rId3"/>
          <a:srcRect l="0" r="0" t="0" b="0"/>
          <a:stretch/>
        </p:blipFill>
        <p:spPr>
          <a:xfrm>
            <a:off x="1689100" y="3817541"/>
            <a:ext cx="330200" cy="101600"/>
          </a:xfrm>
          <a:prstGeom prst="rect">
            <a:avLst/>
          </a:prstGeom>
        </p:spPr>
      </p:pic>
      <p:pic>
        <p:nvPicPr>
          <p:cNvPr id="33" name="Image 3" descr="connector">    </p:cNvPr>
          <p:cNvPicPr>
            <a:picLocks noChangeAspect="1"/>
          </p:cNvPicPr>
          <p:nvPr/>
        </p:nvPicPr>
        <p:blipFill>
          <a:blip r:embed="rId4"/>
          <a:srcRect l="0" r="0" t="0" b="0"/>
          <a:stretch/>
        </p:blipFill>
        <p:spPr>
          <a:xfrm>
            <a:off x="2819400" y="3817541"/>
            <a:ext cx="330200" cy="101600"/>
          </a:xfrm>
          <a:prstGeom prst="rect">
            <a:avLst/>
          </a:prstGeom>
        </p:spPr>
      </p:pic>
      <p:pic>
        <p:nvPicPr>
          <p:cNvPr id="34" name="Image 4" descr="connector">    </p:cNvPr>
          <p:cNvPicPr>
            <a:picLocks noChangeAspect="1"/>
          </p:cNvPicPr>
          <p:nvPr/>
        </p:nvPicPr>
        <p:blipFill>
          <a:blip r:embed="rId5"/>
          <a:srcRect l="0" r="0" t="0" b="0"/>
          <a:stretch/>
        </p:blipFill>
        <p:spPr>
          <a:xfrm>
            <a:off x="4203700" y="3817541"/>
            <a:ext cx="330200" cy="101600"/>
          </a:xfrm>
          <a:prstGeom prst="rect">
            <a:avLst/>
          </a:prstGeom>
        </p:spPr>
      </p:pic>
      <p:pic>
        <p:nvPicPr>
          <p:cNvPr id="35" name="Image 5" descr="connector">    </p:cNvPr>
          <p:cNvPicPr>
            <a:picLocks noChangeAspect="1"/>
          </p:cNvPicPr>
          <p:nvPr/>
        </p:nvPicPr>
        <p:blipFill>
          <a:blip r:embed="rId6"/>
          <a:srcRect l="0" r="0" t="0" b="0"/>
          <a:stretch/>
        </p:blipFill>
        <p:spPr>
          <a:xfrm>
            <a:off x="5588000" y="3817541"/>
            <a:ext cx="330200" cy="101600"/>
          </a:xfrm>
          <a:prstGeom prst="rect">
            <a:avLst/>
          </a:prstGeom>
        </p:spPr>
      </p:pic>
      <p:pic>
        <p:nvPicPr>
          <p:cNvPr id="36" name="Image 6" descr="connector">    </p:cNvPr>
          <p:cNvPicPr>
            <a:picLocks noChangeAspect="1"/>
          </p:cNvPicPr>
          <p:nvPr/>
        </p:nvPicPr>
        <p:blipFill>
          <a:blip r:embed="rId7"/>
          <a:srcRect l="0" r="0" t="0" b="0"/>
          <a:stretch/>
        </p:blipFill>
        <p:spPr>
          <a:xfrm>
            <a:off x="6972300" y="3817541"/>
            <a:ext cx="330200" cy="101600"/>
          </a:xfrm>
          <a:prstGeom prst="rect">
            <a:avLst/>
          </a:prstGeom>
        </p:spPr>
      </p:pic>
      <p:pic>
        <p:nvPicPr>
          <p:cNvPr id="37" name="Image 7" descr="connector">    </p:cNvPr>
          <p:cNvPicPr>
            <a:picLocks noChangeAspect="1"/>
          </p:cNvPicPr>
          <p:nvPr/>
        </p:nvPicPr>
        <p:blipFill>
          <a:blip r:embed="rId8"/>
          <a:srcRect l="0" r="0" t="0" b="0"/>
          <a:stretch/>
        </p:blipFill>
        <p:spPr>
          <a:xfrm>
            <a:off x="8293100" y="3817541"/>
            <a:ext cx="330200" cy="101600"/>
          </a:xfrm>
          <a:prstGeom prst="rect">
            <a:avLst/>
          </a:prstGeom>
        </p:spPr>
      </p:pic>
      <p:pic>
        <p:nvPicPr>
          <p:cNvPr id="38" name="Image 8" descr="connector">    </p:cNvPr>
          <p:cNvPicPr>
            <a:picLocks noChangeAspect="1"/>
          </p:cNvPicPr>
          <p:nvPr/>
        </p:nvPicPr>
        <p:blipFill>
          <a:blip r:embed="rId9"/>
          <a:srcRect l="0" r="0" t="0" b="0"/>
          <a:stretch/>
        </p:blipFill>
        <p:spPr>
          <a:xfrm>
            <a:off x="9867900" y="3817541"/>
            <a:ext cx="330200" cy="101600"/>
          </a:xfrm>
          <a:prstGeom prst="rect">
            <a:avLst/>
          </a:prstGeom>
        </p:spPr>
      </p:pic>
      <p:pic>
        <p:nvPicPr>
          <p:cNvPr id="39" name="Image 9" descr="connector">    </p:cNvPr>
          <p:cNvPicPr>
            <a:picLocks noChangeAspect="1"/>
          </p:cNvPicPr>
          <p:nvPr/>
        </p:nvPicPr>
        <p:blipFill>
          <a:blip r:embed="rId10"/>
          <a:srcRect l="0" r="0" t="0" b="0"/>
          <a:stretch/>
        </p:blipFill>
        <p:spPr>
          <a:xfrm>
            <a:off x="5010150" y="4300141"/>
            <a:ext cx="101600" cy="571500"/>
          </a:xfrm>
          <a:prstGeom prst="rect">
            <a:avLst/>
          </a:prstGeom>
        </p:spPr>
      </p:pic>
      <p:pic>
        <p:nvPicPr>
          <p:cNvPr id="40" name="Image 10" descr="connector">    </p:cNvPr>
          <p:cNvPicPr>
            <a:picLocks noChangeAspect="1"/>
          </p:cNvPicPr>
          <p:nvPr/>
        </p:nvPicPr>
        <p:blipFill>
          <a:blip r:embed="rId11"/>
          <a:srcRect l="0" r="0" t="0" b="0"/>
          <a:stretch/>
        </p:blipFill>
        <p:spPr>
          <a:xfrm>
            <a:off x="5010150" y="4770041"/>
            <a:ext cx="4286250" cy="101600"/>
          </a:xfrm>
          <a:prstGeom prst="rect">
            <a:avLst/>
          </a:prstGeom>
        </p:spPr>
      </p:pic>
      <p:pic>
        <p:nvPicPr>
          <p:cNvPr id="41" name="Image 11" descr="connector">    </p:cNvPr>
          <p:cNvPicPr>
            <a:picLocks noChangeAspect="1"/>
          </p:cNvPicPr>
          <p:nvPr/>
        </p:nvPicPr>
        <p:blipFill>
          <a:blip r:embed="rId12"/>
          <a:srcRect l="0" r="0" t="0" b="0"/>
          <a:stretch/>
        </p:blipFill>
        <p:spPr>
          <a:xfrm>
            <a:off x="9194800" y="4300141"/>
            <a:ext cx="101600" cy="571500"/>
          </a:xfrm>
          <a:prstGeom prst="rect">
            <a:avLst/>
          </a:prstGeom>
        </p:spPr>
      </p:pic>
      <p:sp>
        <p:nvSpPr>
          <p:cNvPr id="42" name="Text 28"/>
          <p:cNvSpPr/>
          <p:nvPr/>
        </p:nvSpPr>
        <p:spPr>
          <a:xfrm>
            <a:off x="5096193" y="4884341"/>
            <a:ext cx="4120515"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9A5406"/>
                </a:solidFill>
                <a:latin typeface="IBM Plex Sans" pitchFamily="34" charset="0"/>
                <a:ea typeface="IBM Plex Sans" pitchFamily="34" charset="-122"/>
                <a:cs typeface="IBM Plex Sans" pitchFamily="34" charset="-120"/>
              </a:rPr>
              <a:t>Stage 3 features: left half + right half</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Two New Ideas</a:t>
            </a:r>
            <a:endParaRPr lang="en-US" sz="3200" dirty="0"/>
          </a:p>
        </p:txBody>
      </p:sp>
      <p:sp>
        <p:nvSpPr>
          <p:cNvPr id="3" name="Text 1"/>
          <p:cNvSpPr/>
          <p:nvPr/>
        </p:nvSpPr>
        <p:spPr>
          <a:xfrm>
            <a:off x="812800" y="153412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In the structure: Idea 1 = the RepDW blocks. Idea 2 = the bilateral head.</a:t>
            </a:r>
            <a:endParaRPr lang="en-US" sz="1600" dirty="0"/>
          </a:p>
        </p:txBody>
      </p:sp>
      <p:sp>
        <p:nvSpPr>
          <p:cNvPr id="4" name="Shape 2"/>
          <p:cNvSpPr/>
          <p:nvPr/>
        </p:nvSpPr>
        <p:spPr>
          <a:xfrm>
            <a:off x="815975" y="2075755"/>
            <a:ext cx="5175250" cy="3049191"/>
          </a:xfrm>
          <a:prstGeom prst="roundRect">
            <a:avLst>
              <a:gd name="adj" fmla="val 3228"/>
            </a:avLst>
          </a:prstGeom>
          <a:solidFill>
            <a:srgbClr val="FDFCF9"/>
          </a:solidFill>
          <a:ln w="6350">
            <a:solidFill>
              <a:srgbClr val="E2DFD6"/>
            </a:solidFill>
            <a:prstDash val="solid"/>
          </a:ln>
        </p:spPr>
      </p:sp>
      <p:sp>
        <p:nvSpPr>
          <p:cNvPr id="5" name="Text 3"/>
          <p:cNvSpPr/>
          <p:nvPr/>
        </p:nvSpPr>
        <p:spPr>
          <a:xfrm>
            <a:off x="1073150" y="2332930"/>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Idea 1 · Direction filters</a:t>
            </a:r>
            <a:endParaRPr lang="en-US" sz="2200" dirty="0"/>
          </a:p>
        </p:txBody>
      </p:sp>
      <p:sp>
        <p:nvSpPr>
          <p:cNvPr id="6" name="Shape 4"/>
          <p:cNvSpPr/>
          <p:nvPr/>
        </p:nvSpPr>
        <p:spPr>
          <a:xfrm>
            <a:off x="1073150" y="2998391"/>
            <a:ext cx="533400" cy="533400"/>
          </a:xfrm>
          <a:prstGeom prst="roundRect">
            <a:avLst>
              <a:gd name="adj" fmla="val 4762"/>
            </a:avLst>
          </a:prstGeom>
          <a:solidFill>
            <a:srgbClr val="2457A6"/>
          </a:solidFill>
          <a:ln/>
        </p:spPr>
      </p:sp>
      <p:sp>
        <p:nvSpPr>
          <p:cNvPr id="7" name="Text 5"/>
          <p:cNvSpPr/>
          <p:nvPr/>
        </p:nvSpPr>
        <p:spPr>
          <a:xfrm>
            <a:off x="1175196" y="3582591"/>
            <a:ext cx="32920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6202E"/>
                </a:solidFill>
                <a:latin typeface="IBM Plex Sans" pitchFamily="34" charset="0"/>
                <a:ea typeface="IBM Plex Sans" pitchFamily="34" charset="-122"/>
                <a:cs typeface="IBM Plex Sans" pitchFamily="34" charset="-120"/>
              </a:rPr>
              <a:t>3×3</a:t>
            </a:r>
            <a:endParaRPr lang="en-US" sz="1200" dirty="0"/>
          </a:p>
        </p:txBody>
      </p:sp>
      <p:sp>
        <p:nvSpPr>
          <p:cNvPr id="8" name="Text 6"/>
          <p:cNvSpPr/>
          <p:nvPr/>
        </p:nvSpPr>
        <p:spPr>
          <a:xfrm>
            <a:off x="1733550" y="3201591"/>
            <a:ext cx="218480"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4A5568"/>
                </a:solidFill>
                <a:latin typeface="IBM Plex Sans" pitchFamily="34" charset="0"/>
                <a:ea typeface="IBM Plex Sans" pitchFamily="34" charset="-122"/>
                <a:cs typeface="IBM Plex Sans" pitchFamily="34" charset="-120"/>
              </a:rPr>
              <a:t>+</a:t>
            </a:r>
            <a:endParaRPr lang="en-US" sz="2200" dirty="0"/>
          </a:p>
        </p:txBody>
      </p:sp>
      <p:sp>
        <p:nvSpPr>
          <p:cNvPr id="9" name="Shape 7"/>
          <p:cNvSpPr/>
          <p:nvPr/>
        </p:nvSpPr>
        <p:spPr>
          <a:xfrm>
            <a:off x="2028230" y="3176191"/>
            <a:ext cx="889000" cy="177800"/>
          </a:xfrm>
          <a:prstGeom prst="roundRect">
            <a:avLst>
              <a:gd name="adj" fmla="val 14286"/>
            </a:avLst>
          </a:prstGeom>
          <a:solidFill>
            <a:srgbClr val="2457A6"/>
          </a:solidFill>
          <a:ln/>
        </p:spPr>
      </p:sp>
      <p:sp>
        <p:nvSpPr>
          <p:cNvPr id="10" name="Text 8"/>
          <p:cNvSpPr/>
          <p:nvPr/>
        </p:nvSpPr>
        <p:spPr>
          <a:xfrm>
            <a:off x="2308076" y="3404791"/>
            <a:ext cx="32920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6202E"/>
                </a:solidFill>
                <a:latin typeface="IBM Plex Sans" pitchFamily="34" charset="0"/>
                <a:ea typeface="IBM Plex Sans" pitchFamily="34" charset="-122"/>
                <a:cs typeface="IBM Plex Sans" pitchFamily="34" charset="-120"/>
              </a:rPr>
              <a:t>1×5</a:t>
            </a:r>
            <a:endParaRPr lang="en-US" sz="1200" dirty="0"/>
          </a:p>
        </p:txBody>
      </p:sp>
      <p:sp>
        <p:nvSpPr>
          <p:cNvPr id="11" name="Text 9"/>
          <p:cNvSpPr/>
          <p:nvPr/>
        </p:nvSpPr>
        <p:spPr>
          <a:xfrm>
            <a:off x="3044230" y="3201591"/>
            <a:ext cx="218480"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4A5568"/>
                </a:solidFill>
                <a:latin typeface="IBM Plex Sans" pitchFamily="34" charset="0"/>
                <a:ea typeface="IBM Plex Sans" pitchFamily="34" charset="-122"/>
                <a:cs typeface="IBM Plex Sans" pitchFamily="34" charset="-120"/>
              </a:rPr>
              <a:t>+</a:t>
            </a:r>
            <a:endParaRPr lang="en-US" sz="2200" dirty="0"/>
          </a:p>
        </p:txBody>
      </p:sp>
      <p:sp>
        <p:nvSpPr>
          <p:cNvPr id="12" name="Shape 10"/>
          <p:cNvSpPr/>
          <p:nvPr/>
        </p:nvSpPr>
        <p:spPr>
          <a:xfrm>
            <a:off x="3387130" y="2820591"/>
            <a:ext cx="177800" cy="889000"/>
          </a:xfrm>
          <a:prstGeom prst="roundRect">
            <a:avLst>
              <a:gd name="adj" fmla="val 14286"/>
            </a:avLst>
          </a:prstGeom>
          <a:solidFill>
            <a:srgbClr val="2457A6"/>
          </a:solidFill>
          <a:ln/>
        </p:spPr>
      </p:sp>
      <p:sp>
        <p:nvSpPr>
          <p:cNvPr id="13" name="Text 11"/>
          <p:cNvSpPr/>
          <p:nvPr/>
        </p:nvSpPr>
        <p:spPr>
          <a:xfrm>
            <a:off x="3338909" y="3760391"/>
            <a:ext cx="32920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6202E"/>
                </a:solidFill>
                <a:latin typeface="IBM Plex Sans" pitchFamily="34" charset="0"/>
                <a:ea typeface="IBM Plex Sans" pitchFamily="34" charset="-122"/>
                <a:cs typeface="IBM Plex Sans" pitchFamily="34" charset="-120"/>
              </a:rPr>
              <a:t>5×1</a:t>
            </a:r>
            <a:endParaRPr lang="en-US" sz="1200" dirty="0"/>
          </a:p>
        </p:txBody>
      </p:sp>
      <p:sp>
        <p:nvSpPr>
          <p:cNvPr id="14" name="Text 12"/>
          <p:cNvSpPr/>
          <p:nvPr/>
        </p:nvSpPr>
        <p:spPr>
          <a:xfrm>
            <a:off x="3740249" y="3201591"/>
            <a:ext cx="335280"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4A5568"/>
                </a:solidFill>
                <a:latin typeface="IBM Plex Sans" pitchFamily="34" charset="0"/>
                <a:ea typeface="IBM Plex Sans" pitchFamily="34" charset="-122"/>
                <a:cs typeface="IBM Plex Sans" pitchFamily="34" charset="-120"/>
              </a:rPr>
              <a:t>→</a:t>
            </a:r>
            <a:endParaRPr lang="en-US" sz="2200" dirty="0"/>
          </a:p>
        </p:txBody>
      </p:sp>
      <p:sp>
        <p:nvSpPr>
          <p:cNvPr id="15" name="Shape 13"/>
          <p:cNvSpPr/>
          <p:nvPr/>
        </p:nvSpPr>
        <p:spPr>
          <a:xfrm>
            <a:off x="4146649" y="2820591"/>
            <a:ext cx="889000" cy="889000"/>
          </a:xfrm>
          <a:prstGeom prst="roundRect">
            <a:avLst>
              <a:gd name="adj" fmla="val 2857"/>
            </a:avLst>
          </a:prstGeom>
          <a:solidFill>
            <a:srgbClr val="C77A12"/>
          </a:solidFill>
          <a:ln/>
        </p:spPr>
      </p:sp>
      <p:sp>
        <p:nvSpPr>
          <p:cNvPr id="16" name="Text 14"/>
          <p:cNvSpPr/>
          <p:nvPr/>
        </p:nvSpPr>
        <p:spPr>
          <a:xfrm>
            <a:off x="4426496" y="3760391"/>
            <a:ext cx="329208"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16202E"/>
                </a:solidFill>
                <a:latin typeface="IBM Plex Sans" pitchFamily="34" charset="0"/>
                <a:ea typeface="IBM Plex Sans" pitchFamily="34" charset="-122"/>
                <a:cs typeface="IBM Plex Sans" pitchFamily="34" charset="-120"/>
              </a:rPr>
              <a:t>5×5</a:t>
            </a:r>
            <a:endParaRPr lang="en-US" sz="1200" dirty="0"/>
          </a:p>
        </p:txBody>
      </p:sp>
      <p:sp>
        <p:nvSpPr>
          <p:cNvPr id="17" name="Text 15"/>
          <p:cNvSpPr/>
          <p:nvPr/>
        </p:nvSpPr>
        <p:spPr>
          <a:xfrm>
            <a:off x="1073150" y="4126111"/>
            <a:ext cx="4800727"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Training: 3 parts. On the Raspberry Pi: 1 filter.</a:t>
            </a:r>
            <a:endParaRPr lang="en-US" sz="1200" dirty="0"/>
          </a:p>
        </p:txBody>
      </p:sp>
      <p:sp>
        <p:nvSpPr>
          <p:cNvPr id="18" name="Text 16"/>
          <p:cNvSpPr/>
          <p:nvPr/>
        </p:nvSpPr>
        <p:spPr>
          <a:xfrm>
            <a:off x="1073150" y="4491831"/>
            <a:ext cx="4800727"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Each part looks in a different direction.</a:t>
            </a:r>
            <a:endParaRPr lang="en-US" sz="1600" dirty="0"/>
          </a:p>
        </p:txBody>
      </p:sp>
      <p:sp>
        <p:nvSpPr>
          <p:cNvPr id="19" name="Shape 17"/>
          <p:cNvSpPr/>
          <p:nvPr/>
        </p:nvSpPr>
        <p:spPr>
          <a:xfrm>
            <a:off x="6200775" y="2075755"/>
            <a:ext cx="5175250" cy="3049191"/>
          </a:xfrm>
          <a:prstGeom prst="roundRect">
            <a:avLst>
              <a:gd name="adj" fmla="val 3228"/>
            </a:avLst>
          </a:prstGeom>
          <a:solidFill>
            <a:srgbClr val="FDFCF9"/>
          </a:solidFill>
          <a:ln w="6350">
            <a:solidFill>
              <a:srgbClr val="E2DFD6"/>
            </a:solidFill>
            <a:prstDash val="solid"/>
          </a:ln>
        </p:spPr>
      </p:sp>
      <p:sp>
        <p:nvSpPr>
          <p:cNvPr id="20" name="Text 18"/>
          <p:cNvSpPr/>
          <p:nvPr/>
        </p:nvSpPr>
        <p:spPr>
          <a:xfrm>
            <a:off x="6457950" y="2332930"/>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Idea 2 · Left-right head</a:t>
            </a:r>
            <a:endParaRPr lang="en-US" sz="2200" dirty="0"/>
          </a:p>
        </p:txBody>
      </p:sp>
      <p:sp>
        <p:nvSpPr>
          <p:cNvPr id="21" name="Text 19"/>
          <p:cNvSpPr/>
          <p:nvPr/>
        </p:nvSpPr>
        <p:spPr>
          <a:xfrm>
            <a:off x="6464300" y="2826941"/>
            <a:ext cx="1511300" cy="876300"/>
          </a:xfrm>
          <a:prstGeom prst="rect">
            <a:avLst/>
          </a:prstGeom>
          <a:solidFill>
            <a:srgbClr val="DCE5F3"/>
          </a:solidFill>
          <a:ln w="12700">
            <a:solidFill>
              <a:srgbClr val="2457A6"/>
            </a:solidFill>
            <a:prstDash val="solid"/>
          </a:ln>
        </p:spPr>
        <p:txBody>
          <a:bodyPr wrap="square" lIns="6350" tIns="6350" rIns="6350" bIns="6350" rtlCol="0" anchor="ctr">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Left</a:t>
            </a:r>
            <a:endParaRPr lang="en-US" sz="1600" dirty="0"/>
          </a:p>
        </p:txBody>
      </p:sp>
      <p:sp>
        <p:nvSpPr>
          <p:cNvPr id="22" name="Text 20"/>
          <p:cNvSpPr/>
          <p:nvPr/>
        </p:nvSpPr>
        <p:spPr>
          <a:xfrm>
            <a:off x="7981950" y="2820591"/>
            <a:ext cx="1524000" cy="889000"/>
          </a:xfrm>
          <a:prstGeom prst="rect">
            <a:avLst/>
          </a:prstGeom>
          <a:solidFill>
            <a:srgbClr val="DCE5F3"/>
          </a:solidFill>
          <a:ln/>
        </p:spPr>
        <p:txBody>
          <a:bodyPr wrap="square" lIns="0" tIns="12700" rIns="12700" bIns="12700" rtlCol="0" anchor="ctr">
            <a:normAutofit/>
          </a:bodyPr>
          <a:lstStyle/>
          <a:p>
            <a:pPr algn="ct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Right</a:t>
            </a:r>
            <a:endParaRPr lang="en-US" sz="1600" dirty="0"/>
          </a:p>
        </p:txBody>
      </p:sp>
      <p:sp>
        <p:nvSpPr>
          <p:cNvPr id="23" name="Shape 21"/>
          <p:cNvSpPr/>
          <p:nvPr/>
        </p:nvSpPr>
        <p:spPr>
          <a:xfrm>
            <a:off x="7981950" y="2826941"/>
            <a:ext cx="1524000" cy="0"/>
          </a:xfrm>
          <a:prstGeom prst="line">
            <a:avLst/>
          </a:prstGeom>
          <a:noFill/>
          <a:ln w="12700">
            <a:solidFill>
              <a:srgbClr val="2457A6"/>
            </a:solidFill>
            <a:prstDash val="solid"/>
          </a:ln>
        </p:spPr>
      </p:sp>
      <p:sp>
        <p:nvSpPr>
          <p:cNvPr id="24" name="Shape 22"/>
          <p:cNvSpPr/>
          <p:nvPr/>
        </p:nvSpPr>
        <p:spPr>
          <a:xfrm>
            <a:off x="9499600" y="2820591"/>
            <a:ext cx="0" cy="889000"/>
          </a:xfrm>
          <a:prstGeom prst="line">
            <a:avLst/>
          </a:prstGeom>
          <a:noFill/>
          <a:ln w="12700">
            <a:solidFill>
              <a:srgbClr val="2457A6"/>
            </a:solidFill>
            <a:prstDash val="solid"/>
          </a:ln>
        </p:spPr>
      </p:sp>
      <p:sp>
        <p:nvSpPr>
          <p:cNvPr id="25" name="Shape 23"/>
          <p:cNvSpPr/>
          <p:nvPr/>
        </p:nvSpPr>
        <p:spPr>
          <a:xfrm>
            <a:off x="7981950" y="3703241"/>
            <a:ext cx="1524000" cy="0"/>
          </a:xfrm>
          <a:prstGeom prst="line">
            <a:avLst/>
          </a:prstGeom>
          <a:noFill/>
          <a:ln w="12700">
            <a:solidFill>
              <a:srgbClr val="2457A6"/>
            </a:solidFill>
            <a:prstDash val="solid"/>
          </a:ln>
        </p:spPr>
      </p:sp>
      <p:sp>
        <p:nvSpPr>
          <p:cNvPr id="26" name="Text 24"/>
          <p:cNvSpPr/>
          <p:nvPr/>
        </p:nvSpPr>
        <p:spPr>
          <a:xfrm>
            <a:off x="6457950" y="3861991"/>
            <a:ext cx="4800727"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Average:</a:t>
            </a:r>
            <a:r>
              <a:rPr lang="en-US" sz="1600" dirty="0">
                <a:solidFill>
                  <a:srgbClr val="16202E"/>
                </a:solidFill>
                <a:latin typeface="IBM Plex Sans" pitchFamily="34" charset="0"/>
                <a:ea typeface="IBM Plex Sans" pitchFamily="34" charset="-122"/>
                <a:cs typeface="IBM Plex Sans" pitchFamily="34" charset="-120"/>
              </a:rPr>
              <a:t> Left + Right</a:t>
            </a:r>
            <a:endParaRPr lang="en-US" sz="1600" dirty="0"/>
          </a:p>
          <a:p>
            <a:pPr algn="l"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Difference:</a:t>
            </a:r>
            <a:r>
              <a:rPr lang="en-US" sz="1600" dirty="0">
                <a:solidFill>
                  <a:srgbClr val="16202E"/>
                </a:solidFill>
                <a:latin typeface="IBM Plex Sans" pitchFamily="34" charset="0"/>
                <a:ea typeface="IBM Plex Sans" pitchFamily="34" charset="-122"/>
                <a:cs typeface="IBM Plex Sans" pitchFamily="34" charset="-120"/>
              </a:rPr>
              <a:t> Left − Right</a:t>
            </a:r>
            <a:endParaRPr lang="en-US" sz="1600" dirty="0"/>
          </a:p>
        </p:txBody>
      </p:sp>
      <p:sp>
        <p:nvSpPr>
          <p:cNvPr id="27" name="Text 25"/>
          <p:cNvSpPr/>
          <p:nvPr/>
        </p:nvSpPr>
        <p:spPr>
          <a:xfrm>
            <a:off x="6457950" y="4583311"/>
            <a:ext cx="4800727"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457A6"/>
                </a:solidFill>
                <a:latin typeface="IBM Plex Sans" pitchFamily="34" charset="0"/>
                <a:ea typeface="IBM Plex Sans" pitchFamily="34" charset="-122"/>
                <a:cs typeface="IBM Plex Sans" pitchFamily="34" charset="-120"/>
              </a:rPr>
              <a:t>→ Tells the right hand from the left hand.</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Teacher and Student</a:t>
            </a:r>
            <a:endParaRPr lang="en-US" sz="3200" dirty="0"/>
          </a:p>
        </p:txBody>
      </p:sp>
      <p:sp>
        <p:nvSpPr>
          <p:cNvPr id="3" name="Shape 1"/>
          <p:cNvSpPr/>
          <p:nvPr/>
        </p:nvSpPr>
        <p:spPr>
          <a:xfrm>
            <a:off x="815975" y="1638895"/>
            <a:ext cx="3041650" cy="2434431"/>
          </a:xfrm>
          <a:prstGeom prst="roundRect">
            <a:avLst>
              <a:gd name="adj" fmla="val 4043"/>
            </a:avLst>
          </a:prstGeom>
          <a:solidFill>
            <a:srgbClr val="FDFCF9"/>
          </a:solidFill>
          <a:ln w="6350">
            <a:solidFill>
              <a:srgbClr val="E2DFD6"/>
            </a:solidFill>
            <a:prstDash val="solid"/>
          </a:ln>
        </p:spPr>
      </p:sp>
      <p:sp>
        <p:nvSpPr>
          <p:cNvPr id="4" name="Text 2"/>
          <p:cNvSpPr/>
          <p:nvPr/>
        </p:nvSpPr>
        <p:spPr>
          <a:xfrm>
            <a:off x="1073150" y="1896070"/>
            <a:ext cx="260311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1</a:t>
            </a:r>
            <a:r>
              <a:rPr lang="en-US" sz="2200" b="1" dirty="0">
                <a:solidFill>
                  <a:srgbClr val="16202E"/>
                </a:solidFill>
                <a:latin typeface="IBM Plex Sans" pitchFamily="34" charset="0"/>
                <a:ea typeface="IBM Plex Sans" pitchFamily="34" charset="-122"/>
                <a:cs typeface="IBM Plex Sans" pitchFamily="34" charset="-120"/>
              </a:rPr>
              <a:t> · Two views</a:t>
            </a:r>
            <a:endParaRPr lang="en-US" sz="2200" dirty="0"/>
          </a:p>
        </p:txBody>
      </p:sp>
      <p:sp>
        <p:nvSpPr>
          <p:cNvPr id="5" name="Text 3"/>
          <p:cNvSpPr/>
          <p:nvPr/>
        </p:nvSpPr>
        <p:spPr>
          <a:xfrm>
            <a:off x="1073150" y="2332930"/>
            <a:ext cx="2603119"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Normal photo + mirror photo</a:t>
            </a:r>
            <a:endParaRPr lang="en-US" sz="1600" dirty="0"/>
          </a:p>
        </p:txBody>
      </p:sp>
      <p:sp>
        <p:nvSpPr>
          <p:cNvPr id="6" name="Text 4"/>
          <p:cNvSpPr/>
          <p:nvPr/>
        </p:nvSpPr>
        <p:spPr>
          <a:xfrm>
            <a:off x="1073150" y="3003451"/>
            <a:ext cx="260311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In the mirror, right becomes left. So the labels switch too.</a:t>
            </a:r>
            <a:endParaRPr lang="en-US" sz="1200" dirty="0"/>
          </a:p>
        </p:txBody>
      </p:sp>
      <p:pic>
        <p:nvPicPr>
          <p:cNvPr id="7" name="Image 0" descr="arrow-right">    </p:cNvPr>
          <p:cNvPicPr>
            <a:picLocks noChangeAspect="1"/>
          </p:cNvPicPr>
          <p:nvPr/>
        </p:nvPicPr>
        <p:blipFill>
          <a:blip r:embed="rId1"/>
          <a:srcRect l="0" r="0" t="0" b="0"/>
          <a:stretch/>
        </p:blipFill>
        <p:spPr>
          <a:xfrm>
            <a:off x="4013200" y="2754511"/>
            <a:ext cx="406400" cy="203200"/>
          </a:xfrm>
          <a:prstGeom prst="rect">
            <a:avLst/>
          </a:prstGeom>
        </p:spPr>
      </p:pic>
      <p:sp>
        <p:nvSpPr>
          <p:cNvPr id="8" name="Shape 5"/>
          <p:cNvSpPr/>
          <p:nvPr/>
        </p:nvSpPr>
        <p:spPr>
          <a:xfrm>
            <a:off x="4575175" y="1638895"/>
            <a:ext cx="3041650" cy="2434431"/>
          </a:xfrm>
          <a:prstGeom prst="roundRect">
            <a:avLst>
              <a:gd name="adj" fmla="val 4043"/>
            </a:avLst>
          </a:prstGeom>
          <a:solidFill>
            <a:srgbClr val="FDFCF9"/>
          </a:solidFill>
          <a:ln w="6350">
            <a:solidFill>
              <a:srgbClr val="E2DFD6"/>
            </a:solidFill>
            <a:prstDash val="solid"/>
          </a:ln>
        </p:spPr>
      </p:sp>
      <p:sp>
        <p:nvSpPr>
          <p:cNvPr id="9" name="Text 6"/>
          <p:cNvSpPr/>
          <p:nvPr/>
        </p:nvSpPr>
        <p:spPr>
          <a:xfrm>
            <a:off x="4832350" y="1896070"/>
            <a:ext cx="260311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2</a:t>
            </a:r>
            <a:r>
              <a:rPr lang="en-US" sz="2200" b="1" dirty="0">
                <a:solidFill>
                  <a:srgbClr val="16202E"/>
                </a:solidFill>
                <a:latin typeface="IBM Plex Sans" pitchFamily="34" charset="0"/>
                <a:ea typeface="IBM Plex Sans" pitchFamily="34" charset="-122"/>
                <a:cs typeface="IBM Plex Sans" pitchFamily="34" charset="-120"/>
              </a:rPr>
              <a:t> · Learn</a:t>
            </a:r>
            <a:endParaRPr lang="en-US" sz="2200" dirty="0"/>
          </a:p>
        </p:txBody>
      </p:sp>
      <p:sp>
        <p:nvSpPr>
          <p:cNvPr id="10" name="Text 7"/>
          <p:cNvSpPr/>
          <p:nvPr/>
        </p:nvSpPr>
        <p:spPr>
          <a:xfrm>
            <a:off x="4832350" y="2332930"/>
            <a:ext cx="260311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Student: LPDNet (small)</a:t>
            </a:r>
            <a:endParaRPr lang="en-US" sz="1600" dirty="0"/>
          </a:p>
        </p:txBody>
      </p:sp>
      <p:sp>
        <p:nvSpPr>
          <p:cNvPr id="11" name="Text 8"/>
          <p:cNvSpPr/>
          <p:nvPr/>
        </p:nvSpPr>
        <p:spPr>
          <a:xfrm>
            <a:off x="4832350" y="2718991"/>
            <a:ext cx="2603119"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Teacher: ConvNeXt-Tiny (big)</a:t>
            </a:r>
            <a:endParaRPr lang="en-US" sz="1600" dirty="0"/>
          </a:p>
        </p:txBody>
      </p:sp>
      <p:sp>
        <p:nvSpPr>
          <p:cNvPr id="12" name="Text 9"/>
          <p:cNvSpPr/>
          <p:nvPr/>
        </p:nvSpPr>
        <p:spPr>
          <a:xfrm>
            <a:off x="4832350" y="3389511"/>
            <a:ext cx="2603119"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The student learns from the true labels and from the teacher.</a:t>
            </a:r>
            <a:endParaRPr lang="en-US" sz="1200" dirty="0"/>
          </a:p>
        </p:txBody>
      </p:sp>
      <p:pic>
        <p:nvPicPr>
          <p:cNvPr id="13" name="Image 1" descr="arrow-right">    </p:cNvPr>
          <p:cNvPicPr>
            <a:picLocks noChangeAspect="1"/>
          </p:cNvPicPr>
          <p:nvPr/>
        </p:nvPicPr>
        <p:blipFill>
          <a:blip r:embed="rId2"/>
          <a:srcRect l="0" r="0" t="0" b="0"/>
          <a:stretch/>
        </p:blipFill>
        <p:spPr>
          <a:xfrm>
            <a:off x="7772400" y="2754511"/>
            <a:ext cx="406400" cy="203200"/>
          </a:xfrm>
          <a:prstGeom prst="rect">
            <a:avLst/>
          </a:prstGeom>
        </p:spPr>
      </p:pic>
      <p:sp>
        <p:nvSpPr>
          <p:cNvPr id="14" name="Shape 10"/>
          <p:cNvSpPr/>
          <p:nvPr/>
        </p:nvSpPr>
        <p:spPr>
          <a:xfrm>
            <a:off x="8334375" y="1638895"/>
            <a:ext cx="3041650" cy="2434431"/>
          </a:xfrm>
          <a:prstGeom prst="roundRect">
            <a:avLst>
              <a:gd name="adj" fmla="val 4043"/>
            </a:avLst>
          </a:prstGeom>
          <a:solidFill>
            <a:srgbClr val="FDFCF9"/>
          </a:solidFill>
          <a:ln w="6350">
            <a:solidFill>
              <a:srgbClr val="E2DFD6"/>
            </a:solidFill>
            <a:prstDash val="solid"/>
          </a:ln>
        </p:spPr>
      </p:sp>
      <p:sp>
        <p:nvSpPr>
          <p:cNvPr id="15" name="Text 11"/>
          <p:cNvSpPr/>
          <p:nvPr/>
        </p:nvSpPr>
        <p:spPr>
          <a:xfrm>
            <a:off x="8591550" y="1896070"/>
            <a:ext cx="260311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2457A6"/>
                </a:solidFill>
                <a:latin typeface="IBM Plex Sans" pitchFamily="34" charset="0"/>
                <a:ea typeface="IBM Plex Sans" pitchFamily="34" charset="-122"/>
                <a:cs typeface="IBM Plex Sans" pitchFamily="34" charset="-120"/>
              </a:rPr>
              <a:t>3</a:t>
            </a:r>
            <a:r>
              <a:rPr lang="en-US" sz="2200" b="1" dirty="0">
                <a:solidFill>
                  <a:srgbClr val="16202E"/>
                </a:solidFill>
                <a:latin typeface="IBM Plex Sans" pitchFamily="34" charset="0"/>
                <a:ea typeface="IBM Plex Sans" pitchFamily="34" charset="-122"/>
                <a:cs typeface="IBM Plex Sans" pitchFamily="34" charset="-120"/>
              </a:rPr>
              <a:t> · Use</a:t>
            </a:r>
            <a:endParaRPr lang="en-US" sz="2200" dirty="0"/>
          </a:p>
        </p:txBody>
      </p:sp>
      <p:sp>
        <p:nvSpPr>
          <p:cNvPr id="16" name="Text 12"/>
          <p:cNvSpPr/>
          <p:nvPr/>
        </p:nvSpPr>
        <p:spPr>
          <a:xfrm>
            <a:off x="8591550" y="2332930"/>
            <a:ext cx="260311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Remove the teacher.</a:t>
            </a:r>
            <a:endParaRPr lang="en-US" sz="1600" dirty="0"/>
          </a:p>
        </p:txBody>
      </p:sp>
      <p:sp>
        <p:nvSpPr>
          <p:cNvPr id="17" name="Text 13"/>
          <p:cNvSpPr/>
          <p:nvPr/>
        </p:nvSpPr>
        <p:spPr>
          <a:xfrm>
            <a:off x="8591550" y="2718991"/>
            <a:ext cx="2603119"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Only the student runs on the Raspberry Pi 5.</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How We Tested</a:t>
            </a:r>
            <a:endParaRPr lang="en-US" sz="3200" dirty="0"/>
          </a:p>
        </p:txBody>
      </p:sp>
      <p:sp>
        <p:nvSpPr>
          <p:cNvPr id="3" name="Shape 1"/>
          <p:cNvSpPr/>
          <p:nvPr/>
        </p:nvSpPr>
        <p:spPr>
          <a:xfrm>
            <a:off x="815975" y="1588095"/>
            <a:ext cx="3380284" cy="1520130"/>
          </a:xfrm>
          <a:prstGeom prst="roundRect">
            <a:avLst>
              <a:gd name="adj" fmla="val 6475"/>
            </a:avLst>
          </a:prstGeom>
          <a:solidFill>
            <a:srgbClr val="FDFCF9"/>
          </a:solidFill>
          <a:ln w="6350">
            <a:solidFill>
              <a:srgbClr val="E2DFD6"/>
            </a:solidFill>
            <a:prstDash val="solid"/>
          </a:ln>
        </p:spPr>
      </p:sp>
      <p:sp>
        <p:nvSpPr>
          <p:cNvPr id="4" name="Text 2"/>
          <p:cNvSpPr/>
          <p:nvPr/>
        </p:nvSpPr>
        <p:spPr>
          <a:xfrm>
            <a:off x="1073150" y="1845270"/>
            <a:ext cx="295191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2457A6"/>
                </a:solidFill>
                <a:latin typeface="IBM Plex Sans" pitchFamily="34" charset="0"/>
                <a:ea typeface="IBM Plex Sans" pitchFamily="34" charset="-122"/>
                <a:cs typeface="IBM Plex Sans" pitchFamily="34" charset="-120"/>
              </a:rPr>
              <a:t>22,424</a:t>
            </a:r>
            <a:endParaRPr lang="en-US" sz="4800" dirty="0"/>
          </a:p>
        </p:txBody>
      </p:sp>
      <p:sp>
        <p:nvSpPr>
          <p:cNvPr id="5" name="Text 3"/>
          <p:cNvSpPr/>
          <p:nvPr/>
        </p:nvSpPr>
        <p:spPr>
          <a:xfrm>
            <a:off x="1073150" y="2566591"/>
            <a:ext cx="295191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photos</a:t>
            </a:r>
            <a:endParaRPr lang="en-US" sz="1600" dirty="0"/>
          </a:p>
        </p:txBody>
      </p:sp>
      <p:sp>
        <p:nvSpPr>
          <p:cNvPr id="6" name="Shape 4"/>
          <p:cNvSpPr/>
          <p:nvPr/>
        </p:nvSpPr>
        <p:spPr>
          <a:xfrm>
            <a:off x="4405809" y="1588095"/>
            <a:ext cx="3380383" cy="1520130"/>
          </a:xfrm>
          <a:prstGeom prst="roundRect">
            <a:avLst>
              <a:gd name="adj" fmla="val 6475"/>
            </a:avLst>
          </a:prstGeom>
          <a:solidFill>
            <a:srgbClr val="FDFCF9"/>
          </a:solidFill>
          <a:ln w="6350">
            <a:solidFill>
              <a:srgbClr val="E2DFD6"/>
            </a:solidFill>
            <a:prstDash val="solid"/>
          </a:ln>
        </p:spPr>
      </p:sp>
      <p:sp>
        <p:nvSpPr>
          <p:cNvPr id="7" name="Text 5"/>
          <p:cNvSpPr/>
          <p:nvPr/>
        </p:nvSpPr>
        <p:spPr>
          <a:xfrm>
            <a:off x="4662984" y="1845270"/>
            <a:ext cx="2952014"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2457A6"/>
                </a:solidFill>
                <a:latin typeface="IBM Plex Sans" pitchFamily="34" charset="0"/>
                <a:ea typeface="IBM Plex Sans" pitchFamily="34" charset="-122"/>
                <a:cs typeface="IBM Plex Sans" pitchFamily="34" charset="-120"/>
              </a:rPr>
              <a:t>26</a:t>
            </a:r>
            <a:endParaRPr lang="en-US" sz="4800" dirty="0"/>
          </a:p>
        </p:txBody>
      </p:sp>
      <p:sp>
        <p:nvSpPr>
          <p:cNvPr id="8" name="Text 6"/>
          <p:cNvSpPr/>
          <p:nvPr/>
        </p:nvSpPr>
        <p:spPr>
          <a:xfrm>
            <a:off x="4662984" y="2566591"/>
            <a:ext cx="2952014"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drivers</a:t>
            </a:r>
            <a:endParaRPr lang="en-US" sz="1600" dirty="0"/>
          </a:p>
        </p:txBody>
      </p:sp>
      <p:sp>
        <p:nvSpPr>
          <p:cNvPr id="9" name="Shape 7"/>
          <p:cNvSpPr/>
          <p:nvPr/>
        </p:nvSpPr>
        <p:spPr>
          <a:xfrm>
            <a:off x="7995741" y="1588095"/>
            <a:ext cx="3380284" cy="1520130"/>
          </a:xfrm>
          <a:prstGeom prst="roundRect">
            <a:avLst>
              <a:gd name="adj" fmla="val 6475"/>
            </a:avLst>
          </a:prstGeom>
          <a:solidFill>
            <a:srgbClr val="FDFCF9"/>
          </a:solidFill>
          <a:ln w="6350">
            <a:solidFill>
              <a:srgbClr val="E2DFD6"/>
            </a:solidFill>
            <a:prstDash val="solid"/>
          </a:ln>
        </p:spPr>
      </p:sp>
      <p:sp>
        <p:nvSpPr>
          <p:cNvPr id="10" name="Text 8"/>
          <p:cNvSpPr/>
          <p:nvPr/>
        </p:nvSpPr>
        <p:spPr>
          <a:xfrm>
            <a:off x="8252916" y="1845270"/>
            <a:ext cx="295191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2457A6"/>
                </a:solidFill>
                <a:latin typeface="IBM Plex Sans" pitchFamily="34" charset="0"/>
                <a:ea typeface="IBM Plex Sans" pitchFamily="34" charset="-122"/>
                <a:cs typeface="IBM Plex Sans" pitchFamily="34" charset="-120"/>
              </a:rPr>
              <a:t>10</a:t>
            </a:r>
            <a:endParaRPr lang="en-US" sz="4800" dirty="0"/>
          </a:p>
        </p:txBody>
      </p:sp>
      <p:sp>
        <p:nvSpPr>
          <p:cNvPr id="11" name="Text 9"/>
          <p:cNvSpPr/>
          <p:nvPr/>
        </p:nvSpPr>
        <p:spPr>
          <a:xfrm>
            <a:off x="8252916" y="2566591"/>
            <a:ext cx="295191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classes</a:t>
            </a:r>
            <a:endParaRPr lang="en-US" sz="1600" dirty="0"/>
          </a:p>
        </p:txBody>
      </p:sp>
      <p:sp>
        <p:nvSpPr>
          <p:cNvPr id="12" name="Shape 10"/>
          <p:cNvSpPr/>
          <p:nvPr/>
        </p:nvSpPr>
        <p:spPr>
          <a:xfrm>
            <a:off x="815975" y="3419376"/>
            <a:ext cx="5175250" cy="1494730"/>
          </a:xfrm>
          <a:prstGeom prst="roundRect">
            <a:avLst>
              <a:gd name="adj" fmla="val 6585"/>
            </a:avLst>
          </a:prstGeom>
          <a:solidFill>
            <a:srgbClr val="FDFCF9"/>
          </a:solidFill>
          <a:ln w="6350">
            <a:solidFill>
              <a:srgbClr val="E2DFD6"/>
            </a:solidFill>
            <a:prstDash val="solid"/>
          </a:ln>
        </p:spPr>
      </p:sp>
      <p:sp>
        <p:nvSpPr>
          <p:cNvPr id="13" name="Text 11"/>
          <p:cNvSpPr/>
          <p:nvPr/>
        </p:nvSpPr>
        <p:spPr>
          <a:xfrm>
            <a:off x="1073150" y="3676551"/>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5 driver groups</a:t>
            </a:r>
            <a:endParaRPr lang="en-US" sz="2200" dirty="0"/>
          </a:p>
        </p:txBody>
      </p:sp>
      <p:sp>
        <p:nvSpPr>
          <p:cNvPr id="14" name="Text 12"/>
          <p:cNvSpPr/>
          <p:nvPr/>
        </p:nvSpPr>
        <p:spPr>
          <a:xfrm>
            <a:off x="1073150" y="408801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Each time, one group is for testing. The test drivers are always new.</a:t>
            </a:r>
            <a:endParaRPr lang="en-US" sz="1600" dirty="0"/>
          </a:p>
        </p:txBody>
      </p:sp>
      <p:sp>
        <p:nvSpPr>
          <p:cNvPr id="15" name="Shape 13"/>
          <p:cNvSpPr/>
          <p:nvPr/>
        </p:nvSpPr>
        <p:spPr>
          <a:xfrm>
            <a:off x="6200775" y="3419376"/>
            <a:ext cx="5175250" cy="1494730"/>
          </a:xfrm>
          <a:prstGeom prst="roundRect">
            <a:avLst>
              <a:gd name="adj" fmla="val 6585"/>
            </a:avLst>
          </a:prstGeom>
          <a:solidFill>
            <a:srgbClr val="FDFCF9"/>
          </a:solidFill>
          <a:ln w="6350">
            <a:solidFill>
              <a:srgbClr val="E2DFD6"/>
            </a:solidFill>
            <a:prstDash val="solid"/>
          </a:ln>
        </p:spPr>
      </p:sp>
      <p:sp>
        <p:nvSpPr>
          <p:cNvPr id="16" name="Text 14"/>
          <p:cNvSpPr/>
          <p:nvPr/>
        </p:nvSpPr>
        <p:spPr>
          <a:xfrm>
            <a:off x="6457950" y="3676551"/>
            <a:ext cx="480072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Speed test</a:t>
            </a:r>
            <a:endParaRPr lang="en-US" sz="2200" dirty="0"/>
          </a:p>
        </p:txBody>
      </p:sp>
      <p:sp>
        <p:nvSpPr>
          <p:cNvPr id="17" name="Text 15"/>
          <p:cNvSpPr/>
          <p:nvPr/>
        </p:nvSpPr>
        <p:spPr>
          <a:xfrm>
            <a:off x="6457950" y="408801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Raspberry Pi 5 with 4 CPU cores. We count photos per second.</a:t>
            </a:r>
            <a:endParaRPr lang="en-US" sz="16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Dataset: State Farm Distracted Driver Detection (Kaggle)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Results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21420"/>
          <a:ext cx="10553700" cy="2041426"/>
        </p:xfrm>
        <a:graphic>
          <a:graphicData uri="http://schemas.openxmlformats.org/drawingml/2006/table">
            <a:tbl>
              <a:tblPr/>
              <a:tblGrid>
                <a:gridCol w="3588258"/>
                <a:gridCol w="2321814"/>
                <a:gridCol w="2321814"/>
                <a:gridCol w="2321814"/>
              </a:tblGrid>
              <a:tr h="723702">
                <a:tc>
                  <a:txBody>
                    <a:bodyPr/>
                    <a:lstStyle/>
                    <a:p>
                      <a:pP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Model</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B6B5B2"/>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5B2"/>
                      </a:solidFill>
                      <a:prstDash val="solid"/>
                      <a:round/>
                      <a:headEnd type="none" w="med" len="med"/>
                      <a:tailEnd type="none" w="med" len="med"/>
                    </a:lnB>
                    <a:solidFill>
                      <a:srgbClr val="E4E3DF"/>
                    </a:solidFill>
                  </a:tcPr>
                </a:tc>
                <a:tc>
                  <a:txBody>
                    <a:bodyPr/>
                    <a:lstStyle/>
                    <a:p>
                      <a:pPr algn="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Score (Macro-F1)</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5B2"/>
                      </a:solidFill>
                      <a:prstDash val="solid"/>
                      <a:round/>
                      <a:headEnd type="none" w="med" len="med"/>
                      <a:tailEnd type="none" w="med" len="med"/>
                    </a:lnL>
                    <a:lnR w="12700" cap="flat" cmpd="sng" algn="ctr">
                      <a:solidFill>
                        <a:srgbClr val="B6B5B2"/>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5B2"/>
                      </a:solidFill>
                      <a:prstDash val="solid"/>
                      <a:round/>
                      <a:headEnd type="none" w="med" len="med"/>
                      <a:tailEnd type="none" w="med" len="med"/>
                    </a:lnB>
                    <a:solidFill>
                      <a:srgbClr val="E4E3DF"/>
                    </a:solidFill>
                  </a:tcPr>
                </a:tc>
                <a:tc>
                  <a:txBody>
                    <a:bodyPr/>
                    <a:lstStyle/>
                    <a:p>
                      <a:pPr algn="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Size (million params)</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5B2"/>
                      </a:solidFill>
                      <a:prstDash val="solid"/>
                      <a:round/>
                      <a:headEnd type="none" w="med" len="med"/>
                      <a:tailEnd type="none" w="med" len="med"/>
                    </a:lnL>
                    <a:lnR w="12700" cap="flat" cmpd="sng" algn="ctr">
                      <a:solidFill>
                        <a:srgbClr val="B6B5B2"/>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5B2"/>
                      </a:solidFill>
                      <a:prstDash val="solid"/>
                      <a:round/>
                      <a:headEnd type="none" w="med" len="med"/>
                      <a:tailEnd type="none" w="med" len="med"/>
                    </a:lnB>
                    <a:solidFill>
                      <a:srgbClr val="E4E3DF"/>
                    </a:solidFill>
                  </a:tcPr>
                </a:tc>
                <a:tc>
                  <a:txBody>
                    <a:bodyPr/>
                    <a:lstStyle/>
                    <a:p>
                      <a:pPr algn="r" indent="0" marL="0">
                        <a:lnSpc>
                          <a:spcPts val="2240"/>
                        </a:lnSpc>
                        <a:buNone/>
                      </a:pPr>
                      <a:r>
                        <a:rPr lang="en-US" sz="1600" b="1" dirty="0">
                          <a:solidFill>
                            <a:srgbClr val="16202E"/>
                          </a:solidFill>
                          <a:latin typeface="IBM Plex Sans" pitchFamily="34" charset="0"/>
                          <a:ea typeface="IBM Plex Sans" pitchFamily="34" charset="-122"/>
                          <a:cs typeface="IBM Plex Sans" pitchFamily="34" charset="-120"/>
                        </a:rPr>
                        <a:t>Speed on Pi 5 (photos/s)</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5B2"/>
                      </a:solidFill>
                      <a:prstDash val="solid"/>
                      <a:round/>
                      <a:headEnd type="none" w="med" len="med"/>
                      <a:tailEnd type="none" w="med" len="med"/>
                    </a:lnL>
                    <a:lnR w="12700" cap="flat" cmpd="sng" algn="ctr">
                      <a:solidFill>
                        <a:srgbClr val="B6B5B2"/>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5B2"/>
                      </a:solidFill>
                      <a:prstDash val="solid"/>
                      <a:round/>
                      <a:headEnd type="none" w="med" len="med"/>
                      <a:tailEnd type="none" w="med" len="med"/>
                    </a:lnB>
                    <a:solidFill>
                      <a:srgbClr val="E4E3DF"/>
                    </a:solidFill>
                  </a:tcPr>
                </a:tc>
              </a:tr>
              <a:tr h="439241">
                <a:tc>
                  <a:txBody>
                    <a:bodyPr/>
                    <a:lstStyle/>
                    <a:p>
                      <a:pP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Teacher (ConvNeXt-Tiny)</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C4C4C0"/>
                      </a:solidFill>
                      <a:prstDash val="solid"/>
                      <a:round/>
                      <a:headEnd type="none" w="med" len="med"/>
                      <a:tailEnd type="none" w="med" len="med"/>
                    </a:lnR>
                    <a:lnT w="12700" cap="flat" cmpd="sng" algn="ctr">
                      <a:solidFill>
                        <a:srgbClr val="B6B5B2"/>
                      </a:solidFill>
                      <a:prstDash val="solid"/>
                      <a:round/>
                      <a:headEnd type="none" w="med" len="med"/>
                      <a:tailEnd type="none" w="med" len="med"/>
                    </a:lnT>
                    <a:lnB w="12700" cap="flat" cmpd="sng" algn="ctr">
                      <a:solidFill>
                        <a:srgbClr val="C4C4C0"/>
                      </a:solidFill>
                      <a:prstDash val="solid"/>
                      <a:round/>
                      <a:headEnd type="none" w="med" len="med"/>
                      <a:tailEnd type="none" w="med" len="med"/>
                    </a:lnB>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90.1%</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C4C4C0"/>
                      </a:solidFill>
                      <a:prstDash val="solid"/>
                      <a:round/>
                      <a:headEnd type="none" w="med" len="med"/>
                      <a:tailEnd type="none" w="med" len="med"/>
                    </a:lnR>
                    <a:lnT w="12700" cap="flat" cmpd="sng" algn="ctr">
                      <a:solidFill>
                        <a:srgbClr val="B6B5B2"/>
                      </a:solidFill>
                      <a:prstDash val="solid"/>
                      <a:round/>
                      <a:headEnd type="none" w="med" len="med"/>
                      <a:tailEnd type="none" w="med" len="med"/>
                    </a:lnT>
                    <a:lnB w="12700" cap="flat" cmpd="sng" algn="ctr">
                      <a:solidFill>
                        <a:srgbClr val="C4C4C0"/>
                      </a:solidFill>
                      <a:prstDash val="solid"/>
                      <a:round/>
                      <a:headEnd type="none" w="med" len="med"/>
                      <a:tailEnd type="none" w="med" len="med"/>
                    </a:lnB>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27.8</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C4C4C0"/>
                      </a:solidFill>
                      <a:prstDash val="solid"/>
                      <a:round/>
                      <a:headEnd type="none" w="med" len="med"/>
                      <a:tailEnd type="none" w="med" len="med"/>
                    </a:lnR>
                    <a:lnT w="12700" cap="flat" cmpd="sng" algn="ctr">
                      <a:solidFill>
                        <a:srgbClr val="B6B5B2"/>
                      </a:solidFill>
                      <a:prstDash val="solid"/>
                      <a:round/>
                      <a:headEnd type="none" w="med" len="med"/>
                      <a:tailEnd type="none" w="med" len="med"/>
                    </a:lnT>
                    <a:lnB w="12700" cap="flat" cmpd="sng" algn="ctr">
                      <a:solidFill>
                        <a:srgbClr val="C4C4C0"/>
                      </a:solidFill>
                      <a:prstDash val="solid"/>
                      <a:round/>
                      <a:headEnd type="none" w="med" len="med"/>
                      <a:tailEnd type="none" w="med" len="med"/>
                    </a:lnB>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4.2</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C4C4C0"/>
                      </a:solidFill>
                      <a:prstDash val="solid"/>
                      <a:round/>
                      <a:headEnd type="none" w="med" len="med"/>
                      <a:tailEnd type="none" w="med" len="med"/>
                    </a:lnR>
                    <a:lnT w="12700" cap="flat" cmpd="sng" algn="ctr">
                      <a:solidFill>
                        <a:srgbClr val="B6B5B2"/>
                      </a:solidFill>
                      <a:prstDash val="solid"/>
                      <a:round/>
                      <a:headEnd type="none" w="med" len="med"/>
                      <a:tailEnd type="none" w="med" len="med"/>
                    </a:lnT>
                    <a:lnB w="12700" cap="flat" cmpd="sng" algn="ctr">
                      <a:solidFill>
                        <a:srgbClr val="C4C4C0"/>
                      </a:solidFill>
                      <a:prstDash val="solid"/>
                      <a:round/>
                      <a:headEnd type="none" w="med" len="med"/>
                      <a:tailEnd type="none" w="med" len="med"/>
                    </a:lnB>
                  </a:tcPr>
                </a:tc>
              </a:tr>
              <a:tr h="439241">
                <a:tc>
                  <a:txBody>
                    <a:bodyPr/>
                    <a:lstStyle/>
                    <a:p>
                      <a:pP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LPDNet-X1.5-KD</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88.4%</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2.6</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60.3</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C4C4C0"/>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r>
              <a:tr h="439241">
                <a:tc>
                  <a:txBody>
                    <a:bodyPr/>
                    <a:lstStyle/>
                    <a:p>
                      <a:pP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Bilateral-only</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C4C4C0"/>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B6BCC4"/>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88.2%</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B6BCC4"/>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1.3</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B6BCC4"/>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c>
                  <a:txBody>
                    <a:bodyPr/>
                    <a:lstStyle/>
                    <a:p>
                      <a:pPr algn="r"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144.9</a:t>
                      </a:r>
                      <a:endParaRPr lang="en-US" sz="1600" dirty="0">
                        <a:latin typeface="IBM Plex Sans" charset="0"/>
                        <a:ea typeface="IBM Plex Sans" charset="0"/>
                        <a:cs typeface="IBM Plex Sans" charset="0"/>
                      </a:endParaRPr>
                    </a:p>
                  </a:txBody>
                  <a:tcPr marL="71120" marR="71120" marT="71120" marB="71120" anchor="t">
                    <a:lnL w="12700" cap="flat" cmpd="sng" algn="ctr">
                      <a:solidFill>
                        <a:srgbClr val="B6BCC4"/>
                      </a:solidFill>
                      <a:prstDash val="solid"/>
                      <a:round/>
                      <a:headEnd type="none" w="med" len="med"/>
                      <a:tailEnd type="none" w="med" len="med"/>
                    </a:lnL>
                    <a:lnR w="12700" cap="flat" cmpd="sng" algn="ctr">
                      <a:solidFill>
                        <a:srgbClr val="B6BCC4"/>
                      </a:solidFill>
                      <a:prstDash val="solid"/>
                      <a:round/>
                      <a:headEnd type="none" w="med" len="med"/>
                      <a:tailEnd type="none" w="med" len="med"/>
                    </a:lnR>
                    <a:lnT w="12700" cap="flat" cmpd="sng" algn="ctr">
                      <a:solidFill>
                        <a:srgbClr val="B6BCC4"/>
                      </a:solidFill>
                      <a:prstDash val="solid"/>
                      <a:round/>
                      <a:headEnd type="none" w="med" len="med"/>
                      <a:tailEnd type="none" w="med" len="med"/>
                    </a:lnT>
                    <a:lnB w="12700" cap="flat" cmpd="sng" algn="ctr">
                      <a:solidFill>
                        <a:srgbClr val="B6BCC4"/>
                      </a:solidFill>
                      <a:prstDash val="solid"/>
                      <a:round/>
                      <a:headEnd type="none" w="med" len="med"/>
                      <a:tailEnd type="none" w="med" len="med"/>
                    </a:lnB>
                    <a:solidFill>
                      <a:srgbClr val="E4EBF6"/>
                    </a:solidFill>
                  </a:tcPr>
                </a:tc>
              </a:tr>
            </a:tbl>
          </a:graphicData>
        </a:graphic>
      </p:graphicFrame>
      <p:sp>
        <p:nvSpPr>
          <p:cNvPr id="4" name="Text 1"/>
          <p:cNvSpPr/>
          <p:nvPr/>
        </p:nvSpPr>
        <p:spPr>
          <a:xfrm>
            <a:off x="812800" y="3791446"/>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LPDNet-X1.5-KD compared with the teacher:</a:t>
            </a:r>
            <a:endParaRPr lang="en-US" sz="1200" dirty="0"/>
          </a:p>
        </p:txBody>
      </p:sp>
      <p:sp>
        <p:nvSpPr>
          <p:cNvPr id="5" name="Text 2"/>
          <p:cNvSpPr/>
          <p:nvPr/>
        </p:nvSpPr>
        <p:spPr>
          <a:xfrm>
            <a:off x="812800" y="4233366"/>
            <a:ext cx="3488233"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2457A6"/>
                </a:solidFill>
                <a:latin typeface="IBM Plex Sans" pitchFamily="34" charset="0"/>
                <a:ea typeface="IBM Plex Sans" pitchFamily="34" charset="-122"/>
                <a:cs typeface="IBM Plex Sans" pitchFamily="34" charset="-120"/>
              </a:rPr>
              <a:t>−1.7 points</a:t>
            </a:r>
            <a:endParaRPr lang="en-US" sz="3200" dirty="0"/>
          </a:p>
        </p:txBody>
      </p:sp>
      <p:sp>
        <p:nvSpPr>
          <p:cNvPr id="6" name="Text 3"/>
          <p:cNvSpPr/>
          <p:nvPr/>
        </p:nvSpPr>
        <p:spPr>
          <a:xfrm>
            <a:off x="812800" y="4751487"/>
            <a:ext cx="348823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score</a:t>
            </a:r>
            <a:endParaRPr lang="en-US" sz="1200" dirty="0"/>
          </a:p>
        </p:txBody>
      </p:sp>
      <p:sp>
        <p:nvSpPr>
          <p:cNvPr id="7" name="Text 4"/>
          <p:cNvSpPr/>
          <p:nvPr/>
        </p:nvSpPr>
        <p:spPr>
          <a:xfrm>
            <a:off x="4402634" y="4233366"/>
            <a:ext cx="3488335"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2457A6"/>
                </a:solidFill>
                <a:latin typeface="IBM Plex Sans" pitchFamily="34" charset="0"/>
                <a:ea typeface="IBM Plex Sans" pitchFamily="34" charset="-122"/>
                <a:cs typeface="IBM Plex Sans" pitchFamily="34" charset="-120"/>
              </a:rPr>
              <a:t>11× smaller</a:t>
            </a:r>
            <a:endParaRPr lang="en-US" sz="3200" dirty="0"/>
          </a:p>
        </p:txBody>
      </p:sp>
      <p:sp>
        <p:nvSpPr>
          <p:cNvPr id="8" name="Text 5"/>
          <p:cNvSpPr/>
          <p:nvPr/>
        </p:nvSpPr>
        <p:spPr>
          <a:xfrm>
            <a:off x="4402634" y="4751487"/>
            <a:ext cx="348833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size</a:t>
            </a:r>
            <a:endParaRPr lang="en-US" sz="1200" dirty="0"/>
          </a:p>
        </p:txBody>
      </p:sp>
      <p:sp>
        <p:nvSpPr>
          <p:cNvPr id="9" name="Text 6"/>
          <p:cNvSpPr/>
          <p:nvPr/>
        </p:nvSpPr>
        <p:spPr>
          <a:xfrm>
            <a:off x="7992566" y="4233366"/>
            <a:ext cx="3488233"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2457A6"/>
                </a:solidFill>
                <a:latin typeface="IBM Plex Sans" pitchFamily="34" charset="0"/>
                <a:ea typeface="IBM Plex Sans" pitchFamily="34" charset="-122"/>
                <a:cs typeface="IBM Plex Sans" pitchFamily="34" charset="-120"/>
              </a:rPr>
              <a:t>14× faster</a:t>
            </a:r>
            <a:endParaRPr lang="en-US" sz="3200" dirty="0"/>
          </a:p>
        </p:txBody>
      </p:sp>
      <p:sp>
        <p:nvSpPr>
          <p:cNvPr id="10" name="Text 7"/>
          <p:cNvSpPr/>
          <p:nvPr/>
        </p:nvSpPr>
        <p:spPr>
          <a:xfrm>
            <a:off x="7992566" y="4751487"/>
            <a:ext cx="348823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speed</a:t>
            </a:r>
            <a:endParaRPr lang="en-US" sz="1200" dirty="0"/>
          </a:p>
        </p:txBody>
      </p:sp>
      <p:sp>
        <p:nvSpPr>
          <p:cNvPr id="11" name="Text 8"/>
          <p:cNvSpPr/>
          <p:nvPr/>
        </p:nvSpPr>
        <p:spPr>
          <a:xfrm>
            <a:off x="812800" y="5193407"/>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Two choices: </a:t>
            </a:r>
            <a:r>
              <a:rPr lang="en-US" sz="1600" b="1" dirty="0">
                <a:solidFill>
                  <a:srgbClr val="16202E"/>
                </a:solidFill>
                <a:latin typeface="IBM Plex Sans" pitchFamily="34" charset="0"/>
                <a:ea typeface="IBM Plex Sans" pitchFamily="34" charset="-122"/>
                <a:cs typeface="IBM Plex Sans" pitchFamily="34" charset="-120"/>
              </a:rPr>
              <a:t>higher score</a:t>
            </a:r>
            <a:r>
              <a:rPr lang="en-US" sz="1600" dirty="0">
                <a:solidFill>
                  <a:srgbClr val="16202E"/>
                </a:solidFill>
                <a:latin typeface="IBM Plex Sans" pitchFamily="34" charset="0"/>
                <a:ea typeface="IBM Plex Sans" pitchFamily="34" charset="-122"/>
                <a:cs typeface="IBM Plex Sans" pitchFamily="34" charset="-120"/>
              </a:rPr>
              <a:t> (LPDNet-X1.5-KD) or </a:t>
            </a:r>
            <a:r>
              <a:rPr lang="en-US" sz="1600" b="1" dirty="0">
                <a:solidFill>
                  <a:srgbClr val="16202E"/>
                </a:solidFill>
                <a:latin typeface="IBM Plex Sans" pitchFamily="34" charset="0"/>
                <a:ea typeface="IBM Plex Sans" pitchFamily="34" charset="-122"/>
                <a:cs typeface="IBM Plex Sans" pitchFamily="34" charset="-120"/>
              </a:rPr>
              <a:t>higher speed</a:t>
            </a:r>
            <a:r>
              <a:rPr lang="en-US" sz="1600" dirty="0">
                <a:solidFill>
                  <a:srgbClr val="16202E"/>
                </a:solidFill>
                <a:latin typeface="IBM Plex Sans" pitchFamily="34" charset="0"/>
                <a:ea typeface="IBM Plex Sans" pitchFamily="34" charset="-122"/>
                <a:cs typeface="IBM Plex Sans" pitchFamily="34" charset="-120"/>
              </a:rPr>
              <a:t> (Bilateral-only).</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5F1"/>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16202E"/>
                </a:solidFill>
                <a:latin typeface="IBM Plex Sans" pitchFamily="34" charset="0"/>
                <a:ea typeface="IBM Plex Sans" pitchFamily="34" charset="-122"/>
                <a:cs typeface="IBM Plex Sans" pitchFamily="34" charset="-120"/>
              </a:rPr>
              <a:t>Does the Teacher Help?</a:t>
            </a:r>
            <a:endParaRPr lang="en-US" sz="3200" dirty="0"/>
          </a:p>
        </p:txBody>
      </p:sp>
      <p:sp>
        <p:nvSpPr>
          <p:cNvPr id="3" name="Shape 1"/>
          <p:cNvSpPr/>
          <p:nvPr/>
        </p:nvSpPr>
        <p:spPr>
          <a:xfrm>
            <a:off x="815975" y="1588095"/>
            <a:ext cx="5175250" cy="2891631"/>
          </a:xfrm>
          <a:prstGeom prst="roundRect">
            <a:avLst>
              <a:gd name="adj" fmla="val 3404"/>
            </a:avLst>
          </a:prstGeom>
          <a:solidFill>
            <a:srgbClr val="FDFCF9"/>
          </a:solidFill>
          <a:ln w="6350">
            <a:solidFill>
              <a:srgbClr val="E2DFD6"/>
            </a:solidFill>
            <a:prstDash val="solid"/>
          </a:ln>
        </p:spPr>
      </p:sp>
      <p:sp>
        <p:nvSpPr>
          <p:cNvPr id="4" name="Text 2"/>
          <p:cNvSpPr/>
          <p:nvPr/>
        </p:nvSpPr>
        <p:spPr>
          <a:xfrm>
            <a:off x="1123950" y="1896070"/>
            <a:ext cx="469607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LPDNet-X1.5</a:t>
            </a:r>
            <a:endParaRPr lang="en-US" sz="2200" dirty="0"/>
          </a:p>
        </p:txBody>
      </p:sp>
      <p:sp>
        <p:nvSpPr>
          <p:cNvPr id="5" name="Text 3"/>
          <p:cNvSpPr/>
          <p:nvPr/>
        </p:nvSpPr>
        <p:spPr>
          <a:xfrm>
            <a:off x="1123950" y="2383730"/>
            <a:ext cx="1422003" cy="492720"/>
          </a:xfrm>
          <a:prstGeom prst="rect">
            <a:avLst/>
          </a:prstGeom>
          <a:noFill/>
          <a:ln/>
        </p:spPr>
        <p:txBody>
          <a:bodyPr wrap="square" lIns="0" tIns="0" rIns="0" bIns="0" rtlCol="0" anchor="t">
            <a:normAutofit/>
          </a:bodyPr>
          <a:lstStyle/>
          <a:p>
            <a:pPr algn="l" indent="0" marL="0">
              <a:lnSpc>
                <a:spcPts val="3680"/>
              </a:lnSpc>
              <a:buNone/>
            </a:pPr>
            <a:r>
              <a:rPr lang="en-US" sz="3200" dirty="0">
                <a:solidFill>
                  <a:srgbClr val="16202E"/>
                </a:solidFill>
                <a:latin typeface="IBM Plex Sans" pitchFamily="34" charset="0"/>
                <a:ea typeface="IBM Plex Sans" pitchFamily="34" charset="-122"/>
                <a:cs typeface="IBM Plex Sans" pitchFamily="34" charset="-120"/>
              </a:rPr>
              <a:t>87.3%</a:t>
            </a:r>
            <a:endParaRPr lang="en-US" sz="3200" dirty="0"/>
          </a:p>
        </p:txBody>
      </p:sp>
      <p:sp>
        <p:nvSpPr>
          <p:cNvPr id="6" name="Text 4"/>
          <p:cNvSpPr/>
          <p:nvPr/>
        </p:nvSpPr>
        <p:spPr>
          <a:xfrm>
            <a:off x="1123950" y="2901851"/>
            <a:ext cx="12696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without teacher</a:t>
            </a:r>
            <a:endParaRPr lang="en-US" sz="1200" dirty="0"/>
          </a:p>
        </p:txBody>
      </p:sp>
      <p:sp>
        <p:nvSpPr>
          <p:cNvPr id="7" name="Text 5"/>
          <p:cNvSpPr/>
          <p:nvPr/>
        </p:nvSpPr>
        <p:spPr>
          <a:xfrm>
            <a:off x="2545953" y="2553891"/>
            <a:ext cx="335280"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4A5568"/>
                </a:solidFill>
                <a:latin typeface="IBM Plex Sans" pitchFamily="34" charset="0"/>
                <a:ea typeface="IBM Plex Sans" pitchFamily="34" charset="-122"/>
                <a:cs typeface="IBM Plex Sans" pitchFamily="34" charset="-120"/>
              </a:rPr>
              <a:t>→</a:t>
            </a:r>
            <a:endParaRPr lang="en-US" sz="2200" dirty="0"/>
          </a:p>
        </p:txBody>
      </p:sp>
      <p:sp>
        <p:nvSpPr>
          <p:cNvPr id="8" name="Text 6"/>
          <p:cNvSpPr/>
          <p:nvPr/>
        </p:nvSpPr>
        <p:spPr>
          <a:xfrm>
            <a:off x="3028553" y="2383730"/>
            <a:ext cx="1462564" cy="492720"/>
          </a:xfrm>
          <a:prstGeom prst="rect">
            <a:avLst/>
          </a:prstGeom>
          <a:noFill/>
          <a:ln/>
        </p:spPr>
        <p:txBody>
          <a:bodyPr wrap="square" lIns="0" tIns="0" rIns="0" bIns="0" rtlCol="0" anchor="t">
            <a:normAutofit/>
          </a:bodyPr>
          <a:lstStyle/>
          <a:p>
            <a:pPr algn="l" indent="0" marL="0">
              <a:lnSpc>
                <a:spcPts val="3680"/>
              </a:lnSpc>
              <a:buNone/>
            </a:pPr>
            <a:r>
              <a:rPr lang="en-US" sz="3200" dirty="0">
                <a:solidFill>
                  <a:srgbClr val="16202E"/>
                </a:solidFill>
                <a:latin typeface="IBM Plex Sans" pitchFamily="34" charset="0"/>
                <a:ea typeface="IBM Plex Sans" pitchFamily="34" charset="-122"/>
                <a:cs typeface="IBM Plex Sans" pitchFamily="34" charset="-120"/>
              </a:rPr>
              <a:t>88.4%</a:t>
            </a:r>
            <a:endParaRPr lang="en-US" sz="3200" dirty="0"/>
          </a:p>
        </p:txBody>
      </p:sp>
      <p:sp>
        <p:nvSpPr>
          <p:cNvPr id="9" name="Text 7"/>
          <p:cNvSpPr/>
          <p:nvPr/>
        </p:nvSpPr>
        <p:spPr>
          <a:xfrm>
            <a:off x="3028553" y="2901851"/>
            <a:ext cx="12696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with teacher</a:t>
            </a:r>
            <a:endParaRPr lang="en-US" sz="1200" dirty="0"/>
          </a:p>
        </p:txBody>
      </p:sp>
      <p:sp>
        <p:nvSpPr>
          <p:cNvPr id="10" name="Text 8"/>
          <p:cNvSpPr/>
          <p:nvPr/>
        </p:nvSpPr>
        <p:spPr>
          <a:xfrm>
            <a:off x="1123950" y="3267571"/>
            <a:ext cx="4696079"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2457A6"/>
                </a:solidFill>
                <a:latin typeface="IBM Plex Sans" pitchFamily="34" charset="0"/>
                <a:ea typeface="IBM Plex Sans" pitchFamily="34" charset="-122"/>
                <a:cs typeface="IBM Plex Sans" pitchFamily="34" charset="-120"/>
              </a:rPr>
              <a:t>+1.1 points</a:t>
            </a:r>
            <a:endParaRPr lang="en-US" sz="3200" dirty="0"/>
          </a:p>
        </p:txBody>
      </p:sp>
      <p:sp>
        <p:nvSpPr>
          <p:cNvPr id="11" name="Text 9"/>
          <p:cNvSpPr/>
          <p:nvPr/>
        </p:nvSpPr>
        <p:spPr>
          <a:xfrm>
            <a:off x="1123950" y="3887291"/>
            <a:ext cx="469607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The score goes up.</a:t>
            </a:r>
            <a:endParaRPr lang="en-US" sz="1600" dirty="0"/>
          </a:p>
        </p:txBody>
      </p:sp>
      <p:sp>
        <p:nvSpPr>
          <p:cNvPr id="12" name="Shape 10"/>
          <p:cNvSpPr/>
          <p:nvPr/>
        </p:nvSpPr>
        <p:spPr>
          <a:xfrm>
            <a:off x="6200775" y="1588095"/>
            <a:ext cx="5175250" cy="2891631"/>
          </a:xfrm>
          <a:prstGeom prst="roundRect">
            <a:avLst>
              <a:gd name="adj" fmla="val 3404"/>
            </a:avLst>
          </a:prstGeom>
          <a:solidFill>
            <a:srgbClr val="FDFCF9"/>
          </a:solidFill>
          <a:ln w="6350">
            <a:solidFill>
              <a:srgbClr val="E2DFD6"/>
            </a:solidFill>
            <a:prstDash val="solid"/>
          </a:ln>
        </p:spPr>
      </p:sp>
      <p:sp>
        <p:nvSpPr>
          <p:cNvPr id="13" name="Text 11"/>
          <p:cNvSpPr/>
          <p:nvPr/>
        </p:nvSpPr>
        <p:spPr>
          <a:xfrm>
            <a:off x="6508750" y="1896070"/>
            <a:ext cx="4696079"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6202E"/>
                </a:solidFill>
                <a:latin typeface="IBM Plex Sans" pitchFamily="34" charset="0"/>
                <a:ea typeface="IBM Plex Sans" pitchFamily="34" charset="-122"/>
                <a:cs typeface="IBM Plex Sans" pitchFamily="34" charset="-120"/>
              </a:rPr>
              <a:t>ShuffleNetV2-X1.5</a:t>
            </a:r>
            <a:endParaRPr lang="en-US" sz="2200" dirty="0"/>
          </a:p>
        </p:txBody>
      </p:sp>
      <p:sp>
        <p:nvSpPr>
          <p:cNvPr id="14" name="Text 12"/>
          <p:cNvSpPr/>
          <p:nvPr/>
        </p:nvSpPr>
        <p:spPr>
          <a:xfrm>
            <a:off x="6508750" y="2383730"/>
            <a:ext cx="1422003" cy="492720"/>
          </a:xfrm>
          <a:prstGeom prst="rect">
            <a:avLst/>
          </a:prstGeom>
          <a:noFill/>
          <a:ln/>
        </p:spPr>
        <p:txBody>
          <a:bodyPr wrap="square" lIns="0" tIns="0" rIns="0" bIns="0" rtlCol="0" anchor="t">
            <a:normAutofit/>
          </a:bodyPr>
          <a:lstStyle/>
          <a:p>
            <a:pPr algn="l" indent="0" marL="0">
              <a:lnSpc>
                <a:spcPts val="3680"/>
              </a:lnSpc>
              <a:buNone/>
            </a:pPr>
            <a:r>
              <a:rPr lang="en-US" sz="3200" dirty="0">
                <a:solidFill>
                  <a:srgbClr val="16202E"/>
                </a:solidFill>
                <a:latin typeface="IBM Plex Sans" pitchFamily="34" charset="0"/>
                <a:ea typeface="IBM Plex Sans" pitchFamily="34" charset="-122"/>
                <a:cs typeface="IBM Plex Sans" pitchFamily="34" charset="-120"/>
              </a:rPr>
              <a:t>87.4%</a:t>
            </a:r>
            <a:endParaRPr lang="en-US" sz="3200" dirty="0"/>
          </a:p>
        </p:txBody>
      </p:sp>
      <p:sp>
        <p:nvSpPr>
          <p:cNvPr id="15" name="Text 13"/>
          <p:cNvSpPr/>
          <p:nvPr/>
        </p:nvSpPr>
        <p:spPr>
          <a:xfrm>
            <a:off x="6508750" y="2901851"/>
            <a:ext cx="12696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without teacher</a:t>
            </a:r>
            <a:endParaRPr lang="en-US" sz="1200" dirty="0"/>
          </a:p>
        </p:txBody>
      </p:sp>
      <p:sp>
        <p:nvSpPr>
          <p:cNvPr id="16" name="Text 14"/>
          <p:cNvSpPr/>
          <p:nvPr/>
        </p:nvSpPr>
        <p:spPr>
          <a:xfrm>
            <a:off x="7930753" y="2553891"/>
            <a:ext cx="335280"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4A5568"/>
                </a:solidFill>
                <a:latin typeface="IBM Plex Sans" pitchFamily="34" charset="0"/>
                <a:ea typeface="IBM Plex Sans" pitchFamily="34" charset="-122"/>
                <a:cs typeface="IBM Plex Sans" pitchFamily="34" charset="-120"/>
              </a:rPr>
              <a:t>→</a:t>
            </a:r>
            <a:endParaRPr lang="en-US" sz="2200" dirty="0"/>
          </a:p>
        </p:txBody>
      </p:sp>
      <p:sp>
        <p:nvSpPr>
          <p:cNvPr id="17" name="Text 15"/>
          <p:cNvSpPr/>
          <p:nvPr/>
        </p:nvSpPr>
        <p:spPr>
          <a:xfrm>
            <a:off x="8413353" y="2383730"/>
            <a:ext cx="1462564" cy="492720"/>
          </a:xfrm>
          <a:prstGeom prst="rect">
            <a:avLst/>
          </a:prstGeom>
          <a:noFill/>
          <a:ln/>
        </p:spPr>
        <p:txBody>
          <a:bodyPr wrap="square" lIns="0" tIns="0" rIns="0" bIns="0" rtlCol="0" anchor="t">
            <a:normAutofit/>
          </a:bodyPr>
          <a:lstStyle/>
          <a:p>
            <a:pPr algn="l" indent="0" marL="0">
              <a:lnSpc>
                <a:spcPts val="3680"/>
              </a:lnSpc>
              <a:buNone/>
            </a:pPr>
            <a:r>
              <a:rPr lang="en-US" sz="3200" dirty="0">
                <a:solidFill>
                  <a:srgbClr val="16202E"/>
                </a:solidFill>
                <a:latin typeface="IBM Plex Sans" pitchFamily="34" charset="0"/>
                <a:ea typeface="IBM Plex Sans" pitchFamily="34" charset="-122"/>
                <a:cs typeface="IBM Plex Sans" pitchFamily="34" charset="-120"/>
              </a:rPr>
              <a:t>86.6%</a:t>
            </a:r>
            <a:endParaRPr lang="en-US" sz="3200" dirty="0"/>
          </a:p>
        </p:txBody>
      </p:sp>
      <p:sp>
        <p:nvSpPr>
          <p:cNvPr id="18" name="Text 16"/>
          <p:cNvSpPr/>
          <p:nvPr/>
        </p:nvSpPr>
        <p:spPr>
          <a:xfrm>
            <a:off x="8413353" y="2901851"/>
            <a:ext cx="126960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with teacher</a:t>
            </a:r>
            <a:endParaRPr lang="en-US" sz="1200" dirty="0"/>
          </a:p>
        </p:txBody>
      </p:sp>
      <p:sp>
        <p:nvSpPr>
          <p:cNvPr id="19" name="Text 17"/>
          <p:cNvSpPr/>
          <p:nvPr/>
        </p:nvSpPr>
        <p:spPr>
          <a:xfrm>
            <a:off x="6508750" y="3267571"/>
            <a:ext cx="4696079"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B5650A"/>
                </a:solidFill>
                <a:latin typeface="IBM Plex Sans" pitchFamily="34" charset="0"/>
                <a:ea typeface="IBM Plex Sans" pitchFamily="34" charset="-122"/>
                <a:cs typeface="IBM Plex Sans" pitchFamily="34" charset="-120"/>
              </a:rPr>
              <a:t>−0.8 points</a:t>
            </a:r>
            <a:endParaRPr lang="en-US" sz="3200" dirty="0"/>
          </a:p>
        </p:txBody>
      </p:sp>
      <p:sp>
        <p:nvSpPr>
          <p:cNvPr id="20" name="Text 18"/>
          <p:cNvSpPr/>
          <p:nvPr/>
        </p:nvSpPr>
        <p:spPr>
          <a:xfrm>
            <a:off x="6508750" y="3887291"/>
            <a:ext cx="4696079"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The score goes down.</a:t>
            </a:r>
            <a:endParaRPr lang="en-US" sz="1600" dirty="0"/>
          </a:p>
        </p:txBody>
      </p:sp>
      <p:sp>
        <p:nvSpPr>
          <p:cNvPr id="21" name="Text 19"/>
          <p:cNvSpPr/>
          <p:nvPr/>
        </p:nvSpPr>
        <p:spPr>
          <a:xfrm>
            <a:off x="812800" y="4787702"/>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6202E"/>
                </a:solidFill>
                <a:latin typeface="IBM Plex Sans" pitchFamily="34" charset="0"/>
                <a:ea typeface="IBM Plex Sans" pitchFamily="34" charset="-122"/>
                <a:cs typeface="IBM Plex Sans" pitchFamily="34" charset="-120"/>
              </a:rPr>
              <a:t>The help depends on the student. The changes are small, so we need more tests.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6202E"/>
        </a:solidFill>
      </p:bgPr>
    </p:bg>
    <p:spTree>
      <p:nvGrpSpPr>
        <p:cNvPr id="1" name=""/>
        <p:cNvGrpSpPr/>
        <p:nvPr/>
      </p:nvGrpSpPr>
      <p:grpSpPr>
        <a:xfrm>
          <a:off x="0" y="0"/>
          <a:ext cx="0" cy="0"/>
          <a:chOff x="0" y="0"/>
          <a:chExt cx="0" cy="0"/>
        </a:xfrm>
      </p:grpSpPr>
      <p:sp>
        <p:nvSpPr>
          <p:cNvPr id="2" name="Text 0"/>
          <p:cNvSpPr/>
          <p:nvPr>
            <p:ph type="title"/>
          </p:nvPr>
        </p:nvSpPr>
        <p:spPr>
          <a:xfrm>
            <a:off x="812800" y="1783159"/>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dirty="0">
                <a:solidFill>
                  <a:srgbClr val="F3F1EA"/>
                </a:solidFill>
                <a:latin typeface="IBM Plex Sans" pitchFamily="34" charset="0"/>
                <a:ea typeface="IBM Plex Sans" pitchFamily="34" charset="-122"/>
                <a:cs typeface="IBM Plex Sans" pitchFamily="34" charset="-120"/>
              </a:rPr>
              <a:t>Summary</a:t>
            </a:r>
            <a:endParaRPr lang="en-US" sz="3200" dirty="0"/>
          </a:p>
        </p:txBody>
      </p:sp>
      <p:sp>
        <p:nvSpPr>
          <p:cNvPr id="3" name="Text 1"/>
          <p:cNvSpPr/>
          <p:nvPr/>
        </p:nvSpPr>
        <p:spPr>
          <a:xfrm>
            <a:off x="812800" y="2504480"/>
            <a:ext cx="40640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7A84A"/>
                </a:solidFill>
                <a:latin typeface="IBM Plex Sans" pitchFamily="34" charset="0"/>
                <a:ea typeface="IBM Plex Sans" pitchFamily="34" charset="-122"/>
                <a:cs typeface="IBM Plex Sans" pitchFamily="34" charset="-120"/>
              </a:rPr>
              <a:t>1</a:t>
            </a:r>
            <a:endParaRPr lang="en-US" sz="2200" dirty="0"/>
          </a:p>
        </p:txBody>
      </p:sp>
      <p:sp>
        <p:nvSpPr>
          <p:cNvPr id="4" name="Text 2"/>
          <p:cNvSpPr/>
          <p:nvPr/>
        </p:nvSpPr>
        <p:spPr>
          <a:xfrm>
            <a:off x="1320800" y="2504480"/>
            <a:ext cx="6720126"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F3F1EA"/>
                </a:solidFill>
                <a:latin typeface="IBM Plex Sans" pitchFamily="34" charset="0"/>
                <a:ea typeface="IBM Plex Sans" pitchFamily="34" charset="-122"/>
                <a:cs typeface="IBM Plex Sans" pitchFamily="34" charset="-120"/>
              </a:rPr>
              <a:t>LPDNet is small and fast on a Raspberry Pi 5.</a:t>
            </a:r>
            <a:endParaRPr lang="en-US" sz="2200" dirty="0"/>
          </a:p>
        </p:txBody>
      </p:sp>
      <p:sp>
        <p:nvSpPr>
          <p:cNvPr id="5" name="Text 3"/>
          <p:cNvSpPr/>
          <p:nvPr/>
        </p:nvSpPr>
        <p:spPr>
          <a:xfrm>
            <a:off x="812800" y="2992140"/>
            <a:ext cx="40640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7A84A"/>
                </a:solidFill>
                <a:latin typeface="IBM Plex Sans" pitchFamily="34" charset="0"/>
                <a:ea typeface="IBM Plex Sans" pitchFamily="34" charset="-122"/>
                <a:cs typeface="IBM Plex Sans" pitchFamily="34" charset="-120"/>
              </a:rPr>
              <a:t>2</a:t>
            </a:r>
            <a:endParaRPr lang="en-US" sz="2200" dirty="0"/>
          </a:p>
        </p:txBody>
      </p:sp>
      <p:sp>
        <p:nvSpPr>
          <p:cNvPr id="6" name="Text 4"/>
          <p:cNvSpPr/>
          <p:nvPr/>
        </p:nvSpPr>
        <p:spPr>
          <a:xfrm>
            <a:off x="1320800" y="2992140"/>
            <a:ext cx="5768221"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F3F1EA"/>
                </a:solidFill>
                <a:latin typeface="IBM Plex Sans" pitchFamily="34" charset="0"/>
                <a:ea typeface="IBM Plex Sans" pitchFamily="34" charset="-122"/>
                <a:cs typeface="IBM Plex Sans" pitchFamily="34" charset="-120"/>
              </a:rPr>
              <a:t>Two choices: high score or high speed.</a:t>
            </a:r>
            <a:endParaRPr lang="en-US" sz="2200" dirty="0"/>
          </a:p>
        </p:txBody>
      </p:sp>
      <p:sp>
        <p:nvSpPr>
          <p:cNvPr id="7" name="Text 5"/>
          <p:cNvSpPr/>
          <p:nvPr/>
        </p:nvSpPr>
        <p:spPr>
          <a:xfrm>
            <a:off x="812800" y="3479800"/>
            <a:ext cx="40640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E7A84A"/>
                </a:solidFill>
                <a:latin typeface="IBM Plex Sans" pitchFamily="34" charset="0"/>
                <a:ea typeface="IBM Plex Sans" pitchFamily="34" charset="-122"/>
                <a:cs typeface="IBM Plex Sans" pitchFamily="34" charset="-120"/>
              </a:rPr>
              <a:t>3</a:t>
            </a:r>
            <a:endParaRPr lang="en-US" sz="2200" dirty="0"/>
          </a:p>
        </p:txBody>
      </p:sp>
      <p:sp>
        <p:nvSpPr>
          <p:cNvPr id="8" name="Text 6"/>
          <p:cNvSpPr/>
          <p:nvPr/>
        </p:nvSpPr>
        <p:spPr>
          <a:xfrm>
            <a:off x="1320800" y="3479800"/>
            <a:ext cx="5677733"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F3F1EA"/>
                </a:solidFill>
                <a:latin typeface="IBM Plex Sans" pitchFamily="34" charset="0"/>
                <a:ea typeface="IBM Plex Sans" pitchFamily="34" charset="-122"/>
                <a:cs typeface="IBM Plex Sans" pitchFamily="34" charset="-120"/>
              </a:rPr>
              <a:t>Teacher help depends on the student.</a:t>
            </a:r>
            <a:endParaRPr lang="en-US" sz="2200" dirty="0"/>
          </a:p>
        </p:txBody>
      </p:sp>
      <p:sp>
        <p:nvSpPr>
          <p:cNvPr id="9" name="Text 7"/>
          <p:cNvSpPr/>
          <p:nvPr/>
        </p:nvSpPr>
        <p:spPr>
          <a:xfrm>
            <a:off x="812800" y="406906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B9C2CE"/>
                </a:solidFill>
                <a:latin typeface="IBM Plex Sans" pitchFamily="34" charset="0"/>
                <a:ea typeface="IBM Plex Sans" pitchFamily="34" charset="-122"/>
                <a:cs typeface="IBM Plex Sans" pitchFamily="34" charset="-120"/>
              </a:rPr>
              <a:t>Next: more datasets, and a live camera in a real car.</a:t>
            </a:r>
            <a:endParaRPr lang="en-US" sz="1600" dirty="0"/>
          </a:p>
        </p:txBody>
      </p:sp>
      <p:sp>
        <p:nvSpPr>
          <p:cNvPr id="10" name="Text 8"/>
          <p:cNvSpPr/>
          <p:nvPr/>
        </p:nvSpPr>
        <p:spPr>
          <a:xfrm>
            <a:off x="812800" y="46075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E7A84A"/>
                </a:solidFill>
                <a:latin typeface="IBM Plex Sans" pitchFamily="34" charset="0"/>
                <a:ea typeface="IBM Plex Sans" pitchFamily="34" charset="-122"/>
                <a:cs typeface="IBM Plex Sans" pitchFamily="34" charset="-120"/>
              </a:rPr>
              <a:t>Thank you! Questions?</a:t>
            </a:r>
            <a:endParaRPr lang="en-US" sz="3200" dirty="0"/>
          </a:p>
        </p:txBody>
      </p:sp>
    </p:spTree>
  </p:cSld>
  <p:clrMapOvr>
    <a:masterClrMapping/>
  </p:clrMapOvr>
</p:sld>
</file>

<file path=ppt/theme/theme1.xml><?xml version="1.0" encoding="utf-8"?>
<a:theme xmlns:a="http://schemas.openxmlformats.org/drawingml/2006/main" name="LPDNet Class Talk">
  <a:themeElements>
    <a:clrScheme name="LPDNet Class Talk">
      <a:dk1>
        <a:srgbClr val="16202E"/>
      </a:dk1>
      <a:lt1>
        <a:srgbClr val="F6F5F1"/>
      </a:lt1>
      <a:dk2>
        <a:srgbClr val="4E555F"/>
      </a:dk2>
      <a:lt2>
        <a:srgbClr val="E0E0DE"/>
      </a:lt2>
      <a:accent1>
        <a:srgbClr val="2457A6"/>
      </a:accent1>
      <a:accent2>
        <a:srgbClr val="E7A84A"/>
      </a:accent2>
      <a:accent3>
        <a:srgbClr val="9A5406"/>
      </a:accent3>
      <a:accent4>
        <a:srgbClr val="F6E7CF"/>
      </a:accent4>
      <a:accent5>
        <a:srgbClr val="C77A12"/>
      </a:accent5>
      <a:accent6>
        <a:srgbClr val="B5650A"/>
      </a:accent6>
      <a:hlink>
        <a:srgbClr val="0563C1"/>
      </a:hlink>
      <a:folHlink>
        <a:srgbClr val="954F72"/>
      </a:folHlink>
    </a:clrScheme>
    <a:fontScheme name="LPDNet Class Talk">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LPDNet Class Talk</dc:title>
  <dc:subject/>
  <dc:creator/>
  <cp:lastModifiedBy/>
  <cp:revision>1</cp:revision>
  <dcterms:created xsi:type="dcterms:W3CDTF">2026-10-27T08:03:28Z</dcterms:created>
  <dcterms:modified xsi:type="dcterms:W3CDTF">2026-10-27T08:03:28Z</dcterms:modified>
</cp:coreProperties>
</file>