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notesSlides/notesSlide4.xml" ContentType="application/vnd.openxmlformats-officedocument.presentationml.notesSlide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notesSlides/notesSlide5.xml" ContentType="application/vnd.openxmlformats-officedocument.presentationml.notesSlide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notesSlides/notesSlide6.xml" ContentType="application/vnd.openxmlformats-officedocument.presentationml.notesSlide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notesSlides/notesSlide7.xml" ContentType="application/vnd.openxmlformats-officedocument.presentationml.notesSlide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2.xml" ContentType="application/vnd.openxmlformats-officedocument.drawingml.chart+xml"/>
  <Override PartName="/ppt/notesSlides/notesSlide11.xml" ContentType="application/vnd.openxmlformats-officedocument.presentationml.notesSlide+xml"/>
  <Override PartName="/ppt/charts/chart3.xml" ContentType="application/vnd.openxmlformats-officedocument.drawingml.chart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notesSlides/notesSlide12.xml" ContentType="application/vnd.openxmlformats-officedocument.presentationml.notesSlide+xml"/>
  <Override PartName="/ppt/charts/chart4.xml" ContentType="application/vnd.openxmlformats-officedocument.drawingml.char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4" r:id="rId18"/>
    <p:sldId id="275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46" userDrawn="1">
          <p15:clr>
            <a:srgbClr val="A4A3A4"/>
          </p15:clr>
        </p15:guide>
        <p15:guide id="2" pos="283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9824F"/>
    <a:srgbClr val="2C7BB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 showGuides="1">
      <p:cViewPr varScale="1">
        <p:scale>
          <a:sx n="83" d="100"/>
          <a:sy n="83" d="100"/>
        </p:scale>
        <p:origin x="225" y="54"/>
      </p:cViewPr>
      <p:guideLst>
        <p:guide orient="horz" pos="2146"/>
        <p:guide pos="283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>
              <a:defRPr lang="zh-CN" sz="1500" b="1" i="0" u="none" strike="noStrike" kern="1200" baseline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pPr>
            <a:r>
              <a:rPr lang="en-US" sz="1350">
                <a:solidFill>
                  <a:srgbClr val="0F3557"/>
                </a:solidFill>
                <a:latin typeface="微软雅黑" panose="020B0503020204020204" charset="-122"/>
                <a:ea typeface="微软雅黑" panose="020B0503020204020204" charset="-122"/>
              </a:rPr>
              <a:t>Share of IT Teachers in the Total Teaching Staff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Share of IT Teachers (%)</c:v>
                </c:pt>
              </c:strCache>
            </c:strRef>
          </c:tx>
          <c:spPr>
            <a:solidFill>
              <a:srgbClr val="C7D2DC"/>
            </a:solidFill>
          </c:spPr>
          <c:invertIfNegative val="0"/>
          <c:dLbls>
            <c:numFmt formatCode="0.00&quot;%&quot;" sourceLinked="0"/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250" b="0" i="0" u="none" strike="noStrike" kern="1200" baseline="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cs typeface="+mn-cs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Sheet1!$A$2:$A$3</c:f>
              <c:strCache>
                <c:ptCount val="2"/>
                <c:pt idx="0">
                  <c:v>2020</c:v>
                </c:pt>
                <c:pt idx="1">
                  <c:v>2022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2.31</c:v>
                </c:pt>
                <c:pt idx="1">
                  <c:v>2.92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86F-4C91-9A5A-36CD2E354856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9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 w="9525" cap="flat" cmpd="sng" algn="ctr">
            <a:solidFill>
              <a:srgbClr val="D5DFE8"/>
            </a:solidFill>
            <a:prstDash val="solid"/>
            <a:round/>
          </a:ln>
        </c:spPr>
        <c:txPr>
          <a:bodyPr rot="-60000000" spcFirstLastPara="0" vertOverflow="ellipsis" vert="horz" wrap="square" anchor="ctr" anchorCtr="1"/>
          <a:lstStyle/>
          <a:p>
            <a:pPr>
              <a:defRPr lang="zh-CN" sz="1250" b="0" i="0" u="none" strike="noStrike" kern="1200" baseline="0">
                <a:solidFill>
                  <a:srgbClr val="1F2A33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pPr>
            <a:endParaRPr lang="zh-CN"/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orientation val="minMax"/>
          <c:max val="4"/>
          <c:min val="0"/>
        </c:scaling>
        <c:delete val="0"/>
        <c:axPos val="l"/>
        <c:majorGridlines>
          <c:spPr>
            <a:ln w="9525" cap="flat" cmpd="sng" algn="ctr">
              <a:solidFill>
                <a:srgbClr val="ECF0F4"/>
              </a:solidFill>
              <a:prstDash val="solid"/>
              <a:round/>
            </a:ln>
          </c:spPr>
        </c:majorGridlines>
        <c:numFmt formatCode="General" sourceLinked="1"/>
        <c:majorTickMark val="out"/>
        <c:minorTickMark val="none"/>
        <c:tickLblPos val="nextTo"/>
        <c:spPr>
          <a:ln w="9525" cap="flat" cmpd="sng" algn="ctr">
            <a:noFill/>
            <a:prstDash val="solid"/>
            <a:round/>
          </a:ln>
        </c:spPr>
        <c:txPr>
          <a:bodyPr rot="-60000000" spcFirstLastPara="0" vertOverflow="ellipsis" vert="horz" wrap="square" anchor="ctr" anchorCtr="1"/>
          <a:lstStyle/>
          <a:p>
            <a:pPr>
              <a:defRPr lang="zh-CN" sz="1150" b="0" i="0" u="none" strike="noStrike" kern="1200" baseline="0">
                <a:solidFill>
                  <a:srgbClr val="8C99A5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pPr>
            <a:endParaRPr lang="zh-CN"/>
          </a:p>
        </c:txPr>
        <c:crossAx val="-2068027336"/>
        <c:crosses val="autoZero"/>
        <c:crossBetween val="between"/>
      </c:valAx>
    </c:plotArea>
    <c:plotVisOnly val="1"/>
    <c:dispBlanksAs val="gap"/>
    <c:showDLblsOverMax val="0"/>
    <c:extLst>
      <c:ext uri="{0b15fc19-7d7d-44ad-8c2d-2c3a37ce22c3}">
        <chartProps xmlns="https://web.wps.cn/et/2018/main" chartId="{1bd0715e-2dab-421a-82f3-5e21a83aeff7}"/>
      </c:ext>
    </c:extLst>
  </c:chart>
  <c:txPr>
    <a:bodyPr/>
    <a:lstStyle/>
    <a:p>
      <a:pPr>
        <a:defRPr lang="zh-CN" sz="1250">
          <a:latin typeface="微软雅黑" panose="020B0503020204020204" charset="-122"/>
          <a:ea typeface="微软雅黑" panose="020B0503020204020204" charset="-122"/>
        </a:defRPr>
      </a:pPr>
      <a:endParaRPr lang="zh-CN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>
              <a:defRPr lang="zh-CN" sz="1500" b="1" i="0" u="none" strike="noStrike" kern="1200" baseline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pPr>
            <a:r>
              <a:rPr lang="en-US" sz="1350">
                <a:solidFill>
                  <a:srgbClr val="0F3557"/>
                </a:solidFill>
                <a:latin typeface="微软雅黑" panose="020B0503020204020204" charset="-122"/>
                <a:ea typeface="微软雅黑" panose="020B0503020204020204" charset="-122"/>
              </a:rPr>
              <a:t>Number of Indicators Before and After Attribute Reduction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Indicators retained</c:v>
                </c:pt>
              </c:strCache>
            </c:strRef>
          </c:tx>
          <c:spPr>
            <a:solidFill>
              <a:srgbClr val="C7D2DC"/>
            </a:solidFill>
          </c:spPr>
          <c:invertIfNegative val="0"/>
          <c:dLbls>
            <c:numFmt formatCode="0" sourceLinked="0"/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250" b="0" i="0" u="none" strike="noStrike" kern="1200" baseline="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cs typeface="+mn-cs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Sheet1!$A$2:$A$3</c:f>
              <c:strCache>
                <c:ptCount val="2"/>
                <c:pt idx="0">
                  <c:v>Full indicator set</c:v>
                </c:pt>
                <c:pt idx="1">
                  <c:v>After rough-set reduction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23</c:v>
                </c:pt>
                <c:pt idx="1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5D9-4A20-822B-FA3C9DCD835F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9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 w="9525" cap="flat" cmpd="sng" algn="ctr">
            <a:solidFill>
              <a:srgbClr val="D5DFE8"/>
            </a:solidFill>
            <a:prstDash val="solid"/>
            <a:round/>
          </a:ln>
        </c:spPr>
        <c:txPr>
          <a:bodyPr rot="-60000000" spcFirstLastPara="0" vertOverflow="ellipsis" vert="horz" wrap="square" anchor="ctr" anchorCtr="1"/>
          <a:lstStyle/>
          <a:p>
            <a:pPr>
              <a:defRPr lang="zh-CN" sz="1250" b="0" i="0" u="none" strike="noStrike" kern="1200" baseline="0">
                <a:solidFill>
                  <a:srgbClr val="1F2A33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pPr>
            <a:endParaRPr lang="zh-CN"/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orientation val="minMax"/>
          <c:max val="26"/>
          <c:min val="0"/>
        </c:scaling>
        <c:delete val="0"/>
        <c:axPos val="l"/>
        <c:majorGridlines>
          <c:spPr>
            <a:ln w="9525" cap="flat" cmpd="sng" algn="ctr">
              <a:solidFill>
                <a:srgbClr val="ECF0F4"/>
              </a:solidFill>
              <a:prstDash val="solid"/>
              <a:round/>
            </a:ln>
          </c:spPr>
        </c:majorGridlines>
        <c:numFmt formatCode="General" sourceLinked="1"/>
        <c:majorTickMark val="out"/>
        <c:minorTickMark val="none"/>
        <c:tickLblPos val="nextTo"/>
        <c:spPr>
          <a:ln w="9525" cap="flat" cmpd="sng" algn="ctr">
            <a:noFill/>
            <a:prstDash val="solid"/>
            <a:round/>
          </a:ln>
        </c:spPr>
        <c:txPr>
          <a:bodyPr rot="-60000000" spcFirstLastPara="0" vertOverflow="ellipsis" vert="horz" wrap="square" anchor="ctr" anchorCtr="1"/>
          <a:lstStyle/>
          <a:p>
            <a:pPr>
              <a:defRPr lang="zh-CN" sz="1150" b="0" i="0" u="none" strike="noStrike" kern="1200" baseline="0">
                <a:solidFill>
                  <a:srgbClr val="8C99A5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pPr>
            <a:endParaRPr lang="zh-CN"/>
          </a:p>
        </c:txPr>
        <c:crossAx val="-2068027336"/>
        <c:crosses val="autoZero"/>
        <c:crossBetween val="between"/>
      </c:valAx>
    </c:plotArea>
    <c:plotVisOnly val="1"/>
    <c:dispBlanksAs val="gap"/>
    <c:showDLblsOverMax val="0"/>
    <c:extLst>
      <c:ext uri="{0b15fc19-7d7d-44ad-8c2d-2c3a37ce22c3}">
        <chartProps xmlns="https://web.wps.cn/et/2018/main" chartId="{0da492d7-f877-4abc-a2e5-5aee4942a8f6}"/>
      </c:ext>
    </c:extLst>
  </c:chart>
  <c:txPr>
    <a:bodyPr/>
    <a:lstStyle/>
    <a:p>
      <a:pPr>
        <a:defRPr lang="zh-CN" sz="1250">
          <a:latin typeface="微软雅黑" panose="020B0503020204020204" charset="-122"/>
          <a:ea typeface="微软雅黑" panose="020B0503020204020204" charset="-122"/>
        </a:defRPr>
      </a:pPr>
      <a:endParaRPr lang="zh-CN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>
              <a:defRPr lang="zh-CN" sz="1380" b="1" i="0" u="none" strike="noStrike" kern="1200" baseline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pPr>
            <a:r>
              <a:rPr lang="en-US" sz="1250">
                <a:solidFill>
                  <a:srgbClr val="0F3557"/>
                </a:solidFill>
                <a:latin typeface="微软雅黑" panose="020B0503020204020204" charset="-122"/>
                <a:ea typeface="微软雅黑" panose="020B0503020204020204" charset="-122"/>
              </a:rPr>
              <a:t>Weights of Third-Level Indicators (worked example, Sec. 3.2.3)</a:t>
            </a:r>
          </a:p>
        </c:rich>
      </c:tx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Weight</c:v>
                </c:pt>
              </c:strCache>
            </c:strRef>
          </c:tx>
          <c:spPr>
            <a:solidFill>
              <a:srgbClr val="2C7BB6"/>
            </a:solidFill>
          </c:spPr>
          <c:invertIfNegative val="0"/>
          <c:dLbls>
            <c:numFmt formatCode="0.00" sourceLinked="0"/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150" b="0" i="0" u="none" strike="noStrike" kern="1200" baseline="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cs typeface="+mn-cs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Sheet1!$A$2:$A$11</c:f>
              <c:strCache>
                <c:ptCount val="10"/>
                <c:pt idx="0">
                  <c:v>a422 Teamwork</c:v>
                </c:pt>
                <c:pt idx="1">
                  <c:v>a4212 Communication and cooperation</c:v>
                </c:pt>
                <c:pt idx="2">
                  <c:v>a412 Self-directed development</c:v>
                </c:pt>
                <c:pt idx="3">
                  <c:v>a312 Class guidance</c:v>
                </c:pt>
                <c:pt idx="4">
                  <c:v>a221 Professional quality</c:v>
                </c:pt>
                <c:pt idx="5">
                  <c:v>a213 Application ability</c:v>
                </c:pt>
                <c:pt idx="6">
                  <c:v>a212 Teaching ability</c:v>
                </c:pt>
                <c:pt idx="7">
                  <c:v>a211 Knowledge integration</c:v>
                </c:pt>
                <c:pt idx="8">
                  <c:v>a123 Caring for students</c:v>
                </c:pt>
                <c:pt idx="9">
                  <c:v>a112 Law-based teaching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0.37</c:v>
                </c:pt>
                <c:pt idx="1">
                  <c:v>0.63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0.4</c:v>
                </c:pt>
                <c:pt idx="6">
                  <c:v>0.14000000000000001</c:v>
                </c:pt>
                <c:pt idx="7">
                  <c:v>0.46</c:v>
                </c:pt>
                <c:pt idx="8">
                  <c:v>1</c:v>
                </c:pt>
                <c:pt idx="9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1D3-4D8F-ACA0-A7BF51ABFF8C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4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 w="9525" cap="flat" cmpd="sng" algn="ctr">
            <a:solidFill>
              <a:srgbClr val="D5DFE8"/>
            </a:solidFill>
            <a:prstDash val="solid"/>
            <a:round/>
          </a:ln>
        </c:spPr>
        <c:txPr>
          <a:bodyPr rot="-60000000" spcFirstLastPara="0" vertOverflow="ellipsis" vert="horz" wrap="square" anchor="ctr" anchorCtr="1"/>
          <a:lstStyle/>
          <a:p>
            <a:pPr>
              <a:defRPr lang="zh-CN" sz="1150" b="0" i="0" u="none" strike="noStrike" kern="1200" baseline="0">
                <a:solidFill>
                  <a:srgbClr val="1F2A33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pPr>
            <a:endParaRPr lang="zh-CN"/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orientation val="minMax"/>
          <c:max val="1.1499999999999999"/>
          <c:min val="0"/>
        </c:scaling>
        <c:delete val="0"/>
        <c:axPos val="b"/>
        <c:majorGridlines>
          <c:spPr>
            <a:ln w="9525" cap="flat" cmpd="sng" algn="ctr">
              <a:solidFill>
                <a:srgbClr val="ECF0F4"/>
              </a:solidFill>
              <a:prstDash val="solid"/>
              <a:round/>
            </a:ln>
          </c:spPr>
        </c:majorGridlines>
        <c:numFmt formatCode="General" sourceLinked="1"/>
        <c:majorTickMark val="out"/>
        <c:minorTickMark val="none"/>
        <c:tickLblPos val="nextTo"/>
        <c:spPr>
          <a:ln w="9525" cap="flat" cmpd="sng" algn="ctr">
            <a:noFill/>
            <a:prstDash val="solid"/>
            <a:round/>
          </a:ln>
        </c:spPr>
        <c:txPr>
          <a:bodyPr rot="-60000000" spcFirstLastPara="0" vertOverflow="ellipsis" vert="horz" wrap="square" anchor="ctr" anchorCtr="1"/>
          <a:lstStyle/>
          <a:p>
            <a:pPr>
              <a:defRPr lang="zh-CN" sz="1050" b="0" i="0" u="none" strike="noStrike" kern="1200" baseline="0">
                <a:solidFill>
                  <a:srgbClr val="8C99A5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pPr>
            <a:endParaRPr lang="zh-CN"/>
          </a:p>
        </c:txPr>
        <c:crossAx val="-2068027336"/>
        <c:crosses val="autoZero"/>
        <c:crossBetween val="between"/>
      </c:valAx>
    </c:plotArea>
    <c:plotVisOnly val="1"/>
    <c:dispBlanksAs val="gap"/>
    <c:showDLblsOverMax val="0"/>
    <c:extLst>
      <c:ext uri="{0b15fc19-7d7d-44ad-8c2d-2c3a37ce22c3}">
        <chartProps xmlns="https://web.wps.cn/et/2018/main" chartId="{df81f010-92ff-467e-950a-a5730ffed90a}"/>
      </c:ext>
    </c:extLst>
  </c:chart>
  <c:txPr>
    <a:bodyPr/>
    <a:lstStyle/>
    <a:p>
      <a:pPr>
        <a:defRPr lang="zh-CN" sz="1150">
          <a:latin typeface="微软雅黑" panose="020B0503020204020204" charset="-122"/>
          <a:ea typeface="微软雅黑" panose="020B0503020204020204" charset="-122"/>
        </a:defRPr>
      </a:pPr>
      <a:endParaRPr lang="zh-CN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>
              <a:defRPr lang="zh-CN" sz="1500" b="1" i="0" u="none" strike="noStrike" kern="1200" baseline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pPr>
            <a:r>
              <a:rPr lang="en-US" sz="1350">
                <a:solidFill>
                  <a:srgbClr val="0F3557"/>
                </a:solidFill>
                <a:latin typeface="微软雅黑" panose="020B0503020204020204" charset="-122"/>
                <a:ea typeface="微软雅黑" panose="020B0503020204020204" charset="-122"/>
              </a:rPr>
              <a:t>Score Distribution of the 108 IT Teachers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Share of teachers (%)</c:v>
                </c:pt>
              </c:strCache>
            </c:strRef>
          </c:tx>
          <c:spPr>
            <a:solidFill>
              <a:srgbClr val="7FAFD6"/>
            </a:solidFill>
          </c:spPr>
          <c:invertIfNegative val="0"/>
          <c:dLbls>
            <c:numFmt formatCode="0&quot;%&quot;" sourceLinked="0"/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250" b="0" i="0" u="none" strike="noStrike" kern="1200" baseline="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cs typeface="+mn-cs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Sheet1!$A$2:$A$4</c:f>
              <c:strCache>
                <c:ptCount val="3"/>
                <c:pt idx="0">
                  <c:v>(20, 25]</c:v>
                </c:pt>
                <c:pt idx="1">
                  <c:v>(25, 30]</c:v>
                </c:pt>
                <c:pt idx="2">
                  <c:v>Other intervals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20</c:v>
                </c:pt>
                <c:pt idx="1">
                  <c:v>70</c:v>
                </c:pt>
                <c:pt idx="2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D8F-4A47-9338-227F8A839617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5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 w="9525" cap="flat" cmpd="sng" algn="ctr">
            <a:solidFill>
              <a:srgbClr val="D5DFE8"/>
            </a:solidFill>
            <a:prstDash val="solid"/>
            <a:round/>
          </a:ln>
        </c:spPr>
        <c:txPr>
          <a:bodyPr rot="-60000000" spcFirstLastPara="0" vertOverflow="ellipsis" vert="horz" wrap="square" anchor="ctr" anchorCtr="1"/>
          <a:lstStyle/>
          <a:p>
            <a:pPr>
              <a:defRPr lang="zh-CN" sz="1250" b="0" i="0" u="none" strike="noStrike" kern="1200" baseline="0">
                <a:solidFill>
                  <a:srgbClr val="1F2A33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pPr>
            <a:endParaRPr lang="zh-CN"/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orientation val="minMax"/>
          <c:max val="80"/>
          <c:min val="0"/>
        </c:scaling>
        <c:delete val="0"/>
        <c:axPos val="l"/>
        <c:majorGridlines>
          <c:spPr>
            <a:ln w="9525" cap="flat" cmpd="sng" algn="ctr">
              <a:solidFill>
                <a:srgbClr val="ECF0F4"/>
              </a:solidFill>
              <a:prstDash val="solid"/>
              <a:round/>
            </a:ln>
          </c:spPr>
        </c:majorGridlines>
        <c:numFmt formatCode="General" sourceLinked="1"/>
        <c:majorTickMark val="out"/>
        <c:minorTickMark val="none"/>
        <c:tickLblPos val="nextTo"/>
        <c:spPr>
          <a:ln w="9525" cap="flat" cmpd="sng" algn="ctr">
            <a:noFill/>
            <a:prstDash val="solid"/>
            <a:round/>
          </a:ln>
        </c:spPr>
        <c:txPr>
          <a:bodyPr rot="-60000000" spcFirstLastPara="0" vertOverflow="ellipsis" vert="horz" wrap="square" anchor="ctr" anchorCtr="1"/>
          <a:lstStyle/>
          <a:p>
            <a:pPr>
              <a:defRPr lang="zh-CN" sz="1150" b="0" i="0" u="none" strike="noStrike" kern="1200" baseline="0">
                <a:solidFill>
                  <a:srgbClr val="8C99A5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pPr>
            <a:endParaRPr lang="zh-CN"/>
          </a:p>
        </c:txPr>
        <c:crossAx val="-2068027336"/>
        <c:crosses val="autoZero"/>
        <c:crossBetween val="between"/>
      </c:valAx>
    </c:plotArea>
    <c:plotVisOnly val="1"/>
    <c:dispBlanksAs val="gap"/>
    <c:showDLblsOverMax val="0"/>
    <c:extLst>
      <c:ext uri="{0b15fc19-7d7d-44ad-8c2d-2c3a37ce22c3}">
        <chartProps xmlns="https://web.wps.cn/et/2018/main" chartId="{3df7fa16-faae-4c44-af54-7c448edc23c6}"/>
      </c:ext>
    </c:extLst>
  </c:chart>
  <c:txPr>
    <a:bodyPr/>
    <a:lstStyle/>
    <a:p>
      <a:pPr>
        <a:defRPr lang="zh-CN" sz="1250">
          <a:latin typeface="微软雅黑" panose="020B0503020204020204" charset="-122"/>
          <a:ea typeface="微软雅黑" panose="020B0503020204020204" charset="-122"/>
        </a:defRPr>
      </a:pPr>
      <a:endParaRPr lang="zh-CN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 panose="020B0604020202020204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 panose="020B0604020202020204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 panose="020B0604020202020204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 panose="020B0604020202020204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13" Type="http://schemas.openxmlformats.org/officeDocument/2006/relationships/tags" Target="../tags/tag13.xml"/><Relationship Id="rId18" Type="http://schemas.openxmlformats.org/officeDocument/2006/relationships/tags" Target="../tags/tag18.xml"/><Relationship Id="rId3" Type="http://schemas.openxmlformats.org/officeDocument/2006/relationships/tags" Target="../tags/tag3.xml"/><Relationship Id="rId7" Type="http://schemas.openxmlformats.org/officeDocument/2006/relationships/tags" Target="../tags/tag7.xml"/><Relationship Id="rId12" Type="http://schemas.openxmlformats.org/officeDocument/2006/relationships/tags" Target="../tags/tag12.xml"/><Relationship Id="rId17" Type="http://schemas.openxmlformats.org/officeDocument/2006/relationships/tags" Target="../tags/tag17.xml"/><Relationship Id="rId2" Type="http://schemas.openxmlformats.org/officeDocument/2006/relationships/tags" Target="../tags/tag2.xml"/><Relationship Id="rId16" Type="http://schemas.openxmlformats.org/officeDocument/2006/relationships/tags" Target="../tags/tag16.xml"/><Relationship Id="rId20" Type="http://schemas.openxmlformats.org/officeDocument/2006/relationships/notesSlide" Target="../notesSlides/notesSlide2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tags" Target="../tags/tag11.xml"/><Relationship Id="rId5" Type="http://schemas.openxmlformats.org/officeDocument/2006/relationships/tags" Target="../tags/tag5.xml"/><Relationship Id="rId15" Type="http://schemas.openxmlformats.org/officeDocument/2006/relationships/tags" Target="../tags/tag15.xml"/><Relationship Id="rId10" Type="http://schemas.openxmlformats.org/officeDocument/2006/relationships/tags" Target="../tags/tag10.xml"/><Relationship Id="rId19" Type="http://schemas.openxmlformats.org/officeDocument/2006/relationships/slideLayout" Target="../slideLayouts/slideLayout7.xml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4" Type="http://schemas.openxmlformats.org/officeDocument/2006/relationships/tags" Target="../tags/tag1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tags" Target="../tags/tag26.xml"/><Relationship Id="rId13" Type="http://schemas.openxmlformats.org/officeDocument/2006/relationships/slideLayout" Target="../slideLayouts/slideLayout7.xml"/><Relationship Id="rId3" Type="http://schemas.openxmlformats.org/officeDocument/2006/relationships/tags" Target="../tags/tag21.xml"/><Relationship Id="rId7" Type="http://schemas.openxmlformats.org/officeDocument/2006/relationships/tags" Target="../tags/tag25.xml"/><Relationship Id="rId12" Type="http://schemas.openxmlformats.org/officeDocument/2006/relationships/tags" Target="../tags/tag30.xml"/><Relationship Id="rId2" Type="http://schemas.openxmlformats.org/officeDocument/2006/relationships/tags" Target="../tags/tag20.xml"/><Relationship Id="rId1" Type="http://schemas.openxmlformats.org/officeDocument/2006/relationships/tags" Target="../tags/tag19.xml"/><Relationship Id="rId6" Type="http://schemas.openxmlformats.org/officeDocument/2006/relationships/tags" Target="../tags/tag24.xml"/><Relationship Id="rId11" Type="http://schemas.openxmlformats.org/officeDocument/2006/relationships/tags" Target="../tags/tag29.xml"/><Relationship Id="rId5" Type="http://schemas.openxmlformats.org/officeDocument/2006/relationships/tags" Target="../tags/tag23.xml"/><Relationship Id="rId10" Type="http://schemas.openxmlformats.org/officeDocument/2006/relationships/tags" Target="../tags/tag28.xml"/><Relationship Id="rId4" Type="http://schemas.openxmlformats.org/officeDocument/2006/relationships/tags" Target="../tags/tag22.xml"/><Relationship Id="rId9" Type="http://schemas.openxmlformats.org/officeDocument/2006/relationships/tags" Target="../tags/tag27.xml"/><Relationship Id="rId1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6.xml"/><Relationship Id="rId3" Type="http://schemas.openxmlformats.org/officeDocument/2006/relationships/tags" Target="../tags/tag33.xml"/><Relationship Id="rId7" Type="http://schemas.openxmlformats.org/officeDocument/2006/relationships/slideLayout" Target="../slideLayouts/slideLayout7.xml"/><Relationship Id="rId2" Type="http://schemas.openxmlformats.org/officeDocument/2006/relationships/tags" Target="../tags/tag32.xml"/><Relationship Id="rId1" Type="http://schemas.openxmlformats.org/officeDocument/2006/relationships/tags" Target="../tags/tag31.xml"/><Relationship Id="rId6" Type="http://schemas.openxmlformats.org/officeDocument/2006/relationships/tags" Target="../tags/tag36.xml"/><Relationship Id="rId5" Type="http://schemas.openxmlformats.org/officeDocument/2006/relationships/tags" Target="../tags/tag35.xml"/><Relationship Id="rId10" Type="http://schemas.openxmlformats.org/officeDocument/2006/relationships/image" Target="../media/image2.emf"/><Relationship Id="rId4" Type="http://schemas.openxmlformats.org/officeDocument/2006/relationships/tags" Target="../tags/tag34.xml"/><Relationship Id="rId9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tags" Target="../tags/tag44.xml"/><Relationship Id="rId13" Type="http://schemas.openxmlformats.org/officeDocument/2006/relationships/tags" Target="../tags/tag49.xml"/><Relationship Id="rId18" Type="http://schemas.openxmlformats.org/officeDocument/2006/relationships/image" Target="../media/image3.png"/><Relationship Id="rId3" Type="http://schemas.openxmlformats.org/officeDocument/2006/relationships/tags" Target="../tags/tag39.xml"/><Relationship Id="rId7" Type="http://schemas.openxmlformats.org/officeDocument/2006/relationships/tags" Target="../tags/tag43.xml"/><Relationship Id="rId12" Type="http://schemas.openxmlformats.org/officeDocument/2006/relationships/tags" Target="../tags/tag48.xml"/><Relationship Id="rId17" Type="http://schemas.openxmlformats.org/officeDocument/2006/relationships/notesSlide" Target="../notesSlides/notesSlide7.xml"/><Relationship Id="rId2" Type="http://schemas.openxmlformats.org/officeDocument/2006/relationships/tags" Target="../tags/tag38.xml"/><Relationship Id="rId16" Type="http://schemas.openxmlformats.org/officeDocument/2006/relationships/slideLayout" Target="../slideLayouts/slideLayout7.xml"/><Relationship Id="rId1" Type="http://schemas.openxmlformats.org/officeDocument/2006/relationships/tags" Target="../tags/tag37.xml"/><Relationship Id="rId6" Type="http://schemas.openxmlformats.org/officeDocument/2006/relationships/tags" Target="../tags/tag42.xml"/><Relationship Id="rId11" Type="http://schemas.openxmlformats.org/officeDocument/2006/relationships/tags" Target="../tags/tag47.xml"/><Relationship Id="rId5" Type="http://schemas.openxmlformats.org/officeDocument/2006/relationships/tags" Target="../tags/tag41.xml"/><Relationship Id="rId15" Type="http://schemas.openxmlformats.org/officeDocument/2006/relationships/tags" Target="../tags/tag51.xml"/><Relationship Id="rId10" Type="http://schemas.openxmlformats.org/officeDocument/2006/relationships/tags" Target="../tags/tag46.xml"/><Relationship Id="rId4" Type="http://schemas.openxmlformats.org/officeDocument/2006/relationships/tags" Target="../tags/tag40.xml"/><Relationship Id="rId9" Type="http://schemas.openxmlformats.org/officeDocument/2006/relationships/tags" Target="../tags/tag45.xml"/><Relationship Id="rId14" Type="http://schemas.openxmlformats.org/officeDocument/2006/relationships/tags" Target="../tags/tag50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tags" Target="../tags/tag59.xml"/><Relationship Id="rId13" Type="http://schemas.openxmlformats.org/officeDocument/2006/relationships/slideLayout" Target="../slideLayouts/slideLayout7.xml"/><Relationship Id="rId3" Type="http://schemas.openxmlformats.org/officeDocument/2006/relationships/tags" Target="../tags/tag54.xml"/><Relationship Id="rId7" Type="http://schemas.openxmlformats.org/officeDocument/2006/relationships/tags" Target="../tags/tag58.xml"/><Relationship Id="rId12" Type="http://schemas.openxmlformats.org/officeDocument/2006/relationships/tags" Target="../tags/tag63.xml"/><Relationship Id="rId2" Type="http://schemas.openxmlformats.org/officeDocument/2006/relationships/tags" Target="../tags/tag53.xml"/><Relationship Id="rId1" Type="http://schemas.openxmlformats.org/officeDocument/2006/relationships/tags" Target="../tags/tag52.xml"/><Relationship Id="rId6" Type="http://schemas.openxmlformats.org/officeDocument/2006/relationships/tags" Target="../tags/tag57.xml"/><Relationship Id="rId11" Type="http://schemas.openxmlformats.org/officeDocument/2006/relationships/tags" Target="../tags/tag62.xml"/><Relationship Id="rId5" Type="http://schemas.openxmlformats.org/officeDocument/2006/relationships/tags" Target="../tags/tag56.xml"/><Relationship Id="rId15" Type="http://schemas.openxmlformats.org/officeDocument/2006/relationships/image" Target="../media/image4.emf"/><Relationship Id="rId10" Type="http://schemas.openxmlformats.org/officeDocument/2006/relationships/tags" Target="../tags/tag61.xml"/><Relationship Id="rId4" Type="http://schemas.openxmlformats.org/officeDocument/2006/relationships/tags" Target="../tags/tag55.xml"/><Relationship Id="rId9" Type="http://schemas.openxmlformats.org/officeDocument/2006/relationships/tags" Target="../tags/tag60.xml"/><Relationship Id="rId1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e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2.xml"/><Relationship Id="rId3" Type="http://schemas.openxmlformats.org/officeDocument/2006/relationships/tags" Target="../tags/tag66.xml"/><Relationship Id="rId7" Type="http://schemas.openxmlformats.org/officeDocument/2006/relationships/slideLayout" Target="../slideLayouts/slideLayout7.xml"/><Relationship Id="rId2" Type="http://schemas.openxmlformats.org/officeDocument/2006/relationships/tags" Target="../tags/tag65.xml"/><Relationship Id="rId1" Type="http://schemas.openxmlformats.org/officeDocument/2006/relationships/tags" Target="../tags/tag64.xml"/><Relationship Id="rId6" Type="http://schemas.openxmlformats.org/officeDocument/2006/relationships/tags" Target="../tags/tag69.xml"/><Relationship Id="rId5" Type="http://schemas.openxmlformats.org/officeDocument/2006/relationships/tags" Target="../tags/tag68.xml"/><Relationship Id="rId10" Type="http://schemas.openxmlformats.org/officeDocument/2006/relationships/image" Target="../media/image7.jpeg"/><Relationship Id="rId4" Type="http://schemas.openxmlformats.org/officeDocument/2006/relationships/tags" Target="../tags/tag67.xml"/><Relationship Id="rId9" Type="http://schemas.openxmlformats.org/officeDocument/2006/relationships/chart" Target="../charts/char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35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54864" rIns="109728" bIns="54864"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 rot="2700000">
            <a:off x="9326880" y="3931920"/>
            <a:ext cx="1371600" cy="1371600"/>
          </a:xfrm>
          <a:prstGeom prst="rect">
            <a:avLst/>
          </a:prstGeom>
          <a:solidFill>
            <a:srgbClr val="184A7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54864" rIns="109728" bIns="54864"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 rot="2700000">
            <a:off x="10424160" y="4663440"/>
            <a:ext cx="1005840" cy="1005840"/>
          </a:xfrm>
          <a:prstGeom prst="rect">
            <a:avLst/>
          </a:prstGeom>
          <a:solidFill>
            <a:srgbClr val="22609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54864" rIns="109728" bIns="54864"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566928" y="1389888"/>
            <a:ext cx="68580" cy="1645920"/>
          </a:xfrm>
          <a:prstGeom prst="rect">
            <a:avLst/>
          </a:prstGeom>
          <a:solidFill>
            <a:srgbClr val="D982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54864" rIns="109728" bIns="54864"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41247" y="1539621"/>
            <a:ext cx="9052560" cy="1115568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</a:pPr>
            <a:r>
              <a:rPr sz="3700" b="1" i="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A Rough</a:t>
            </a:r>
            <a:r>
              <a:rPr lang="en-US" sz="3700" b="1" i="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sz="3700" b="1" i="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Set-Based Teacher Education Evaluation System for
Secondary School Information Technology Teachers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41247" y="4829492"/>
            <a:ext cx="7680960" cy="673735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i="0" dirty="0" err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Naixin</a:t>
            </a:r>
            <a:r>
              <a:rPr lang="en-US" b="1" i="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 Zhang, </a:t>
            </a:r>
            <a:r>
              <a:rPr b="1" i="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Fei Hao</a:t>
            </a:r>
            <a:r>
              <a:rPr lang="en-US" b="1" i="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*</a:t>
            </a:r>
            <a:endParaRPr b="1" i="0" dirty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400" b="0" i="0" dirty="0">
                <a:solidFill>
                  <a:srgbClr val="B8CCDE"/>
                </a:solidFill>
                <a:latin typeface="微软雅黑" panose="020B0503020204020204" charset="-122"/>
                <a:ea typeface="微软雅黑" panose="020B0503020204020204" charset="-122"/>
              </a:rPr>
              <a:t>School of Artificial Intelligence and Computer Science</a:t>
            </a:r>
            <a:endParaRPr lang="en-US" sz="1400" dirty="0">
              <a:solidFill>
                <a:srgbClr val="B8CCDE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35000"/>
              </a:lnSpc>
            </a:pPr>
            <a:r>
              <a:rPr lang="en-US" altLang="zh-CN" sz="1400" dirty="0">
                <a:solidFill>
                  <a:srgbClr val="B8CCDE"/>
                </a:solidFill>
                <a:latin typeface="微软雅黑" panose="020B0503020204020204" charset="-122"/>
                <a:ea typeface="微软雅黑" panose="020B0503020204020204" charset="-122"/>
              </a:rPr>
              <a:t>Shaanxi Normal University, Xi'an, China</a:t>
            </a:r>
          </a:p>
          <a:p>
            <a:pPr>
              <a:lnSpc>
                <a:spcPct val="135000"/>
              </a:lnSpc>
            </a:pPr>
            <a:endParaRPr sz="1400" b="0" i="0" dirty="0">
              <a:solidFill>
                <a:srgbClr val="B8CCD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35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54864" rIns="109728" bIns="54864"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66928" y="6428232"/>
            <a:ext cx="8229600" cy="22098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 dirty="0">
                <a:solidFill>
                  <a:srgbClr val="9AA8B4"/>
                </a:solidFill>
                <a:latin typeface="微软雅黑" panose="020B0503020204020204" charset="-122"/>
                <a:ea typeface="微软雅黑" panose="020B0503020204020204" charset="-122"/>
              </a:rPr>
              <a:t>A Rough-Set-Based Teacher Education Evaluation System for Secondary School Information Technology Teachers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527487" y="6428232"/>
            <a:ext cx="1097280" cy="22098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9AA8B4"/>
                </a:solidFill>
                <a:latin typeface="微软雅黑" panose="020B0503020204020204" charset="-122"/>
                <a:ea typeface="微软雅黑" panose="020B0503020204020204" charset="-122"/>
              </a:rP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457200"/>
            <a:ext cx="11057839" cy="507365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0"/>
              </a:spcAft>
            </a:pPr>
            <a:r>
              <a:rPr lang="zh-CN" sz="2800" b="1" i="0">
                <a:solidFill>
                  <a:srgbClr val="0F3557"/>
                </a:solidFill>
                <a:latin typeface="微软雅黑" panose="020B0503020204020204" charset="-122"/>
                <a:ea typeface="微软雅黑" panose="020B0503020204020204" charset="-122"/>
              </a:rPr>
              <a:t>Contents</a:t>
            </a:r>
          </a:p>
        </p:txBody>
      </p:sp>
      <p:sp>
        <p:nvSpPr>
          <p:cNvPr id="7" name="Rectangle 6"/>
          <p:cNvSpPr/>
          <p:nvPr/>
        </p:nvSpPr>
        <p:spPr>
          <a:xfrm>
            <a:off x="566928" y="1033653"/>
            <a:ext cx="1051560" cy="45720"/>
          </a:xfrm>
          <a:prstGeom prst="rect">
            <a:avLst/>
          </a:prstGeom>
          <a:solidFill>
            <a:srgbClr val="2C7B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54864" rIns="109728" bIns="54864"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>
            <p:custDataLst>
              <p:tags r:id="rId1"/>
            </p:custDataLst>
          </p:nvPr>
        </p:nvSpPr>
        <p:spPr>
          <a:xfrm>
            <a:off x="1641983" y="1620647"/>
            <a:ext cx="676656" cy="694944"/>
          </a:xfrm>
          <a:prstGeom prst="rect">
            <a:avLst/>
          </a:prstGeom>
          <a:solidFill>
            <a:srgbClr val="0F35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54864" rIns="109728" bIns="54864"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>
            <p:custDataLst>
              <p:tags r:id="rId2"/>
            </p:custDataLst>
          </p:nvPr>
        </p:nvSpPr>
        <p:spPr>
          <a:xfrm>
            <a:off x="1641983" y="1821815"/>
            <a:ext cx="676656" cy="353695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300" b="1" i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01</a:t>
            </a:r>
          </a:p>
        </p:txBody>
      </p:sp>
      <p:sp>
        <p:nvSpPr>
          <p:cNvPr id="11" name="TextBox 10"/>
          <p:cNvSpPr txBox="1"/>
          <p:nvPr>
            <p:custDataLst>
              <p:tags r:id="rId3"/>
            </p:custDataLst>
          </p:nvPr>
        </p:nvSpPr>
        <p:spPr>
          <a:xfrm>
            <a:off x="2592959" y="1774571"/>
            <a:ext cx="3840480" cy="42418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400" b="1" i="0">
                <a:solidFill>
                  <a:srgbClr val="0F3557"/>
                </a:solidFill>
                <a:latin typeface="微软雅黑" panose="020B0503020204020204" charset="-122"/>
                <a:ea typeface="微软雅黑" panose="020B0503020204020204" charset="-122"/>
              </a:rPr>
              <a:t>Research Background</a:t>
            </a:r>
          </a:p>
        </p:txBody>
      </p:sp>
      <p:sp>
        <p:nvSpPr>
          <p:cNvPr id="14" name="Rectangle 13"/>
          <p:cNvSpPr/>
          <p:nvPr>
            <p:custDataLst>
              <p:tags r:id="rId4"/>
            </p:custDataLst>
          </p:nvPr>
        </p:nvSpPr>
        <p:spPr>
          <a:xfrm>
            <a:off x="1641983" y="3236087"/>
            <a:ext cx="676656" cy="694944"/>
          </a:xfrm>
          <a:prstGeom prst="rect">
            <a:avLst/>
          </a:prstGeom>
          <a:solidFill>
            <a:srgbClr val="2C7B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54864" rIns="109728" bIns="54864"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>
            <p:custDataLst>
              <p:tags r:id="rId5"/>
            </p:custDataLst>
          </p:nvPr>
        </p:nvSpPr>
        <p:spPr>
          <a:xfrm>
            <a:off x="1641983" y="3388360"/>
            <a:ext cx="676656" cy="353695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300" b="1" i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02</a:t>
            </a:r>
          </a:p>
        </p:txBody>
      </p:sp>
      <p:sp>
        <p:nvSpPr>
          <p:cNvPr id="16" name="TextBox 15"/>
          <p:cNvSpPr txBox="1"/>
          <p:nvPr>
            <p:custDataLst>
              <p:tags r:id="rId6"/>
            </p:custDataLst>
          </p:nvPr>
        </p:nvSpPr>
        <p:spPr>
          <a:xfrm>
            <a:off x="2592959" y="3325241"/>
            <a:ext cx="3840480" cy="42418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400" b="1" i="0">
                <a:solidFill>
                  <a:srgbClr val="0F3557"/>
                </a:solidFill>
                <a:latin typeface="微软雅黑" panose="020B0503020204020204" charset="-122"/>
                <a:ea typeface="微软雅黑" panose="020B0503020204020204" charset="-122"/>
              </a:rPr>
              <a:t>Literature Review</a:t>
            </a:r>
          </a:p>
        </p:txBody>
      </p:sp>
      <p:sp>
        <p:nvSpPr>
          <p:cNvPr id="19" name="Rectangle 18"/>
          <p:cNvSpPr/>
          <p:nvPr>
            <p:custDataLst>
              <p:tags r:id="rId7"/>
            </p:custDataLst>
          </p:nvPr>
        </p:nvSpPr>
        <p:spPr>
          <a:xfrm>
            <a:off x="1641983" y="4730242"/>
            <a:ext cx="676656" cy="694944"/>
          </a:xfrm>
          <a:prstGeom prst="rect">
            <a:avLst/>
          </a:prstGeom>
          <a:solidFill>
            <a:srgbClr val="7FAF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54864" rIns="109728" bIns="54864"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>
            <p:custDataLst>
              <p:tags r:id="rId8"/>
            </p:custDataLst>
          </p:nvPr>
        </p:nvSpPr>
        <p:spPr>
          <a:xfrm>
            <a:off x="1641983" y="4931410"/>
            <a:ext cx="676656" cy="353695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300" b="1" i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03</a:t>
            </a:r>
          </a:p>
        </p:txBody>
      </p:sp>
      <p:sp>
        <p:nvSpPr>
          <p:cNvPr id="21" name="TextBox 20"/>
          <p:cNvSpPr txBox="1"/>
          <p:nvPr>
            <p:custDataLst>
              <p:tags r:id="rId9"/>
            </p:custDataLst>
          </p:nvPr>
        </p:nvSpPr>
        <p:spPr>
          <a:xfrm>
            <a:off x="2592959" y="4884166"/>
            <a:ext cx="3840480" cy="42418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400" b="1" i="0">
                <a:solidFill>
                  <a:srgbClr val="0F3557"/>
                </a:solidFill>
                <a:latin typeface="微软雅黑" panose="020B0503020204020204" charset="-122"/>
                <a:ea typeface="微软雅黑" panose="020B0503020204020204" charset="-122"/>
              </a:rPr>
              <a:t>Theoretical Foundations and Research Roadmap</a:t>
            </a:r>
          </a:p>
        </p:txBody>
      </p:sp>
      <p:sp>
        <p:nvSpPr>
          <p:cNvPr id="24" name="Rectangle 23"/>
          <p:cNvSpPr/>
          <p:nvPr>
            <p:custDataLst>
              <p:tags r:id="rId10"/>
            </p:custDataLst>
          </p:nvPr>
        </p:nvSpPr>
        <p:spPr>
          <a:xfrm>
            <a:off x="6477508" y="1616837"/>
            <a:ext cx="676656" cy="694944"/>
          </a:xfrm>
          <a:prstGeom prst="rect">
            <a:avLst/>
          </a:prstGeom>
          <a:solidFill>
            <a:srgbClr val="0F35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54864" rIns="109728" bIns="54864"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>
            <p:custDataLst>
              <p:tags r:id="rId11"/>
            </p:custDataLst>
          </p:nvPr>
        </p:nvSpPr>
        <p:spPr>
          <a:xfrm>
            <a:off x="6477508" y="1818005"/>
            <a:ext cx="676656" cy="353695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300" b="1" i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04</a:t>
            </a:r>
          </a:p>
        </p:txBody>
      </p:sp>
      <p:sp>
        <p:nvSpPr>
          <p:cNvPr id="26" name="TextBox 25"/>
          <p:cNvSpPr txBox="1"/>
          <p:nvPr>
            <p:custDataLst>
              <p:tags r:id="rId12"/>
            </p:custDataLst>
          </p:nvPr>
        </p:nvSpPr>
        <p:spPr>
          <a:xfrm>
            <a:off x="7428484" y="1770761"/>
            <a:ext cx="3840480" cy="42418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400" b="1" i="0">
                <a:solidFill>
                  <a:srgbClr val="0F3557"/>
                </a:solidFill>
                <a:latin typeface="微软雅黑" panose="020B0503020204020204" charset="-122"/>
                <a:ea typeface="微软雅黑" panose="020B0503020204020204" charset="-122"/>
              </a:rPr>
              <a:t>Evaluation Indicator System</a:t>
            </a:r>
          </a:p>
        </p:txBody>
      </p:sp>
      <p:sp>
        <p:nvSpPr>
          <p:cNvPr id="29" name="Rectangle 28"/>
          <p:cNvSpPr/>
          <p:nvPr>
            <p:custDataLst>
              <p:tags r:id="rId13"/>
            </p:custDataLst>
          </p:nvPr>
        </p:nvSpPr>
        <p:spPr>
          <a:xfrm>
            <a:off x="6477508" y="3232277"/>
            <a:ext cx="676656" cy="694944"/>
          </a:xfrm>
          <a:prstGeom prst="rect">
            <a:avLst/>
          </a:prstGeom>
          <a:solidFill>
            <a:srgbClr val="D982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54864" rIns="109728" bIns="54864"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>
            <p:custDataLst>
              <p:tags r:id="rId14"/>
            </p:custDataLst>
          </p:nvPr>
        </p:nvSpPr>
        <p:spPr>
          <a:xfrm>
            <a:off x="6477508" y="3384549"/>
            <a:ext cx="676656" cy="353695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300" b="1" i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05</a:t>
            </a:r>
          </a:p>
        </p:txBody>
      </p:sp>
      <p:sp>
        <p:nvSpPr>
          <p:cNvPr id="31" name="TextBox 30"/>
          <p:cNvSpPr txBox="1"/>
          <p:nvPr>
            <p:custDataLst>
              <p:tags r:id="rId15"/>
            </p:custDataLst>
          </p:nvPr>
        </p:nvSpPr>
        <p:spPr>
          <a:xfrm>
            <a:off x="7428484" y="3325241"/>
            <a:ext cx="3840480" cy="42418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400" b="1" i="0">
                <a:solidFill>
                  <a:srgbClr val="0F3557"/>
                </a:solidFill>
                <a:latin typeface="微软雅黑" panose="020B0503020204020204" charset="-122"/>
                <a:ea typeface="微软雅黑" panose="020B0503020204020204" charset="-122"/>
              </a:rPr>
              <a:t>Evaluation Model</a:t>
            </a:r>
          </a:p>
        </p:txBody>
      </p:sp>
      <p:sp>
        <p:nvSpPr>
          <p:cNvPr id="34" name="Rectangle 33"/>
          <p:cNvSpPr/>
          <p:nvPr>
            <p:custDataLst>
              <p:tags r:id="rId16"/>
            </p:custDataLst>
          </p:nvPr>
        </p:nvSpPr>
        <p:spPr>
          <a:xfrm>
            <a:off x="6477508" y="4726432"/>
            <a:ext cx="676656" cy="694944"/>
          </a:xfrm>
          <a:prstGeom prst="rect">
            <a:avLst/>
          </a:prstGeom>
          <a:solidFill>
            <a:srgbClr val="0A26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54864" rIns="109728" bIns="54864" rtlCol="0" anchor="ctr"/>
          <a:lstStyle/>
          <a:p>
            <a:pPr algn="ctr"/>
            <a:endParaRPr/>
          </a:p>
        </p:txBody>
      </p:sp>
      <p:sp>
        <p:nvSpPr>
          <p:cNvPr id="35" name="TextBox 34"/>
          <p:cNvSpPr txBox="1"/>
          <p:nvPr>
            <p:custDataLst>
              <p:tags r:id="rId17"/>
            </p:custDataLst>
          </p:nvPr>
        </p:nvSpPr>
        <p:spPr>
          <a:xfrm>
            <a:off x="6477508" y="4927600"/>
            <a:ext cx="676656" cy="353695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300" b="1" i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06</a:t>
            </a:r>
          </a:p>
        </p:txBody>
      </p:sp>
      <p:sp>
        <p:nvSpPr>
          <p:cNvPr id="36" name="TextBox 35"/>
          <p:cNvSpPr txBox="1"/>
          <p:nvPr>
            <p:custDataLst>
              <p:tags r:id="rId18"/>
            </p:custDataLst>
          </p:nvPr>
        </p:nvSpPr>
        <p:spPr>
          <a:xfrm>
            <a:off x="7428484" y="4879721"/>
            <a:ext cx="3840480" cy="42418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400" b="1" i="0">
                <a:solidFill>
                  <a:srgbClr val="0F3557"/>
                </a:solidFill>
                <a:latin typeface="微软雅黑" panose="020B0503020204020204" charset="-122"/>
                <a:ea typeface="微软雅黑" panose="020B0503020204020204" charset="-122"/>
              </a:rPr>
              <a:t>Experiments, Comparison and Conclusions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35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54864" rIns="109728" bIns="54864"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66928" y="6428232"/>
            <a:ext cx="8229600" cy="22098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9AA8B4"/>
                </a:solidFill>
                <a:latin typeface="微软雅黑" panose="020B0503020204020204" charset="-122"/>
                <a:ea typeface="微软雅黑" panose="020B0503020204020204" charset="-122"/>
              </a:rPr>
              <a:t>A Rough-Set-Based Teacher Education Evaluation System for Secondary School Information Technology Teachers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527487" y="6428232"/>
            <a:ext cx="1097280" cy="22098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9AA8B4"/>
                </a:solidFill>
                <a:latin typeface="微软雅黑" panose="020B0503020204020204" charset="-122"/>
                <a:ea typeface="微软雅黑" panose="020B0503020204020204" charset="-122"/>
              </a:rPr>
              <a:t>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48183" y="457200"/>
            <a:ext cx="11057839" cy="507365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800" b="1" i="0">
                <a:solidFill>
                  <a:srgbClr val="0F3557"/>
                </a:solidFill>
                <a:latin typeface="微软雅黑" panose="020B0503020204020204" charset="-122"/>
                <a:ea typeface="微软雅黑" panose="020B0503020204020204" charset="-122"/>
              </a:rPr>
              <a:t> Research Background</a:t>
            </a:r>
          </a:p>
        </p:txBody>
      </p:sp>
      <p:sp>
        <p:nvSpPr>
          <p:cNvPr id="7" name="Rectangle 6"/>
          <p:cNvSpPr/>
          <p:nvPr/>
        </p:nvSpPr>
        <p:spPr>
          <a:xfrm>
            <a:off x="587883" y="1040638"/>
            <a:ext cx="1051560" cy="45720"/>
          </a:xfrm>
          <a:prstGeom prst="rect">
            <a:avLst/>
          </a:prstGeom>
          <a:solidFill>
            <a:srgbClr val="2C7B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54864" rIns="109728" bIns="54864" rtlCol="0" anchor="ctr"/>
          <a:lstStyle/>
          <a:p>
            <a:pPr algn="ctr"/>
            <a:endParaRPr/>
          </a:p>
        </p:txBody>
      </p:sp>
      <p:graphicFrame>
        <p:nvGraphicFramePr>
          <p:cNvPr id="8" name="Chart 7"/>
          <p:cNvGraphicFramePr>
            <a:graphicFrameLocks noGrp="1"/>
          </p:cNvGraphicFramePr>
          <p:nvPr/>
        </p:nvGraphicFramePr>
        <p:xfrm>
          <a:off x="566928" y="1591056"/>
          <a:ext cx="5358384" cy="29992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566928" y="4700016"/>
            <a:ext cx="5358384" cy="111125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zh-CN" sz="1500" b="0" i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IT teachers: +0.61 pp in 2022 vs. 2020 — from the margins to a workforce that can no longer be ignored.</a:t>
            </a:r>
            <a:endParaRPr b="0" i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6199632" y="1591056"/>
            <a:ext cx="45720" cy="1060704"/>
          </a:xfrm>
          <a:prstGeom prst="rect">
            <a:avLst/>
          </a:prstGeom>
          <a:solidFill>
            <a:srgbClr val="0F35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54864" rIns="109728" bIns="54864" rtlCol="0" anchor="ctr"/>
          <a:lstStyle/>
          <a:p>
            <a:pPr algn="ctr"/>
            <a:endParaRPr sz="2400"/>
          </a:p>
        </p:txBody>
      </p:sp>
      <p:sp>
        <p:nvSpPr>
          <p:cNvPr id="20" name="TextBox 19"/>
          <p:cNvSpPr txBox="1"/>
          <p:nvPr/>
        </p:nvSpPr>
        <p:spPr>
          <a:xfrm>
            <a:off x="6382512" y="1618488"/>
            <a:ext cx="5150815" cy="9398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305"/>
              </a:spcAft>
            </a:pPr>
            <a:r>
              <a:rPr sz="1450" b="1" i="0">
                <a:solidFill>
                  <a:srgbClr val="0F3557"/>
                </a:solidFill>
                <a:latin typeface="微软雅黑" panose="020B0503020204020204" charset="-122"/>
                <a:ea typeface="微软雅黑" panose="020B0503020204020204" charset="-122"/>
              </a:rPr>
              <a:t>Evaluation favors judgment over development</a:t>
            </a:r>
            <a:endParaRPr sz="1220" b="1" i="0">
              <a:solidFill>
                <a:srgbClr val="0F3557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lnSpc>
                <a:spcPct val="124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5A6670"/>
                </a:solidFill>
                <a:latin typeface="微软雅黑" panose="020B0503020204020204" charset="-122"/>
                <a:ea typeface="微软雅黑" panose="020B0503020204020204" charset="-122"/>
              </a:rPr>
              <a:t>Mainly serves title review and pay; little guidance for growth.</a:t>
            </a:r>
            <a:endParaRPr sz="1060" b="0" i="0">
              <a:solidFill>
                <a:srgbClr val="5A667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6199632" y="2565400"/>
            <a:ext cx="45720" cy="1060704"/>
          </a:xfrm>
          <a:prstGeom prst="rect">
            <a:avLst/>
          </a:prstGeom>
          <a:solidFill>
            <a:srgbClr val="2C7B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54864" rIns="109728" bIns="54864" rtlCol="0" anchor="ctr"/>
          <a:lstStyle/>
          <a:p>
            <a:pPr algn="ctr"/>
            <a:endParaRPr sz="2400"/>
          </a:p>
        </p:txBody>
      </p:sp>
      <p:sp>
        <p:nvSpPr>
          <p:cNvPr id="22" name="TextBox 21"/>
          <p:cNvSpPr txBox="1"/>
          <p:nvPr/>
        </p:nvSpPr>
        <p:spPr>
          <a:xfrm>
            <a:off x="6382512" y="2592832"/>
            <a:ext cx="5150815" cy="9398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305"/>
              </a:spcAft>
            </a:pPr>
            <a:r>
              <a:rPr sz="1450" b="1" i="0">
                <a:solidFill>
                  <a:srgbClr val="0F3557"/>
                </a:solidFill>
                <a:latin typeface="微软雅黑" panose="020B0503020204020204" charset="-122"/>
                <a:ea typeface="微软雅黑" panose="020B0503020204020204" charset="-122"/>
              </a:rPr>
              <a:t>Traditional methods are highly subjective</a:t>
            </a:r>
            <a:endParaRPr sz="1220" b="1" i="0">
              <a:solidFill>
                <a:srgbClr val="0F3557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lnSpc>
                <a:spcPct val="124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5A6670"/>
                </a:solidFill>
                <a:latin typeface="微软雅黑" panose="020B0503020204020204" charset="-122"/>
                <a:ea typeface="微软雅黑" panose="020B0503020204020204" charset="-122"/>
              </a:rPr>
              <a:t>Self-, peer and KPI appraisal yield biased conclusions.</a:t>
            </a:r>
            <a:endParaRPr sz="1060" b="0" i="0">
              <a:solidFill>
                <a:srgbClr val="5A667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6199632" y="3539744"/>
            <a:ext cx="45720" cy="1060704"/>
          </a:xfrm>
          <a:prstGeom prst="rect">
            <a:avLst/>
          </a:prstGeom>
          <a:solidFill>
            <a:srgbClr val="7FAF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54864" rIns="109728" bIns="54864" rtlCol="0" anchor="ctr"/>
          <a:lstStyle/>
          <a:p>
            <a:pPr algn="ctr"/>
            <a:endParaRPr sz="2400"/>
          </a:p>
        </p:txBody>
      </p:sp>
      <p:sp>
        <p:nvSpPr>
          <p:cNvPr id="24" name="TextBox 23"/>
          <p:cNvSpPr txBox="1"/>
          <p:nvPr/>
        </p:nvSpPr>
        <p:spPr>
          <a:xfrm>
            <a:off x="6382512" y="3567176"/>
            <a:ext cx="5150815" cy="9398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305"/>
              </a:spcAft>
            </a:pPr>
            <a:r>
              <a:rPr sz="1450" b="1" i="0">
                <a:solidFill>
                  <a:srgbClr val="0F3557"/>
                </a:solidFill>
                <a:latin typeface="微软雅黑" panose="020B0503020204020204" charset="-122"/>
                <a:ea typeface="微软雅黑" panose="020B0503020204020204" charset="-122"/>
              </a:rPr>
              <a:t>Mainstream weighting depends on priors</a:t>
            </a:r>
            <a:endParaRPr sz="1220" b="1" i="0">
              <a:solidFill>
                <a:srgbClr val="0F3557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lnSpc>
                <a:spcPct val="124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5A6670"/>
                </a:solidFill>
                <a:latin typeface="微软雅黑" panose="020B0503020204020204" charset="-122"/>
                <a:ea typeface="微软雅黑" panose="020B0503020204020204" charset="-122"/>
              </a:rPr>
              <a:t>AHP and fuzzy evaluation rely on expert experience.</a:t>
            </a:r>
            <a:endParaRPr sz="1060" b="0" i="0">
              <a:solidFill>
                <a:srgbClr val="5A667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6199632" y="4514088"/>
            <a:ext cx="45720" cy="1060704"/>
          </a:xfrm>
          <a:prstGeom prst="rect">
            <a:avLst/>
          </a:prstGeom>
          <a:solidFill>
            <a:srgbClr val="D982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54864" rIns="109728" bIns="54864" rtlCol="0" anchor="ctr"/>
          <a:lstStyle/>
          <a:p>
            <a:pPr algn="ctr"/>
            <a:endParaRPr sz="2400"/>
          </a:p>
        </p:txBody>
      </p:sp>
      <p:sp>
        <p:nvSpPr>
          <p:cNvPr id="26" name="TextBox 25"/>
          <p:cNvSpPr txBox="1"/>
          <p:nvPr/>
        </p:nvSpPr>
        <p:spPr>
          <a:xfrm>
            <a:off x="6382512" y="4541520"/>
            <a:ext cx="5150815" cy="9398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305"/>
              </a:spcAft>
            </a:pPr>
            <a:r>
              <a:rPr sz="1450" b="1" i="0">
                <a:solidFill>
                  <a:srgbClr val="0F3557"/>
                </a:solidFill>
                <a:latin typeface="微软雅黑" panose="020B0503020204020204" charset="-122"/>
                <a:ea typeface="微软雅黑" panose="020B0503020204020204" charset="-122"/>
              </a:rPr>
              <a:t>Research on the IT discipline is almost absent</a:t>
            </a:r>
            <a:endParaRPr sz="1220" b="1" i="0">
              <a:solidFill>
                <a:srgbClr val="0F3557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lnSpc>
                <a:spcPct val="124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5A6670"/>
                </a:solidFill>
                <a:latin typeface="微软雅黑" panose="020B0503020204020204" charset="-122"/>
                <a:ea typeface="微软雅黑" panose="020B0503020204020204" charset="-122"/>
              </a:rPr>
              <a:t>A generic system cannot evaluate IT teaching objectively.</a:t>
            </a:r>
            <a:endParaRPr sz="1060" b="0" i="0">
              <a:solidFill>
                <a:srgbClr val="5A667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35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54864" rIns="109728" bIns="54864"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66928" y="6428232"/>
            <a:ext cx="8229600" cy="22098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9AA8B4"/>
                </a:solidFill>
                <a:latin typeface="微软雅黑" panose="020B0503020204020204" charset="-122"/>
                <a:ea typeface="微软雅黑" panose="020B0503020204020204" charset="-122"/>
              </a:rPr>
              <a:t>A Rough-Set-Based Teacher Education Evaluation System for Secondary School Information Technology Teachers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527487" y="6428232"/>
            <a:ext cx="1097280" cy="22098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9AA8B4"/>
                </a:solidFill>
                <a:latin typeface="微软雅黑" panose="020B0503020204020204" charset="-122"/>
                <a:ea typeface="微软雅黑" panose="020B0503020204020204" charset="-122"/>
              </a:rPr>
              <a:t>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457200"/>
            <a:ext cx="11057839" cy="507365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800" b="1" i="0">
                <a:solidFill>
                  <a:srgbClr val="0F3557"/>
                </a:solidFill>
                <a:latin typeface="微软雅黑" panose="020B0503020204020204" charset="-122"/>
                <a:ea typeface="微软雅黑" panose="020B0503020204020204" charset="-122"/>
              </a:rPr>
              <a:t>Literature Review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" y="1472311"/>
            <a:ext cx="5358384" cy="353695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0F3557"/>
                </a:solidFill>
                <a:latin typeface="微软雅黑" panose="020B0503020204020204" charset="-122"/>
                <a:ea typeface="微软雅黑" panose="020B0503020204020204" charset="-122"/>
              </a:rPr>
              <a:t>International: mature systems emphasizing process and evidence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2334133"/>
            <a:ext cx="822960" cy="32004"/>
          </a:xfrm>
          <a:prstGeom prst="rect">
            <a:avLst/>
          </a:prstGeom>
          <a:solidFill>
            <a:srgbClr val="0F35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54864" rIns="109728" bIns="54864" rtlCol="0" anchor="ctr"/>
          <a:lstStyle/>
          <a:p>
            <a:pPr algn="ctr"/>
            <a:endParaRPr sz="2800"/>
          </a:p>
        </p:txBody>
      </p:sp>
      <p:sp>
        <p:nvSpPr>
          <p:cNvPr id="10" name="TextBox 9"/>
          <p:cNvSpPr txBox="1"/>
          <p:nvPr/>
        </p:nvSpPr>
        <p:spPr>
          <a:xfrm>
            <a:off x="567055" y="2407158"/>
            <a:ext cx="5358130" cy="1701165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ct val="121000"/>
              </a:lnSpc>
              <a:spcAft>
                <a:spcPts val="835"/>
              </a:spcAft>
            </a:pPr>
            <a:r>
              <a:rPr sz="1400" b="1">
                <a:solidFill>
                  <a:srgbClr val="0F3557"/>
                </a:solidFill>
                <a:latin typeface="微软雅黑" panose="020B0503020204020204" charset="-122"/>
                <a:ea typeface="微软雅黑" panose="020B0503020204020204" charset="-122"/>
              </a:rPr>
              <a:t>▪ Tennessee, USA　SGPM portfolio-based evaluation</a:t>
            </a:r>
            <a:endParaRPr sz="1600">
              <a:solidFill>
                <a:srgbClr val="5A667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21000"/>
              </a:lnSpc>
              <a:spcAft>
                <a:spcPts val="835"/>
              </a:spcAft>
            </a:pPr>
            <a:r>
              <a:rPr sz="1400" b="1">
                <a:solidFill>
                  <a:srgbClr val="0F3557"/>
                </a:solidFill>
                <a:latin typeface="微软雅黑" panose="020B0503020204020204" charset="-122"/>
                <a:ea typeface="微软雅黑" panose="020B0503020204020204" charset="-122"/>
              </a:rPr>
              <a:t>▪ New York State, USA　Multi-source data; process–result unity</a:t>
            </a:r>
            <a:endParaRPr sz="1600">
              <a:solidFill>
                <a:srgbClr val="5A667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21000"/>
              </a:lnSpc>
              <a:spcAft>
                <a:spcPts val="835"/>
              </a:spcAft>
            </a:pPr>
            <a:r>
              <a:rPr sz="1400" b="1">
                <a:solidFill>
                  <a:srgbClr val="0F3557"/>
                </a:solidFill>
                <a:latin typeface="微软雅黑" panose="020B0503020204020204" charset="-122"/>
                <a:ea typeface="微软雅黑" panose="020B0503020204020204" charset="-122"/>
              </a:rPr>
              <a:t>▪ Japan　Nationwide PDCA cycle with interview feedback</a:t>
            </a:r>
            <a:endParaRPr sz="1600">
              <a:solidFill>
                <a:srgbClr val="5A667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199632" y="1472311"/>
            <a:ext cx="5425135" cy="353695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2C7BB6"/>
                </a:solidFill>
                <a:latin typeface="微软雅黑" panose="020B0503020204020204" charset="-122"/>
                <a:ea typeface="微软雅黑" panose="020B0503020204020204" charset="-122"/>
              </a:rPr>
              <a:t>Domestic: higher and vocational education; schools still use "morality, diligence, performance, ability"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199632" y="2360803"/>
            <a:ext cx="822960" cy="32004"/>
          </a:xfrm>
          <a:prstGeom prst="rect">
            <a:avLst/>
          </a:prstGeom>
          <a:solidFill>
            <a:srgbClr val="2C7B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54864" rIns="109728" bIns="54864" rtlCol="0" anchor="ctr"/>
          <a:lstStyle/>
          <a:p>
            <a:pPr algn="ctr"/>
            <a:endParaRPr sz="2800"/>
          </a:p>
        </p:txBody>
      </p:sp>
      <p:sp>
        <p:nvSpPr>
          <p:cNvPr id="13" name="TextBox 12"/>
          <p:cNvSpPr txBox="1"/>
          <p:nvPr/>
        </p:nvSpPr>
        <p:spPr>
          <a:xfrm>
            <a:off x="6199632" y="2407411"/>
            <a:ext cx="5425135" cy="225933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ct val="121000"/>
              </a:lnSpc>
              <a:spcAft>
                <a:spcPts val="865"/>
              </a:spcAft>
            </a:pPr>
            <a:r>
              <a:rPr sz="1400" b="1">
                <a:solidFill>
                  <a:srgbClr val="2C7BB6"/>
                </a:solidFill>
                <a:latin typeface="微软雅黑" panose="020B0503020204020204" charset="-122"/>
                <a:ea typeface="微软雅黑" panose="020B0503020204020204" charset="-122"/>
              </a:rPr>
              <a:t>▪ Research subjects skew upward　Mostly university and vocational teachers</a:t>
            </a:r>
            <a:endParaRPr sz="1600">
              <a:solidFill>
                <a:srgbClr val="5A667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21000"/>
              </a:lnSpc>
              <a:spcAft>
                <a:spcPts val="865"/>
              </a:spcAft>
            </a:pPr>
            <a:r>
              <a:rPr sz="1400" b="1">
                <a:solidFill>
                  <a:srgbClr val="2C7BB6"/>
                </a:solidFill>
                <a:latin typeface="微软雅黑" panose="020B0503020204020204" charset="-122"/>
                <a:ea typeface="微软雅黑" panose="020B0503020204020204" charset="-122"/>
              </a:rPr>
              <a:t>▪ Primary and secondary schools keep the four-character frame　"Morality, diligence, performance, ability"</a:t>
            </a:r>
            <a:endParaRPr sz="1600">
              <a:solidFill>
                <a:srgbClr val="5A667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21000"/>
              </a:lnSpc>
              <a:spcAft>
                <a:spcPts val="865"/>
              </a:spcAft>
            </a:pPr>
            <a:r>
              <a:rPr sz="1400" b="1">
                <a:solidFill>
                  <a:srgbClr val="2C7BB6"/>
                </a:solidFill>
                <a:latin typeface="微软雅黑" panose="020B0503020204020204" charset="-122"/>
                <a:ea typeface="微软雅黑" panose="020B0503020204020204" charset="-122"/>
              </a:rPr>
              <a:t>▪ Professionalism is poorly reflected　Generic frames miss IT teaching features</a:t>
            </a:r>
            <a:endParaRPr sz="1600">
              <a:solidFill>
                <a:srgbClr val="5A667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67055" y="5479415"/>
            <a:ext cx="11057890" cy="775335"/>
          </a:xfrm>
          <a:prstGeom prst="rect">
            <a:avLst/>
          </a:prstGeom>
          <a:solidFill>
            <a:srgbClr val="0F35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54864" rIns="109728" bIns="54864"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 flipH="1">
            <a:off x="566420" y="5479415"/>
            <a:ext cx="76200" cy="775335"/>
          </a:xfrm>
          <a:prstGeom prst="rect">
            <a:avLst/>
          </a:prstGeom>
          <a:solidFill>
            <a:srgbClr val="D982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54864" rIns="109728" bIns="54864"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77824" y="5576760"/>
            <a:ext cx="10436047" cy="487045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19000"/>
              </a:lnSpc>
              <a:spcBef>
                <a:spcPts val="0"/>
              </a:spcBef>
              <a:spcAft>
                <a:spcPts val="0"/>
              </a:spcAft>
            </a:pPr>
            <a:r>
              <a:rPr sz="1820" b="0" i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Common gap: IT teacher evaluation is scarce, and existing studies lack objectivity.</a:t>
            </a:r>
          </a:p>
        </p:txBody>
      </p:sp>
      <p:sp>
        <p:nvSpPr>
          <p:cNvPr id="17" name="Rectangle 6"/>
          <p:cNvSpPr/>
          <p:nvPr/>
        </p:nvSpPr>
        <p:spPr>
          <a:xfrm>
            <a:off x="566928" y="1033653"/>
            <a:ext cx="1051560" cy="45720"/>
          </a:xfrm>
          <a:prstGeom prst="rect">
            <a:avLst/>
          </a:prstGeom>
          <a:solidFill>
            <a:srgbClr val="2C7B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54864" rIns="109728" bIns="54864"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35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54864" rIns="109728" bIns="54864"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66928" y="6428232"/>
            <a:ext cx="8229600" cy="22098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9AA8B4"/>
                </a:solidFill>
                <a:latin typeface="微软雅黑" panose="020B0503020204020204" charset="-122"/>
                <a:ea typeface="微软雅黑" panose="020B0503020204020204" charset="-122"/>
              </a:rPr>
              <a:t>A Rough-Set-Based Teacher Education Evaluation System for Secondary School Information Technology Teachers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527487" y="6428232"/>
            <a:ext cx="1097280" cy="22098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9AA8B4"/>
                </a:solidFill>
                <a:latin typeface="微软雅黑" panose="020B0503020204020204" charset="-122"/>
                <a:ea typeface="微软雅黑" panose="020B0503020204020204" charset="-122"/>
              </a:rPr>
              <a:t>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457200"/>
            <a:ext cx="11057839" cy="507365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0"/>
              </a:spcAft>
            </a:pPr>
            <a:r>
              <a:rPr lang="zh-CN" sz="2800" b="1" i="0">
                <a:solidFill>
                  <a:srgbClr val="0F3557"/>
                </a:solidFill>
                <a:latin typeface="微软雅黑" panose="020B0503020204020204" charset="-122"/>
                <a:ea typeface="微软雅黑" panose="020B0503020204020204" charset="-122"/>
              </a:rPr>
              <a:t>Research Content</a:t>
            </a:r>
          </a:p>
        </p:txBody>
      </p:sp>
      <p:sp>
        <p:nvSpPr>
          <p:cNvPr id="8" name="Rectangle 7"/>
          <p:cNvSpPr/>
          <p:nvPr/>
        </p:nvSpPr>
        <p:spPr>
          <a:xfrm>
            <a:off x="567055" y="1228090"/>
            <a:ext cx="10709275" cy="1008380"/>
          </a:xfrm>
          <a:prstGeom prst="rect">
            <a:avLst/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54864" rIns="109728" bIns="54864"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567055" y="1228090"/>
            <a:ext cx="76200" cy="984885"/>
          </a:xfrm>
          <a:prstGeom prst="rect">
            <a:avLst/>
          </a:prstGeom>
          <a:solidFill>
            <a:srgbClr val="D982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54864" rIns="109728" bIns="54864"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752475" y="1575943"/>
            <a:ext cx="4535423" cy="3175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 i="0">
                <a:solidFill>
                  <a:srgbClr val="D9822B"/>
                </a:solidFill>
                <a:latin typeface="微软雅黑" panose="020B0503020204020204" charset="-122"/>
                <a:ea typeface="微软雅黑" panose="020B0503020204020204" charset="-122"/>
              </a:rPr>
              <a:t>Core Research Question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291840" y="1343660"/>
            <a:ext cx="7849235" cy="37338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</a:pPr>
            <a:r>
              <a:rPr sz="1900" b="1" i="0">
                <a:solidFill>
                  <a:srgbClr val="0F3557"/>
                </a:solidFill>
                <a:latin typeface="微软雅黑" panose="020B0503020204020204" charset="-122"/>
                <a:ea typeface="微软雅黑" panose="020B0503020204020204" charset="-122"/>
              </a:rPr>
              <a:t>How can secondary school information technology teachers be evaluated in a scientific, objective and interpretable way?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66801" y="2389251"/>
            <a:ext cx="5736031" cy="353695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sz="2000" b="1" i="0">
                <a:solidFill>
                  <a:srgbClr val="D9822B"/>
                </a:solidFill>
                <a:latin typeface="微软雅黑" panose="020B0503020204020204" charset="-122"/>
                <a:ea typeface="微软雅黑" panose="020B0503020204020204" charset="-122"/>
              </a:rPr>
              <a:t>Research Content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66801" y="2806573"/>
            <a:ext cx="822960" cy="32004"/>
          </a:xfrm>
          <a:prstGeom prst="rect">
            <a:avLst/>
          </a:prstGeom>
          <a:solidFill>
            <a:srgbClr val="D982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54864" rIns="109728" bIns="54864" rtlCol="0" anchor="ctr"/>
          <a:lstStyle/>
          <a:p>
            <a:pPr algn="ctr"/>
            <a:endParaRPr sz="2800"/>
          </a:p>
        </p:txBody>
      </p:sp>
      <p:sp>
        <p:nvSpPr>
          <p:cNvPr id="16" name="Rectangle 15"/>
          <p:cNvSpPr/>
          <p:nvPr>
            <p:custDataLst>
              <p:tags r:id="rId1"/>
            </p:custDataLst>
          </p:nvPr>
        </p:nvSpPr>
        <p:spPr>
          <a:xfrm>
            <a:off x="221996" y="3012693"/>
            <a:ext cx="45720" cy="932688"/>
          </a:xfrm>
          <a:prstGeom prst="rect">
            <a:avLst/>
          </a:prstGeom>
          <a:solidFill>
            <a:srgbClr val="0F35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54864" rIns="109728" bIns="54864" rtlCol="0" anchor="ctr"/>
          <a:lstStyle/>
          <a:p>
            <a:pPr algn="ctr"/>
            <a:endParaRPr sz="2800"/>
          </a:p>
        </p:txBody>
      </p:sp>
      <p:sp>
        <p:nvSpPr>
          <p:cNvPr id="17" name="Oval 16"/>
          <p:cNvSpPr/>
          <p:nvPr>
            <p:custDataLst>
              <p:tags r:id="rId2"/>
            </p:custDataLst>
          </p:nvPr>
        </p:nvSpPr>
        <p:spPr>
          <a:xfrm>
            <a:off x="386587" y="3296158"/>
            <a:ext cx="365760" cy="365760"/>
          </a:xfrm>
          <a:prstGeom prst="ellipse">
            <a:avLst/>
          </a:prstGeom>
          <a:solidFill>
            <a:srgbClr val="0F35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/>
            <a:r>
              <a:rPr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1</a:t>
            </a:r>
          </a:p>
        </p:txBody>
      </p:sp>
      <p:sp>
        <p:nvSpPr>
          <p:cNvPr id="18" name="TextBox 17"/>
          <p:cNvSpPr txBox="1"/>
          <p:nvPr>
            <p:custDataLst>
              <p:tags r:id="rId3"/>
            </p:custDataLst>
          </p:nvPr>
        </p:nvSpPr>
        <p:spPr>
          <a:xfrm>
            <a:off x="898652" y="3049270"/>
            <a:ext cx="4913071" cy="131953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230"/>
              </a:spcAft>
            </a:pPr>
            <a:r>
              <a:rPr sz="1450" b="1" i="0">
                <a:solidFill>
                  <a:srgbClr val="0F3557"/>
                </a:solidFill>
                <a:latin typeface="微软雅黑" panose="020B0503020204020204" charset="-122"/>
                <a:ea typeface="微软雅黑" panose="020B0503020204020204" charset="-122"/>
              </a:rPr>
              <a:t>Establish a discipline-specific indicator system</a:t>
            </a:r>
            <a:endParaRPr b="1" i="0">
              <a:solidFill>
                <a:srgbClr val="0F3557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lnSpc>
                <a:spcPct val="117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5A6670"/>
                </a:solidFill>
                <a:latin typeface="微软雅黑" panose="020B0503020204020204" charset="-122"/>
                <a:ea typeface="微软雅黑" panose="020B0503020204020204" charset="-122"/>
              </a:rPr>
              <a:t>4 first-level, 7 second-level and 23 third-level indicators.</a:t>
            </a:r>
            <a:endParaRPr sz="1220" b="0" i="0">
              <a:solidFill>
                <a:srgbClr val="5A667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Rectangle 18"/>
          <p:cNvSpPr/>
          <p:nvPr>
            <p:custDataLst>
              <p:tags r:id="rId4"/>
            </p:custDataLst>
          </p:nvPr>
        </p:nvSpPr>
        <p:spPr>
          <a:xfrm>
            <a:off x="221996" y="4831397"/>
            <a:ext cx="45720" cy="932688"/>
          </a:xfrm>
          <a:prstGeom prst="rect">
            <a:avLst/>
          </a:prstGeom>
          <a:solidFill>
            <a:srgbClr val="0F35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54864" rIns="109728" bIns="54864" rtlCol="0" anchor="ctr"/>
          <a:lstStyle/>
          <a:p>
            <a:pPr algn="ctr"/>
            <a:endParaRPr sz="2800"/>
          </a:p>
        </p:txBody>
      </p:sp>
      <p:sp>
        <p:nvSpPr>
          <p:cNvPr id="20" name="Oval 19"/>
          <p:cNvSpPr/>
          <p:nvPr>
            <p:custDataLst>
              <p:tags r:id="rId5"/>
            </p:custDataLst>
          </p:nvPr>
        </p:nvSpPr>
        <p:spPr>
          <a:xfrm>
            <a:off x="386587" y="5114861"/>
            <a:ext cx="365760" cy="365760"/>
          </a:xfrm>
          <a:prstGeom prst="ellipse">
            <a:avLst/>
          </a:prstGeom>
          <a:solidFill>
            <a:srgbClr val="0F35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/>
            <a:r>
              <a:rPr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2</a:t>
            </a:r>
          </a:p>
        </p:txBody>
      </p:sp>
      <p:sp>
        <p:nvSpPr>
          <p:cNvPr id="21" name="TextBox 20"/>
          <p:cNvSpPr txBox="1"/>
          <p:nvPr>
            <p:custDataLst>
              <p:tags r:id="rId6"/>
            </p:custDataLst>
          </p:nvPr>
        </p:nvSpPr>
        <p:spPr>
          <a:xfrm>
            <a:off x="898652" y="4867973"/>
            <a:ext cx="4913071" cy="99949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230"/>
              </a:spcAft>
            </a:pPr>
            <a:r>
              <a:rPr sz="1450" b="1" i="0">
                <a:solidFill>
                  <a:srgbClr val="0F3557"/>
                </a:solidFill>
                <a:latin typeface="微软雅黑" panose="020B0503020204020204" charset="-122"/>
                <a:ea typeface="微软雅黑" panose="020B0503020204020204" charset="-122"/>
              </a:rPr>
              <a:t>Build a rough-set-based evaluation model</a:t>
            </a:r>
            <a:endParaRPr b="1" i="0">
              <a:solidFill>
                <a:srgbClr val="0F3557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lnSpc>
                <a:spcPct val="117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5A6670"/>
                </a:solidFill>
                <a:latin typeface="微软雅黑" panose="020B0503020204020204" charset="-122"/>
                <a:ea typeface="微软雅黑" panose="020B0503020204020204" charset="-122"/>
              </a:rPr>
              <a:t>Reduction → entropy weighting → scores and ranking.</a:t>
            </a:r>
            <a:endParaRPr sz="1220" b="0" i="0">
              <a:solidFill>
                <a:srgbClr val="5A667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Rectangle 21"/>
          <p:cNvSpPr/>
          <p:nvPr>
            <p:custDataLst>
              <p:tags r:id="rId7"/>
            </p:custDataLst>
          </p:nvPr>
        </p:nvSpPr>
        <p:spPr>
          <a:xfrm>
            <a:off x="6363716" y="2976245"/>
            <a:ext cx="45720" cy="932688"/>
          </a:xfrm>
          <a:prstGeom prst="rect">
            <a:avLst/>
          </a:prstGeom>
          <a:solidFill>
            <a:srgbClr val="0F35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54864" rIns="109728" bIns="54864" rtlCol="0" anchor="ctr"/>
          <a:lstStyle/>
          <a:p>
            <a:pPr algn="ctr"/>
            <a:endParaRPr sz="2800"/>
          </a:p>
        </p:txBody>
      </p:sp>
      <p:sp>
        <p:nvSpPr>
          <p:cNvPr id="23" name="Oval 22"/>
          <p:cNvSpPr/>
          <p:nvPr>
            <p:custDataLst>
              <p:tags r:id="rId8"/>
            </p:custDataLst>
          </p:nvPr>
        </p:nvSpPr>
        <p:spPr>
          <a:xfrm>
            <a:off x="6528307" y="3259709"/>
            <a:ext cx="365760" cy="365760"/>
          </a:xfrm>
          <a:prstGeom prst="ellipse">
            <a:avLst/>
          </a:prstGeom>
          <a:solidFill>
            <a:srgbClr val="0F35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/>
            <a:r>
              <a:rPr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3</a:t>
            </a:r>
          </a:p>
        </p:txBody>
      </p:sp>
      <p:sp>
        <p:nvSpPr>
          <p:cNvPr id="24" name="TextBox 23"/>
          <p:cNvSpPr txBox="1"/>
          <p:nvPr>
            <p:custDataLst>
              <p:tags r:id="rId9"/>
            </p:custDataLst>
          </p:nvPr>
        </p:nvSpPr>
        <p:spPr>
          <a:xfrm>
            <a:off x="7040372" y="3012821"/>
            <a:ext cx="4913071" cy="99949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260"/>
              </a:spcAft>
            </a:pPr>
            <a:r>
              <a:rPr sz="1450" b="1" i="0">
                <a:solidFill>
                  <a:srgbClr val="0F3557"/>
                </a:solidFill>
                <a:latin typeface="微软雅黑" panose="020B0503020204020204" charset="-122"/>
                <a:ea typeface="微软雅黑" panose="020B0503020204020204" charset="-122"/>
              </a:rPr>
              <a:t>Carry out the empirical study with real data</a:t>
            </a:r>
            <a:endParaRPr b="1" i="0">
              <a:solidFill>
                <a:srgbClr val="0F3557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lnSpc>
                <a:spcPct val="117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5A6670"/>
                </a:solidFill>
                <a:latin typeface="微软雅黑" panose="020B0503020204020204" charset="-122"/>
                <a:ea typeface="微软雅黑" panose="020B0503020204020204" charset="-122"/>
              </a:rPr>
              <a:t>108 IT teachers nationwide; the full route completed.</a:t>
            </a:r>
            <a:endParaRPr sz="1380" b="0" i="0">
              <a:solidFill>
                <a:srgbClr val="5A667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Rectangle 24"/>
          <p:cNvSpPr/>
          <p:nvPr>
            <p:custDataLst>
              <p:tags r:id="rId10"/>
            </p:custDataLst>
          </p:nvPr>
        </p:nvSpPr>
        <p:spPr>
          <a:xfrm>
            <a:off x="6363716" y="4701857"/>
            <a:ext cx="45720" cy="932688"/>
          </a:xfrm>
          <a:prstGeom prst="rect">
            <a:avLst/>
          </a:prstGeom>
          <a:solidFill>
            <a:srgbClr val="0F35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54864" rIns="109728" bIns="54864" rtlCol="0" anchor="ctr"/>
          <a:lstStyle/>
          <a:p>
            <a:pPr algn="ctr"/>
            <a:endParaRPr sz="2800"/>
          </a:p>
        </p:txBody>
      </p:sp>
      <p:sp>
        <p:nvSpPr>
          <p:cNvPr id="26" name="Oval 25"/>
          <p:cNvSpPr/>
          <p:nvPr>
            <p:custDataLst>
              <p:tags r:id="rId11"/>
            </p:custDataLst>
          </p:nvPr>
        </p:nvSpPr>
        <p:spPr>
          <a:xfrm>
            <a:off x="6528307" y="4985321"/>
            <a:ext cx="365760" cy="365760"/>
          </a:xfrm>
          <a:prstGeom prst="ellipse">
            <a:avLst/>
          </a:prstGeom>
          <a:solidFill>
            <a:srgbClr val="0F35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/>
            <a:r>
              <a:rPr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4</a:t>
            </a:r>
          </a:p>
        </p:txBody>
      </p:sp>
      <p:sp>
        <p:nvSpPr>
          <p:cNvPr id="27" name="TextBox 26"/>
          <p:cNvSpPr txBox="1"/>
          <p:nvPr>
            <p:custDataLst>
              <p:tags r:id="rId12"/>
            </p:custDataLst>
          </p:nvPr>
        </p:nvSpPr>
        <p:spPr>
          <a:xfrm>
            <a:off x="7040372" y="4738433"/>
            <a:ext cx="4913071" cy="99949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260"/>
              </a:spcAft>
            </a:pPr>
            <a:r>
              <a:rPr sz="1450" b="1" i="0">
                <a:solidFill>
                  <a:srgbClr val="0F3557"/>
                </a:solidFill>
                <a:latin typeface="微软雅黑" panose="020B0503020204020204" charset="-122"/>
                <a:ea typeface="微软雅黑" panose="020B0503020204020204" charset="-122"/>
              </a:rPr>
              <a:t>Systematic comparison with two other methods</a:t>
            </a:r>
            <a:endParaRPr b="1" i="0">
              <a:solidFill>
                <a:srgbClr val="0F3557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lnSpc>
                <a:spcPct val="117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5A6670"/>
                </a:solidFill>
                <a:latin typeface="微软雅黑" panose="020B0503020204020204" charset="-122"/>
                <a:ea typeface="微软雅黑" panose="020B0503020204020204" charset="-122"/>
              </a:rPr>
              <a:t>Discernibility matrix and BP network: efficiency, accuracy, interpretability.</a:t>
            </a:r>
            <a:endParaRPr sz="1380" b="0" i="0">
              <a:solidFill>
                <a:srgbClr val="5A667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" name="Rectangle 6"/>
          <p:cNvSpPr/>
          <p:nvPr/>
        </p:nvSpPr>
        <p:spPr>
          <a:xfrm>
            <a:off x="566928" y="1033653"/>
            <a:ext cx="1051560" cy="45720"/>
          </a:xfrm>
          <a:prstGeom prst="rect">
            <a:avLst/>
          </a:prstGeom>
          <a:solidFill>
            <a:srgbClr val="2C7B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54864" rIns="109728" bIns="54864"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35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54864" rIns="109728" bIns="54864"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66928" y="6428232"/>
            <a:ext cx="8229600" cy="22098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9AA8B4"/>
                </a:solidFill>
                <a:latin typeface="微软雅黑" panose="020B0503020204020204" charset="-122"/>
                <a:ea typeface="微软雅黑" panose="020B0503020204020204" charset="-122"/>
              </a:rPr>
              <a:t>A Rough-Set-Based Teacher Education Evaluation System for Secondary School Information Technology Teachers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527487" y="6428232"/>
            <a:ext cx="1097280" cy="22098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9AA8B4"/>
                </a:solidFill>
                <a:latin typeface="微软雅黑" panose="020B0503020204020204" charset="-122"/>
                <a:ea typeface="微软雅黑" panose="020B0503020204020204" charset="-122"/>
              </a:rPr>
              <a:t>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457200"/>
            <a:ext cx="11057839" cy="507365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800" b="1" i="0">
                <a:solidFill>
                  <a:srgbClr val="0F3557"/>
                </a:solidFill>
                <a:latin typeface="微软雅黑" panose="020B0503020204020204" charset="-122"/>
                <a:ea typeface="微软雅黑" panose="020B0503020204020204" charset="-122"/>
              </a:rPr>
              <a:t>Theoretical Foundations</a:t>
            </a:r>
          </a:p>
        </p:txBody>
      </p:sp>
      <p:sp>
        <p:nvSpPr>
          <p:cNvPr id="8" name="Rectangle 7"/>
          <p:cNvSpPr/>
          <p:nvPr>
            <p:custDataLst>
              <p:tags r:id="rId1"/>
            </p:custDataLst>
          </p:nvPr>
        </p:nvSpPr>
        <p:spPr>
          <a:xfrm>
            <a:off x="566928" y="1591056"/>
            <a:ext cx="5084064" cy="27889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54864" rIns="109728" bIns="54864"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>
            <p:custDataLst>
              <p:tags r:id="rId2"/>
            </p:custDataLst>
          </p:nvPr>
        </p:nvSpPr>
        <p:spPr>
          <a:xfrm>
            <a:off x="566928" y="1591056"/>
            <a:ext cx="5084064" cy="32004"/>
          </a:xfrm>
          <a:prstGeom prst="rect">
            <a:avLst/>
          </a:prstGeom>
          <a:solidFill>
            <a:srgbClr val="2C7B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54864" rIns="109728" bIns="54864"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>
            <p:custDataLst>
              <p:tags r:id="rId3"/>
            </p:custDataLst>
          </p:nvPr>
        </p:nvSpPr>
        <p:spPr>
          <a:xfrm>
            <a:off x="658368" y="1664208"/>
            <a:ext cx="4992624" cy="236220"/>
          </a:xfrm>
          <a:prstGeom prst="rect">
            <a:avLst/>
          </a:prstGeom>
          <a:noFill/>
        </p:spPr>
        <p:txBody>
          <a:bodyPr wrap="none" lIns="0" tIns="0" rIns="0" bIns="0" anchor="t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0F3557"/>
                </a:solidFill>
                <a:latin typeface="微软雅黑" panose="020B0503020204020204" charset="-122"/>
                <a:ea typeface="微软雅黑" panose="020B0503020204020204" charset="-122"/>
              </a:rPr>
              <a:t>Fig. 2-1  Schematic Diagram of Rough Set Approximation</a:t>
            </a:r>
          </a:p>
        </p:txBody>
      </p:sp>
      <p:pic>
        <p:nvPicPr>
          <p:cNvPr id="11" name="Picture 10" descr="image5.pn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1127405" y="1901952"/>
            <a:ext cx="3963108" cy="2386584"/>
          </a:xfrm>
          <a:prstGeom prst="rect">
            <a:avLst/>
          </a:prstGeom>
        </p:spPr>
      </p:pic>
      <p:sp>
        <p:nvSpPr>
          <p:cNvPr id="13" name="Rectangle 12"/>
          <p:cNvSpPr/>
          <p:nvPr>
            <p:custDataLst>
              <p:tags r:id="rId5"/>
            </p:custDataLst>
          </p:nvPr>
        </p:nvSpPr>
        <p:spPr>
          <a:xfrm>
            <a:off x="566928" y="4498848"/>
            <a:ext cx="5084064" cy="32004"/>
          </a:xfrm>
          <a:prstGeom prst="rect">
            <a:avLst/>
          </a:prstGeom>
          <a:solidFill>
            <a:srgbClr val="7FAF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54864" rIns="109728" bIns="54864"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>
            <p:custDataLst>
              <p:tags r:id="rId6"/>
            </p:custDataLst>
          </p:nvPr>
        </p:nvSpPr>
        <p:spPr>
          <a:xfrm>
            <a:off x="658368" y="4572000"/>
            <a:ext cx="4901183" cy="2362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0F3557"/>
                </a:solidFill>
                <a:latin typeface="微软雅黑" panose="020B0503020204020204" charset="-122"/>
                <a:ea typeface="微软雅黑" panose="020B0503020204020204" charset="-122"/>
              </a:rPr>
              <a:t>Table 2-1  Example of an Information System</a:t>
            </a:r>
          </a:p>
        </p:txBody>
      </p:sp>
      <p:pic>
        <p:nvPicPr>
          <p:cNvPr id="15" name="Picture 14" descr="image2.emf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19175" y="4914265"/>
            <a:ext cx="3902710" cy="1515745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5961888" y="1493266"/>
            <a:ext cx="5662879" cy="255905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450" b="1" i="0">
                <a:solidFill>
                  <a:srgbClr val="0F3557"/>
                </a:solidFill>
                <a:latin typeface="微软雅黑" panose="020B0503020204020204" charset="-122"/>
                <a:ea typeface="微软雅黑" panose="020B0503020204020204" charset="-122"/>
              </a:rPr>
              <a:t>Core Concepts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961888" y="1840738"/>
            <a:ext cx="822960" cy="32004"/>
          </a:xfrm>
          <a:prstGeom prst="rect">
            <a:avLst/>
          </a:prstGeom>
          <a:solidFill>
            <a:srgbClr val="0F35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54864" rIns="109728" bIns="54864"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5962015" y="1968500"/>
            <a:ext cx="5662930" cy="220599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ct val="121000"/>
              </a:lnSpc>
              <a:spcAft>
                <a:spcPts val="910"/>
              </a:spcAft>
            </a:pPr>
            <a:r>
              <a:rPr sz="1350" b="1">
                <a:solidFill>
                  <a:srgbClr val="0F3557"/>
                </a:solidFill>
                <a:latin typeface="微软雅黑" panose="020B0503020204020204" charset="-122"/>
                <a:ea typeface="微软雅黑" panose="020B0503020204020204" charset="-122"/>
              </a:rPr>
              <a:t>▪ Information system  S = (U, A, V, f)　Objects, attributes, values and mapping</a:t>
            </a:r>
            <a:endParaRPr sz="1600">
              <a:solidFill>
                <a:srgbClr val="5A667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21000"/>
              </a:lnSpc>
              <a:spcAft>
                <a:spcPts val="910"/>
              </a:spcAft>
            </a:pPr>
            <a:r>
              <a:rPr sz="1350" b="1">
                <a:solidFill>
                  <a:srgbClr val="0F3557"/>
                </a:solidFill>
                <a:latin typeface="微软雅黑" panose="020B0503020204020204" charset="-122"/>
                <a:ea typeface="微软雅黑" panose="020B0503020204020204" charset="-122"/>
              </a:rPr>
              <a:t>▪ Indiscernibility relation  Ind(B)　Same values on B → one knowledge granule</a:t>
            </a:r>
            <a:endParaRPr sz="1600">
              <a:solidFill>
                <a:srgbClr val="5A667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21000"/>
              </a:lnSpc>
              <a:spcAft>
                <a:spcPts val="910"/>
              </a:spcAft>
            </a:pPr>
            <a:r>
              <a:rPr sz="1350" b="1">
                <a:solidFill>
                  <a:srgbClr val="0F3557"/>
                </a:solidFill>
                <a:latin typeface="微软雅黑" panose="020B0503020204020204" charset="-122"/>
                <a:ea typeface="微软雅黑" panose="020B0503020204020204" charset="-122"/>
              </a:rPr>
              <a:t>▪ Upper / lower approximation and the three regions　Positive, negative and boundary regions</a:t>
            </a:r>
            <a:endParaRPr sz="1600">
              <a:solidFill>
                <a:srgbClr val="5A667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21000"/>
              </a:lnSpc>
              <a:spcAft>
                <a:spcPts val="910"/>
              </a:spcAft>
            </a:pPr>
            <a:r>
              <a:rPr sz="1350" b="1">
                <a:solidFill>
                  <a:srgbClr val="0F3557"/>
                </a:solidFill>
                <a:latin typeface="微软雅黑" panose="020B0503020204020204" charset="-122"/>
                <a:ea typeface="微软雅黑" panose="020B0503020204020204" charset="-122"/>
              </a:rPr>
              <a:t>▪ Dependency degree and attribute significance　Zero significance ⇒ reducible</a:t>
            </a:r>
            <a:endParaRPr sz="1600">
              <a:solidFill>
                <a:srgbClr val="5A667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5961888" y="5193792"/>
            <a:ext cx="5662879" cy="859536"/>
          </a:xfrm>
          <a:prstGeom prst="rect">
            <a:avLst/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54864" rIns="109728" bIns="54864"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5961888" y="5193792"/>
            <a:ext cx="5662879" cy="859536"/>
          </a:xfrm>
          <a:prstGeom prst="rect">
            <a:avLst/>
          </a:prstGeom>
          <a:noFill/>
          <a:ln w="6350">
            <a:solidFill>
              <a:srgbClr val="D5DF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54864" rIns="109728" bIns="54864"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6236207" y="5308092"/>
            <a:ext cx="5114239" cy="730885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0F3557"/>
                </a:solidFill>
                <a:latin typeface="微软雅黑" panose="020B0503020204020204" charset="-122"/>
                <a:ea typeface="微软雅黑" panose="020B0503020204020204" charset="-122"/>
              </a:rPr>
              <a:t>Reduction: delete an attribute, keep classification unchanged — the source of "objectivity".</a:t>
            </a:r>
            <a:endParaRPr sz="1100" b="0" i="0">
              <a:solidFill>
                <a:srgbClr val="0F3557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" name="Rectangle 6"/>
          <p:cNvSpPr/>
          <p:nvPr/>
        </p:nvSpPr>
        <p:spPr>
          <a:xfrm>
            <a:off x="566928" y="1033653"/>
            <a:ext cx="1051560" cy="45720"/>
          </a:xfrm>
          <a:prstGeom prst="rect">
            <a:avLst/>
          </a:prstGeom>
          <a:solidFill>
            <a:srgbClr val="2C7B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54864" rIns="109728" bIns="54864"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35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54864" rIns="109728" bIns="54864"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66928" y="6428232"/>
            <a:ext cx="8229600" cy="22098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9AA8B4"/>
                </a:solidFill>
                <a:latin typeface="微软雅黑" panose="020B0503020204020204" charset="-122"/>
                <a:ea typeface="微软雅黑" panose="020B0503020204020204" charset="-122"/>
              </a:rPr>
              <a:t>A Rough-Set-Based Teacher Education Evaluation System for Secondary School Information Technology Teachers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527487" y="6428232"/>
            <a:ext cx="1097280" cy="22098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9AA8B4"/>
                </a:solidFill>
                <a:latin typeface="微软雅黑" panose="020B0503020204020204" charset="-122"/>
                <a:ea typeface="微软雅黑" panose="020B0503020204020204" charset="-122"/>
              </a:rPr>
              <a:t>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457200"/>
            <a:ext cx="11057839" cy="507365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800" b="1" i="0">
                <a:solidFill>
                  <a:srgbClr val="0F3557"/>
                </a:solidFill>
                <a:latin typeface="微软雅黑" panose="020B0503020204020204" charset="-122"/>
                <a:ea typeface="微软雅黑" panose="020B0503020204020204" charset="-122"/>
              </a:rPr>
              <a:t>Research Roadmap</a:t>
            </a:r>
          </a:p>
        </p:txBody>
      </p:sp>
      <p:sp>
        <p:nvSpPr>
          <p:cNvPr id="10" name="Rectangle 9"/>
          <p:cNvSpPr/>
          <p:nvPr>
            <p:custDataLst>
              <p:tags r:id="rId1"/>
            </p:custDataLst>
          </p:nvPr>
        </p:nvSpPr>
        <p:spPr>
          <a:xfrm>
            <a:off x="566928" y="1703323"/>
            <a:ext cx="45720" cy="768096"/>
          </a:xfrm>
          <a:prstGeom prst="rect">
            <a:avLst/>
          </a:prstGeom>
          <a:solidFill>
            <a:srgbClr val="0F35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54864" rIns="109728" bIns="54864" rtlCol="0" anchor="ctr"/>
          <a:lstStyle/>
          <a:p>
            <a:pPr algn="ctr"/>
            <a:endParaRPr sz="2400"/>
          </a:p>
        </p:txBody>
      </p:sp>
      <p:sp>
        <p:nvSpPr>
          <p:cNvPr id="11" name="Oval 10"/>
          <p:cNvSpPr/>
          <p:nvPr>
            <p:custDataLst>
              <p:tags r:id="rId2"/>
            </p:custDataLst>
          </p:nvPr>
        </p:nvSpPr>
        <p:spPr>
          <a:xfrm>
            <a:off x="731520" y="1904491"/>
            <a:ext cx="365760" cy="365760"/>
          </a:xfrm>
          <a:prstGeom prst="ellipse">
            <a:avLst/>
          </a:prstGeom>
          <a:solidFill>
            <a:srgbClr val="0F35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/>
            <a:r>
              <a:rPr sz="16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1</a:t>
            </a:r>
          </a:p>
        </p:txBody>
      </p:sp>
      <p:sp>
        <p:nvSpPr>
          <p:cNvPr id="12" name="TextBox 11"/>
          <p:cNvSpPr txBox="1"/>
          <p:nvPr>
            <p:custDataLst>
              <p:tags r:id="rId3"/>
            </p:custDataLst>
          </p:nvPr>
        </p:nvSpPr>
        <p:spPr>
          <a:xfrm>
            <a:off x="1243584" y="1739900"/>
            <a:ext cx="4224527" cy="60325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270"/>
              </a:spcAft>
            </a:pPr>
            <a:r>
              <a:rPr sz="1450" b="1" i="0">
                <a:solidFill>
                  <a:srgbClr val="0F3557"/>
                </a:solidFill>
                <a:latin typeface="微软雅黑" panose="020B0503020204020204" charset="-122"/>
                <a:ea typeface="微软雅黑" panose="020B0503020204020204" charset="-122"/>
              </a:rPr>
              <a:t>Literature and policy analysis</a:t>
            </a:r>
            <a:endParaRPr sz="1440" b="1" i="0">
              <a:solidFill>
                <a:srgbClr val="0F3557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lnSpc>
                <a:spcPct val="117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5A6670"/>
                </a:solidFill>
                <a:latin typeface="微软雅黑" panose="020B0503020204020204" charset="-122"/>
                <a:ea typeface="微软雅黑" panose="020B0503020204020204" charset="-122"/>
              </a:rPr>
              <a:t>High-frequency indicators → initial indicators.</a:t>
            </a:r>
            <a:endParaRPr sz="1260" b="0" i="0">
              <a:solidFill>
                <a:srgbClr val="5A667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Rectangle 12"/>
          <p:cNvSpPr/>
          <p:nvPr>
            <p:custDataLst>
              <p:tags r:id="rId4"/>
            </p:custDataLst>
          </p:nvPr>
        </p:nvSpPr>
        <p:spPr>
          <a:xfrm>
            <a:off x="566928" y="2553334"/>
            <a:ext cx="45720" cy="768096"/>
          </a:xfrm>
          <a:prstGeom prst="rect">
            <a:avLst/>
          </a:prstGeom>
          <a:solidFill>
            <a:srgbClr val="0F35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54864" rIns="109728" bIns="54864" rtlCol="0" anchor="ctr"/>
          <a:lstStyle/>
          <a:p>
            <a:pPr algn="ctr"/>
            <a:endParaRPr sz="2400"/>
          </a:p>
        </p:txBody>
      </p:sp>
      <p:sp>
        <p:nvSpPr>
          <p:cNvPr id="14" name="Oval 13"/>
          <p:cNvSpPr/>
          <p:nvPr>
            <p:custDataLst>
              <p:tags r:id="rId5"/>
            </p:custDataLst>
          </p:nvPr>
        </p:nvSpPr>
        <p:spPr>
          <a:xfrm>
            <a:off x="731520" y="2754502"/>
            <a:ext cx="365760" cy="365760"/>
          </a:xfrm>
          <a:prstGeom prst="ellipse">
            <a:avLst/>
          </a:prstGeom>
          <a:solidFill>
            <a:srgbClr val="0F35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/>
            <a:r>
              <a:rPr sz="16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2</a:t>
            </a:r>
          </a:p>
        </p:txBody>
      </p:sp>
      <p:sp>
        <p:nvSpPr>
          <p:cNvPr id="15" name="TextBox 14"/>
          <p:cNvSpPr txBox="1"/>
          <p:nvPr>
            <p:custDataLst>
              <p:tags r:id="rId6"/>
            </p:custDataLst>
          </p:nvPr>
        </p:nvSpPr>
        <p:spPr>
          <a:xfrm>
            <a:off x="1243584" y="2589911"/>
            <a:ext cx="4224527" cy="60325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270"/>
              </a:spcAft>
            </a:pPr>
            <a:r>
              <a:rPr sz="1450" b="1" i="0">
                <a:solidFill>
                  <a:srgbClr val="0F3557"/>
                </a:solidFill>
                <a:latin typeface="微软雅黑" panose="020B0503020204020204" charset="-122"/>
                <a:ea typeface="微软雅黑" panose="020B0503020204020204" charset="-122"/>
              </a:rPr>
              <a:t>Questionnaire design and distribution</a:t>
            </a:r>
            <a:endParaRPr sz="1440" b="1" i="0">
              <a:solidFill>
                <a:srgbClr val="0F3557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lnSpc>
                <a:spcPct val="117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5A6670"/>
                </a:solidFill>
                <a:latin typeface="微软雅黑" panose="020B0503020204020204" charset="-122"/>
                <a:ea typeface="微软雅黑" panose="020B0503020204020204" charset="-122"/>
              </a:rPr>
              <a:t>Real data from IT teachers nationwide.</a:t>
            </a:r>
            <a:endParaRPr sz="1260" b="0" i="0">
              <a:solidFill>
                <a:srgbClr val="5A667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Rectangle 15"/>
          <p:cNvSpPr/>
          <p:nvPr>
            <p:custDataLst>
              <p:tags r:id="rId7"/>
            </p:custDataLst>
          </p:nvPr>
        </p:nvSpPr>
        <p:spPr>
          <a:xfrm>
            <a:off x="566928" y="3403346"/>
            <a:ext cx="45720" cy="768096"/>
          </a:xfrm>
          <a:prstGeom prst="rect">
            <a:avLst/>
          </a:prstGeom>
          <a:solidFill>
            <a:srgbClr val="0F35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54864" rIns="109728" bIns="54864" rtlCol="0" anchor="ctr"/>
          <a:lstStyle/>
          <a:p>
            <a:pPr algn="ctr"/>
            <a:endParaRPr sz="2400"/>
          </a:p>
        </p:txBody>
      </p:sp>
      <p:sp>
        <p:nvSpPr>
          <p:cNvPr id="17" name="Oval 16"/>
          <p:cNvSpPr/>
          <p:nvPr>
            <p:custDataLst>
              <p:tags r:id="rId8"/>
            </p:custDataLst>
          </p:nvPr>
        </p:nvSpPr>
        <p:spPr>
          <a:xfrm>
            <a:off x="731520" y="3604514"/>
            <a:ext cx="365760" cy="365760"/>
          </a:xfrm>
          <a:prstGeom prst="ellipse">
            <a:avLst/>
          </a:prstGeom>
          <a:solidFill>
            <a:srgbClr val="0F35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/>
            <a:r>
              <a:rPr sz="16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3</a:t>
            </a:r>
          </a:p>
        </p:txBody>
      </p:sp>
      <p:sp>
        <p:nvSpPr>
          <p:cNvPr id="18" name="TextBox 17"/>
          <p:cNvSpPr txBox="1"/>
          <p:nvPr>
            <p:custDataLst>
              <p:tags r:id="rId9"/>
            </p:custDataLst>
          </p:nvPr>
        </p:nvSpPr>
        <p:spPr>
          <a:xfrm>
            <a:off x="1243584" y="3439922"/>
            <a:ext cx="4224527" cy="60325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270"/>
              </a:spcAft>
            </a:pPr>
            <a:r>
              <a:rPr sz="1450" b="1" i="0">
                <a:solidFill>
                  <a:srgbClr val="0F3557"/>
                </a:solidFill>
                <a:latin typeface="微软雅黑" panose="020B0503020204020204" charset="-122"/>
                <a:ea typeface="微软雅黑" panose="020B0503020204020204" charset="-122"/>
              </a:rPr>
              <a:t>Data preprocessing and table construction</a:t>
            </a:r>
            <a:endParaRPr sz="1440" b="1" i="0">
              <a:solidFill>
                <a:srgbClr val="0F3557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lnSpc>
                <a:spcPct val="117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5A6670"/>
                </a:solidFill>
                <a:latin typeface="微软雅黑" panose="020B0503020204020204" charset="-122"/>
                <a:ea typeface="微软雅黑" panose="020B0503020204020204" charset="-122"/>
              </a:rPr>
              <a:t>Build S = (U, A, V, f).</a:t>
            </a:r>
            <a:endParaRPr sz="1260" b="0" i="0">
              <a:solidFill>
                <a:srgbClr val="5A667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Rectangle 18"/>
          <p:cNvSpPr/>
          <p:nvPr>
            <p:custDataLst>
              <p:tags r:id="rId10"/>
            </p:custDataLst>
          </p:nvPr>
        </p:nvSpPr>
        <p:spPr>
          <a:xfrm>
            <a:off x="566928" y="4253357"/>
            <a:ext cx="45720" cy="768096"/>
          </a:xfrm>
          <a:prstGeom prst="rect">
            <a:avLst/>
          </a:prstGeom>
          <a:solidFill>
            <a:srgbClr val="0F35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54864" rIns="109728" bIns="54864" rtlCol="0" anchor="ctr"/>
          <a:lstStyle/>
          <a:p>
            <a:pPr algn="ctr"/>
            <a:endParaRPr sz="2400"/>
          </a:p>
        </p:txBody>
      </p:sp>
      <p:sp>
        <p:nvSpPr>
          <p:cNvPr id="20" name="Oval 19"/>
          <p:cNvSpPr/>
          <p:nvPr>
            <p:custDataLst>
              <p:tags r:id="rId11"/>
            </p:custDataLst>
          </p:nvPr>
        </p:nvSpPr>
        <p:spPr>
          <a:xfrm>
            <a:off x="731520" y="4454524"/>
            <a:ext cx="365760" cy="365760"/>
          </a:xfrm>
          <a:prstGeom prst="ellipse">
            <a:avLst/>
          </a:prstGeom>
          <a:solidFill>
            <a:srgbClr val="0F35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/>
            <a:r>
              <a:rPr sz="16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4</a:t>
            </a:r>
          </a:p>
        </p:txBody>
      </p:sp>
      <p:sp>
        <p:nvSpPr>
          <p:cNvPr id="21" name="TextBox 20"/>
          <p:cNvSpPr txBox="1"/>
          <p:nvPr>
            <p:custDataLst>
              <p:tags r:id="rId12"/>
            </p:custDataLst>
          </p:nvPr>
        </p:nvSpPr>
        <p:spPr>
          <a:xfrm>
            <a:off x="1243584" y="4289933"/>
            <a:ext cx="4224527" cy="60325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270"/>
              </a:spcAft>
            </a:pPr>
            <a:r>
              <a:rPr sz="1450" b="1" i="0">
                <a:solidFill>
                  <a:srgbClr val="0F3557"/>
                </a:solidFill>
                <a:latin typeface="微软雅黑" panose="020B0503020204020204" charset="-122"/>
                <a:ea typeface="微软雅黑" panose="020B0503020204020204" charset="-122"/>
              </a:rPr>
              <a:t>Attribute reduction and weighting</a:t>
            </a:r>
            <a:endParaRPr sz="1440" b="1" i="0">
              <a:solidFill>
                <a:srgbClr val="0F3557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lnSpc>
                <a:spcPct val="117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5A6670"/>
                </a:solidFill>
                <a:latin typeface="微软雅黑" panose="020B0503020204020204" charset="-122"/>
                <a:ea typeface="微软雅黑" panose="020B0503020204020204" charset="-122"/>
              </a:rPr>
              <a:t>Remove redundancy; entropy-based weights.</a:t>
            </a:r>
            <a:endParaRPr sz="1260" b="0" i="0">
              <a:solidFill>
                <a:srgbClr val="5A667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Rectangle 21"/>
          <p:cNvSpPr/>
          <p:nvPr>
            <p:custDataLst>
              <p:tags r:id="rId13"/>
            </p:custDataLst>
          </p:nvPr>
        </p:nvSpPr>
        <p:spPr>
          <a:xfrm>
            <a:off x="566928" y="5103368"/>
            <a:ext cx="45720" cy="768096"/>
          </a:xfrm>
          <a:prstGeom prst="rect">
            <a:avLst/>
          </a:prstGeom>
          <a:solidFill>
            <a:srgbClr val="0F35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54864" rIns="109728" bIns="54864" rtlCol="0" anchor="ctr"/>
          <a:lstStyle/>
          <a:p>
            <a:pPr algn="ctr"/>
            <a:endParaRPr sz="2400"/>
          </a:p>
        </p:txBody>
      </p:sp>
      <p:sp>
        <p:nvSpPr>
          <p:cNvPr id="23" name="Oval 22"/>
          <p:cNvSpPr/>
          <p:nvPr>
            <p:custDataLst>
              <p:tags r:id="rId14"/>
            </p:custDataLst>
          </p:nvPr>
        </p:nvSpPr>
        <p:spPr>
          <a:xfrm>
            <a:off x="731520" y="5304535"/>
            <a:ext cx="365760" cy="365760"/>
          </a:xfrm>
          <a:prstGeom prst="ellipse">
            <a:avLst/>
          </a:prstGeom>
          <a:solidFill>
            <a:srgbClr val="0F35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/>
            <a:r>
              <a:rPr sz="16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5</a:t>
            </a:r>
          </a:p>
        </p:txBody>
      </p:sp>
      <p:sp>
        <p:nvSpPr>
          <p:cNvPr id="24" name="TextBox 23"/>
          <p:cNvSpPr txBox="1"/>
          <p:nvPr>
            <p:custDataLst>
              <p:tags r:id="rId15"/>
            </p:custDataLst>
          </p:nvPr>
        </p:nvSpPr>
        <p:spPr>
          <a:xfrm>
            <a:off x="1243584" y="5139944"/>
            <a:ext cx="4224527" cy="60325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270"/>
              </a:spcAft>
            </a:pPr>
            <a:r>
              <a:rPr sz="1450" b="1" i="0">
                <a:solidFill>
                  <a:srgbClr val="0F3557"/>
                </a:solidFill>
                <a:latin typeface="微软雅黑" panose="020B0503020204020204" charset="-122"/>
                <a:ea typeface="微软雅黑" panose="020B0503020204020204" charset="-122"/>
              </a:rPr>
              <a:t>Comprehensive evaluation and comparison</a:t>
            </a:r>
            <a:endParaRPr sz="1440" b="1" i="0">
              <a:solidFill>
                <a:srgbClr val="0F3557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lnSpc>
                <a:spcPct val="117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5A6670"/>
                </a:solidFill>
                <a:latin typeface="微软雅黑" panose="020B0503020204020204" charset="-122"/>
                <a:ea typeface="微软雅黑" panose="020B0503020204020204" charset="-122"/>
              </a:rPr>
              <a:t>Weighted scores, ranking, comparison.</a:t>
            </a:r>
            <a:endParaRPr sz="1260" b="0" i="0">
              <a:solidFill>
                <a:srgbClr val="5A667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2" name="Rectangle 6"/>
          <p:cNvSpPr/>
          <p:nvPr/>
        </p:nvSpPr>
        <p:spPr>
          <a:xfrm>
            <a:off x="566928" y="1033653"/>
            <a:ext cx="1051560" cy="45720"/>
          </a:xfrm>
          <a:prstGeom prst="rect">
            <a:avLst/>
          </a:prstGeom>
          <a:solidFill>
            <a:srgbClr val="2C7B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54864" rIns="109728" bIns="54864" rtlCol="0" anchor="ctr"/>
          <a:lstStyle/>
          <a:p>
            <a:pPr algn="ctr"/>
            <a:endParaRPr/>
          </a:p>
        </p:txBody>
      </p:sp>
      <p:sp>
        <p:nvSpPr>
          <p:cNvPr id="33" name="TextBox 9"/>
          <p:cNvSpPr txBox="1"/>
          <p:nvPr/>
        </p:nvSpPr>
        <p:spPr>
          <a:xfrm>
            <a:off x="6801485" y="2169160"/>
            <a:ext cx="3726180" cy="375285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 i="0">
                <a:solidFill>
                  <a:srgbClr val="0F3557"/>
                </a:solidFill>
                <a:latin typeface="微软雅黑" panose="020B0503020204020204" charset="-122"/>
                <a:ea typeface="微软雅黑" panose="020B0503020204020204" charset="-122"/>
              </a:rPr>
              <a:t>Fig. 1-1  Framework of Information Technology Teacher Evaluation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871E6E6A-1A7B-0937-5421-D05A4505B8D8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252770" y="3099371"/>
            <a:ext cx="5455920" cy="2551876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35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54864" rIns="109728" bIns="54864"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66928" y="6428232"/>
            <a:ext cx="8229600" cy="22098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9AA8B4"/>
                </a:solidFill>
                <a:latin typeface="微软雅黑" panose="020B0503020204020204" charset="-122"/>
                <a:ea typeface="微软雅黑" panose="020B0503020204020204" charset="-122"/>
              </a:rPr>
              <a:t>A Rough-Set-Based Teacher Education Evaluation System for Secondary School Information Technology Teachers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527487" y="6428232"/>
            <a:ext cx="1097280" cy="22098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9AA8B4"/>
                </a:solidFill>
                <a:latin typeface="微软雅黑" panose="020B0503020204020204" charset="-122"/>
                <a:ea typeface="微软雅黑" panose="020B0503020204020204" charset="-122"/>
              </a:rPr>
              <a:t>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457200"/>
            <a:ext cx="11057839" cy="471805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600" b="1" i="0">
                <a:solidFill>
                  <a:srgbClr val="0F3557"/>
                </a:solidFill>
                <a:latin typeface="微软雅黑" panose="020B0503020204020204" charset="-122"/>
                <a:ea typeface="微软雅黑" panose="020B0503020204020204" charset="-122"/>
              </a:rPr>
              <a:t>Evaluation Indicator System and Rough Set Model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223863" y="1645920"/>
            <a:ext cx="2572435" cy="3694176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54864" rIns="109728" bIns="54864" rtlCol="0" anchor="ctr"/>
          <a:lstStyle/>
          <a:p>
            <a:pPr algn="ctr"/>
            <a:endParaRPr/>
          </a:p>
        </p:txBody>
      </p:sp>
      <p:sp>
        <p:nvSpPr>
          <p:cNvPr id="32" name="Rectangle 31"/>
          <p:cNvSpPr/>
          <p:nvPr/>
        </p:nvSpPr>
        <p:spPr>
          <a:xfrm>
            <a:off x="9052331" y="1645920"/>
            <a:ext cx="2572435" cy="3694176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54864" rIns="109728" bIns="54864" rtlCol="0" anchor="ctr"/>
          <a:lstStyle/>
          <a:p>
            <a:pPr algn="ctr"/>
            <a:endParaRPr/>
          </a:p>
        </p:txBody>
      </p:sp>
      <p:sp>
        <p:nvSpPr>
          <p:cNvPr id="43" name="Rectangle 6"/>
          <p:cNvSpPr/>
          <p:nvPr/>
        </p:nvSpPr>
        <p:spPr>
          <a:xfrm>
            <a:off x="566928" y="1033653"/>
            <a:ext cx="1051560" cy="45720"/>
          </a:xfrm>
          <a:prstGeom prst="rect">
            <a:avLst/>
          </a:prstGeom>
          <a:solidFill>
            <a:srgbClr val="2C7B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54864" rIns="109728" bIns="54864" rtlCol="0" anchor="ctr"/>
          <a:lstStyle/>
          <a:p>
            <a:pPr algn="ctr"/>
            <a:endParaRPr/>
          </a:p>
        </p:txBody>
      </p:sp>
      <p:pic>
        <p:nvPicPr>
          <p:cNvPr id="44" name="Picture 10" descr="image6.emf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87305" y="1336929"/>
            <a:ext cx="5110975" cy="50292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095238" y="1529461"/>
            <a:ext cx="5138928" cy="3175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b="1" i="0">
                <a:solidFill>
                  <a:srgbClr val="0F3557"/>
                </a:solidFill>
                <a:latin typeface="微软雅黑" panose="020B0503020204020204" charset="-122"/>
                <a:ea typeface="微软雅黑" panose="020B0503020204020204" charset="-122"/>
              </a:rPr>
              <a:t>Four Stages of the Model</a:t>
            </a:r>
          </a:p>
        </p:txBody>
      </p:sp>
      <p:sp>
        <p:nvSpPr>
          <p:cNvPr id="9" name="Rectangle 8"/>
          <p:cNvSpPr/>
          <p:nvPr/>
        </p:nvSpPr>
        <p:spPr>
          <a:xfrm>
            <a:off x="6095238" y="1876933"/>
            <a:ext cx="822960" cy="32004"/>
          </a:xfrm>
          <a:prstGeom prst="rect">
            <a:avLst/>
          </a:prstGeom>
          <a:solidFill>
            <a:srgbClr val="0F35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54864" rIns="109728" bIns="54864" rtlCol="0" anchor="ctr"/>
          <a:lstStyle/>
          <a:p>
            <a:pPr algn="ctr"/>
            <a:endParaRPr sz="2400"/>
          </a:p>
        </p:txBody>
      </p:sp>
      <p:sp>
        <p:nvSpPr>
          <p:cNvPr id="10" name="Rectangle 9"/>
          <p:cNvSpPr/>
          <p:nvPr>
            <p:custDataLst>
              <p:tags r:id="rId1"/>
            </p:custDataLst>
          </p:nvPr>
        </p:nvSpPr>
        <p:spPr>
          <a:xfrm>
            <a:off x="6095238" y="2004948"/>
            <a:ext cx="45720" cy="932688"/>
          </a:xfrm>
          <a:prstGeom prst="rect">
            <a:avLst/>
          </a:prstGeom>
          <a:solidFill>
            <a:srgbClr val="0F35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54864" rIns="109728" bIns="54864" rtlCol="0" anchor="ctr"/>
          <a:lstStyle/>
          <a:p>
            <a:pPr algn="ctr"/>
            <a:endParaRPr sz="2400"/>
          </a:p>
        </p:txBody>
      </p:sp>
      <p:sp>
        <p:nvSpPr>
          <p:cNvPr id="11" name="Oval 10"/>
          <p:cNvSpPr/>
          <p:nvPr>
            <p:custDataLst>
              <p:tags r:id="rId2"/>
            </p:custDataLst>
          </p:nvPr>
        </p:nvSpPr>
        <p:spPr>
          <a:xfrm>
            <a:off x="6259830" y="2288413"/>
            <a:ext cx="365760" cy="365760"/>
          </a:xfrm>
          <a:prstGeom prst="ellipse">
            <a:avLst/>
          </a:prstGeom>
          <a:solidFill>
            <a:srgbClr val="0F35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/>
            <a:r>
              <a:rPr sz="16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1</a:t>
            </a:r>
          </a:p>
        </p:txBody>
      </p:sp>
      <p:sp>
        <p:nvSpPr>
          <p:cNvPr id="12" name="TextBox 11"/>
          <p:cNvSpPr txBox="1"/>
          <p:nvPr>
            <p:custDataLst>
              <p:tags r:id="rId3"/>
            </p:custDataLst>
          </p:nvPr>
        </p:nvSpPr>
        <p:spPr>
          <a:xfrm>
            <a:off x="6771894" y="2041525"/>
            <a:ext cx="4315968" cy="88265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0F3557"/>
                </a:solidFill>
                <a:latin typeface="微软雅黑" panose="020B0503020204020204" charset="-122"/>
                <a:ea typeface="微软雅黑" panose="020B0503020204020204" charset="-122"/>
              </a:rPr>
              <a:t>Construct the initial information system</a:t>
            </a:r>
          </a:p>
          <a:p>
            <a:pPr algn="l">
              <a:lnSpc>
                <a:spcPct val="117000"/>
              </a:lnSpc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5A6670"/>
                </a:solidFill>
                <a:latin typeface="微软雅黑" panose="020B0503020204020204" charset="-122"/>
                <a:ea typeface="微软雅黑" panose="020B0503020204020204" charset="-122"/>
              </a:rPr>
              <a:t>23 indicators × teachers, on a 1–10 scale.</a:t>
            </a:r>
          </a:p>
        </p:txBody>
      </p:sp>
      <p:sp>
        <p:nvSpPr>
          <p:cNvPr id="13" name="Rectangle 12"/>
          <p:cNvSpPr/>
          <p:nvPr>
            <p:custDataLst>
              <p:tags r:id="rId4"/>
            </p:custDataLst>
          </p:nvPr>
        </p:nvSpPr>
        <p:spPr>
          <a:xfrm>
            <a:off x="6095238" y="3177858"/>
            <a:ext cx="45720" cy="932688"/>
          </a:xfrm>
          <a:prstGeom prst="rect">
            <a:avLst/>
          </a:prstGeom>
          <a:solidFill>
            <a:srgbClr val="0F35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54864" rIns="109728" bIns="54864" rtlCol="0" anchor="ctr"/>
          <a:lstStyle/>
          <a:p>
            <a:pPr algn="ctr"/>
            <a:endParaRPr sz="2400"/>
          </a:p>
        </p:txBody>
      </p:sp>
      <p:sp>
        <p:nvSpPr>
          <p:cNvPr id="14" name="Oval 13"/>
          <p:cNvSpPr/>
          <p:nvPr>
            <p:custDataLst>
              <p:tags r:id="rId5"/>
            </p:custDataLst>
          </p:nvPr>
        </p:nvSpPr>
        <p:spPr>
          <a:xfrm>
            <a:off x="6259830" y="3461322"/>
            <a:ext cx="365760" cy="365760"/>
          </a:xfrm>
          <a:prstGeom prst="ellipse">
            <a:avLst/>
          </a:prstGeom>
          <a:solidFill>
            <a:srgbClr val="0F35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/>
            <a:r>
              <a:rPr sz="16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2</a:t>
            </a:r>
          </a:p>
        </p:txBody>
      </p:sp>
      <p:sp>
        <p:nvSpPr>
          <p:cNvPr id="15" name="TextBox 14"/>
          <p:cNvSpPr txBox="1"/>
          <p:nvPr>
            <p:custDataLst>
              <p:tags r:id="rId6"/>
            </p:custDataLst>
          </p:nvPr>
        </p:nvSpPr>
        <p:spPr>
          <a:xfrm>
            <a:off x="6771894" y="3214434"/>
            <a:ext cx="4315968" cy="88265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0F3557"/>
                </a:solidFill>
                <a:latin typeface="微软雅黑" panose="020B0503020204020204" charset="-122"/>
                <a:ea typeface="微软雅黑" panose="020B0503020204020204" charset="-122"/>
              </a:rPr>
              <a:t>Attribute reduction</a:t>
            </a:r>
          </a:p>
          <a:p>
            <a:pPr algn="l">
              <a:lnSpc>
                <a:spcPct val="117000"/>
              </a:lnSpc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5A6670"/>
                </a:solidFill>
                <a:latin typeface="微软雅黑" panose="020B0503020204020204" charset="-122"/>
                <a:ea typeface="微软雅黑" panose="020B0503020204020204" charset="-122"/>
              </a:rPr>
              <a:t>Remove indicators that cannot distinguish teachers.</a:t>
            </a:r>
          </a:p>
        </p:txBody>
      </p:sp>
      <p:sp>
        <p:nvSpPr>
          <p:cNvPr id="16" name="Rectangle 15"/>
          <p:cNvSpPr/>
          <p:nvPr>
            <p:custDataLst>
              <p:tags r:id="rId7"/>
            </p:custDataLst>
          </p:nvPr>
        </p:nvSpPr>
        <p:spPr>
          <a:xfrm>
            <a:off x="6095238" y="4350767"/>
            <a:ext cx="45720" cy="932688"/>
          </a:xfrm>
          <a:prstGeom prst="rect">
            <a:avLst/>
          </a:prstGeom>
          <a:solidFill>
            <a:srgbClr val="0F35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54864" rIns="109728" bIns="54864" rtlCol="0" anchor="ctr"/>
          <a:lstStyle/>
          <a:p>
            <a:pPr algn="ctr"/>
            <a:endParaRPr sz="2400"/>
          </a:p>
        </p:txBody>
      </p:sp>
      <p:sp>
        <p:nvSpPr>
          <p:cNvPr id="17" name="Oval 16"/>
          <p:cNvSpPr/>
          <p:nvPr>
            <p:custDataLst>
              <p:tags r:id="rId8"/>
            </p:custDataLst>
          </p:nvPr>
        </p:nvSpPr>
        <p:spPr>
          <a:xfrm>
            <a:off x="6259830" y="4634231"/>
            <a:ext cx="365760" cy="365760"/>
          </a:xfrm>
          <a:prstGeom prst="ellipse">
            <a:avLst/>
          </a:prstGeom>
          <a:solidFill>
            <a:srgbClr val="0F35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/>
            <a:r>
              <a:rPr sz="16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3</a:t>
            </a:r>
          </a:p>
        </p:txBody>
      </p:sp>
      <p:sp>
        <p:nvSpPr>
          <p:cNvPr id="18" name="TextBox 17"/>
          <p:cNvSpPr txBox="1"/>
          <p:nvPr>
            <p:custDataLst>
              <p:tags r:id="rId9"/>
            </p:custDataLst>
          </p:nvPr>
        </p:nvSpPr>
        <p:spPr>
          <a:xfrm>
            <a:off x="6771894" y="4387343"/>
            <a:ext cx="4315968" cy="60325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0F3557"/>
                </a:solidFill>
                <a:latin typeface="微软雅黑" panose="020B0503020204020204" charset="-122"/>
                <a:ea typeface="微软雅黑" panose="020B0503020204020204" charset="-122"/>
              </a:rPr>
              <a:t>Compute attribute weights</a:t>
            </a:r>
          </a:p>
          <a:p>
            <a:pPr algn="l">
              <a:lnSpc>
                <a:spcPct val="117000"/>
              </a:lnSpc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5A6670"/>
                </a:solidFill>
                <a:latin typeface="微软雅黑" panose="020B0503020204020204" charset="-122"/>
                <a:ea typeface="微软雅黑" panose="020B0503020204020204" charset="-122"/>
              </a:rPr>
              <a:t>Entropy significance, then normalize.</a:t>
            </a:r>
          </a:p>
        </p:txBody>
      </p:sp>
      <p:sp>
        <p:nvSpPr>
          <p:cNvPr id="19" name="Rectangle 18"/>
          <p:cNvSpPr/>
          <p:nvPr>
            <p:custDataLst>
              <p:tags r:id="rId10"/>
            </p:custDataLst>
          </p:nvPr>
        </p:nvSpPr>
        <p:spPr>
          <a:xfrm>
            <a:off x="6095238" y="5523676"/>
            <a:ext cx="45720" cy="932688"/>
          </a:xfrm>
          <a:prstGeom prst="rect">
            <a:avLst/>
          </a:prstGeom>
          <a:solidFill>
            <a:srgbClr val="0F35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54864" rIns="109728" bIns="54864" rtlCol="0" anchor="ctr"/>
          <a:lstStyle/>
          <a:p>
            <a:pPr algn="ctr"/>
            <a:endParaRPr sz="2400"/>
          </a:p>
        </p:txBody>
      </p:sp>
      <p:sp>
        <p:nvSpPr>
          <p:cNvPr id="20" name="Oval 19"/>
          <p:cNvSpPr/>
          <p:nvPr>
            <p:custDataLst>
              <p:tags r:id="rId11"/>
            </p:custDataLst>
          </p:nvPr>
        </p:nvSpPr>
        <p:spPr>
          <a:xfrm>
            <a:off x="6259830" y="5807139"/>
            <a:ext cx="365760" cy="365760"/>
          </a:xfrm>
          <a:prstGeom prst="ellipse">
            <a:avLst/>
          </a:prstGeom>
          <a:solidFill>
            <a:srgbClr val="0F35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/>
            <a:r>
              <a:rPr sz="16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4</a:t>
            </a:r>
          </a:p>
        </p:txBody>
      </p:sp>
      <p:sp>
        <p:nvSpPr>
          <p:cNvPr id="21" name="TextBox 20"/>
          <p:cNvSpPr txBox="1"/>
          <p:nvPr>
            <p:custDataLst>
              <p:tags r:id="rId12"/>
            </p:custDataLst>
          </p:nvPr>
        </p:nvSpPr>
        <p:spPr>
          <a:xfrm>
            <a:off x="6771894" y="5560252"/>
            <a:ext cx="4315968" cy="60325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0F3557"/>
                </a:solidFill>
                <a:latin typeface="微软雅黑" panose="020B0503020204020204" charset="-122"/>
                <a:ea typeface="微软雅黑" panose="020B0503020204020204" charset="-122"/>
              </a:rPr>
              <a:t>Weighted comprehensive evaluation</a:t>
            </a:r>
          </a:p>
          <a:p>
            <a:pPr algn="l">
              <a:lnSpc>
                <a:spcPct val="117000"/>
              </a:lnSpc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5A6670"/>
                </a:solidFill>
                <a:latin typeface="微软雅黑" panose="020B0503020204020204" charset="-122"/>
                <a:ea typeface="微软雅黑" panose="020B0503020204020204" charset="-122"/>
              </a:rPr>
              <a:t>Weighted sum → score and ranking.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35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54864" rIns="109728" bIns="54864"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66928" y="6428232"/>
            <a:ext cx="8229600" cy="22098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9AA8B4"/>
                </a:solidFill>
                <a:latin typeface="微软雅黑" panose="020B0503020204020204" charset="-122"/>
                <a:ea typeface="微软雅黑" panose="020B0503020204020204" charset="-122"/>
              </a:rPr>
              <a:t>A Rough-Set-Based Teacher Education Evaluation System for Secondary School Information Technology Teachers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527487" y="6428232"/>
            <a:ext cx="1097280" cy="22098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9AA8B4"/>
                </a:solidFill>
                <a:latin typeface="微软雅黑" panose="020B0503020204020204" charset="-122"/>
                <a:ea typeface="微软雅黑" panose="020B0503020204020204" charset="-122"/>
              </a:rPr>
              <a:t>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457200"/>
            <a:ext cx="11057839" cy="507365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800" b="1" i="0">
                <a:solidFill>
                  <a:srgbClr val="0F3557"/>
                </a:solidFill>
                <a:latin typeface="微软雅黑" panose="020B0503020204020204" charset="-122"/>
                <a:ea typeface="微软雅黑" panose="020B0503020204020204" charset="-122"/>
              </a:rPr>
              <a:t>Data Sources and the Information System</a:t>
            </a:r>
          </a:p>
        </p:txBody>
      </p:sp>
      <p:sp>
        <p:nvSpPr>
          <p:cNvPr id="8" name="Rectangle 7"/>
          <p:cNvSpPr/>
          <p:nvPr/>
        </p:nvSpPr>
        <p:spPr>
          <a:xfrm>
            <a:off x="566928" y="1591056"/>
            <a:ext cx="5577840" cy="318211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54864" rIns="109728" bIns="54864"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566928" y="1591056"/>
            <a:ext cx="5577840" cy="32004"/>
          </a:xfrm>
          <a:prstGeom prst="rect">
            <a:avLst/>
          </a:prstGeom>
          <a:solidFill>
            <a:srgbClr val="2C7B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54864" rIns="109728" bIns="54864"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58368" y="1664208"/>
            <a:ext cx="5394959" cy="237744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0F3557"/>
                </a:solidFill>
                <a:latin typeface="微软雅黑" panose="020B0503020204020204" charset="-122"/>
                <a:ea typeface="微软雅黑" panose="020B0503020204020204" charset="-122"/>
              </a:rPr>
              <a:t>Questionnaire (Wenjuanxing Platform)</a:t>
            </a:r>
          </a:p>
        </p:txBody>
      </p:sp>
      <p:pic>
        <p:nvPicPr>
          <p:cNvPr id="11" name="Picture 10" descr="image13.em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906" y="1901952"/>
            <a:ext cx="5109882" cy="2779776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566928" y="4834636"/>
            <a:ext cx="1737360" cy="859536"/>
          </a:xfrm>
          <a:prstGeom prst="rect">
            <a:avLst/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54864" rIns="109728" bIns="54864"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566928" y="4834636"/>
            <a:ext cx="1737360" cy="36576"/>
          </a:xfrm>
          <a:prstGeom prst="rect">
            <a:avLst/>
          </a:prstGeom>
          <a:solidFill>
            <a:srgbClr val="0F35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54864" rIns="109728" bIns="54864"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58368" y="4944364"/>
            <a:ext cx="1554480" cy="65836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sz="2000" b="1" i="0">
                <a:solidFill>
                  <a:srgbClr val="0F3557"/>
                </a:solidFill>
                <a:latin typeface="微软雅黑" panose="020B0503020204020204" charset="-122"/>
                <a:ea typeface="微软雅黑" panose="020B0503020204020204" charset="-122"/>
              </a:rPr>
              <a:t>108</a:t>
            </a:r>
          </a:p>
          <a:p>
            <a:pPr algn="ctr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5A6670"/>
                </a:solidFill>
                <a:latin typeface="微软雅黑" panose="020B0503020204020204" charset="-122"/>
                <a:ea typeface="微软雅黑" panose="020B0503020204020204" charset="-122"/>
              </a:rPr>
              <a:t>Valid questionnaires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2395728" y="4834636"/>
            <a:ext cx="1737360" cy="859536"/>
          </a:xfrm>
          <a:prstGeom prst="rect">
            <a:avLst/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54864" rIns="109728" bIns="54864"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2395728" y="4834636"/>
            <a:ext cx="1737360" cy="36576"/>
          </a:xfrm>
          <a:prstGeom prst="rect">
            <a:avLst/>
          </a:prstGeom>
          <a:solidFill>
            <a:srgbClr val="2C7B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54864" rIns="109728" bIns="54864"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2487168" y="4944364"/>
            <a:ext cx="1554480" cy="65836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sz="2000" b="1" i="0">
                <a:solidFill>
                  <a:srgbClr val="2C7BB6"/>
                </a:solidFill>
                <a:latin typeface="微软雅黑" panose="020B0503020204020204" charset="-122"/>
                <a:ea typeface="微软雅黑" panose="020B0503020204020204" charset="-122"/>
              </a:rPr>
              <a:t>1–10</a:t>
            </a:r>
          </a:p>
          <a:p>
            <a:pPr algn="ctr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5A6670"/>
                </a:solidFill>
                <a:latin typeface="微软雅黑" panose="020B0503020204020204" charset="-122"/>
                <a:ea typeface="微软雅黑" panose="020B0503020204020204" charset="-122"/>
              </a:rPr>
              <a:t>Attribute value range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224528" y="4834636"/>
            <a:ext cx="1737360" cy="859536"/>
          </a:xfrm>
          <a:prstGeom prst="rect">
            <a:avLst/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54864" rIns="109728" bIns="54864"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4224528" y="4834636"/>
            <a:ext cx="1737360" cy="36576"/>
          </a:xfrm>
          <a:prstGeom prst="rect">
            <a:avLst/>
          </a:prstGeom>
          <a:solidFill>
            <a:srgbClr val="D982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54864" rIns="109728" bIns="54864"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4315968" y="4944364"/>
            <a:ext cx="1554480" cy="65836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sz="2000" b="1" i="0">
                <a:solidFill>
                  <a:srgbClr val="D9822B"/>
                </a:solidFill>
                <a:latin typeface="微软雅黑" panose="020B0503020204020204" charset="-122"/>
                <a:ea typeface="微软雅黑" panose="020B0503020204020204" charset="-122"/>
              </a:rPr>
              <a:t>23</a:t>
            </a:r>
          </a:p>
          <a:p>
            <a:pPr algn="ctr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5A6670"/>
                </a:solidFill>
                <a:latin typeface="微软雅黑" panose="020B0503020204020204" charset="-122"/>
                <a:ea typeface="微软雅黑" panose="020B0503020204020204" charset="-122"/>
              </a:rPr>
              <a:t>Number of attributes (indicators)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419088" y="1121791"/>
            <a:ext cx="5205679" cy="310896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450" b="1" i="0">
                <a:solidFill>
                  <a:srgbClr val="0F3557"/>
                </a:solidFill>
                <a:latin typeface="微软雅黑" panose="020B0503020204020204" charset="-122"/>
                <a:ea typeface="微软雅黑" panose="020B0503020204020204" charset="-122"/>
              </a:rPr>
              <a:t>Structure of the Information System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419088" y="1469263"/>
            <a:ext cx="822960" cy="32004"/>
          </a:xfrm>
          <a:prstGeom prst="rect">
            <a:avLst/>
          </a:prstGeom>
          <a:solidFill>
            <a:srgbClr val="0F35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54864" rIns="109728" bIns="54864" rtlCol="0" anchor="ctr"/>
          <a:lstStyle/>
          <a:p>
            <a:pPr algn="ctr"/>
            <a:endParaRPr/>
          </a:p>
        </p:txBody>
      </p:sp>
      <p:graphicFrame>
        <p:nvGraphicFramePr>
          <p:cNvPr id="24" name="Table 23"/>
          <p:cNvGraphicFramePr>
            <a:graphicFrameLocks noGrp="1"/>
          </p:cNvGraphicFramePr>
          <p:nvPr/>
        </p:nvGraphicFramePr>
        <p:xfrm>
          <a:off x="6419088" y="1597278"/>
          <a:ext cx="5205677" cy="1767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754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3900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9120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29184">
                <a:tc>
                  <a:txBody>
                    <a:bodyPr/>
                    <a:lstStyle/>
                    <a:p>
                      <a:pPr algn="ctr"/>
                      <a:r>
                        <a:rPr sz="1100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Element</a:t>
                      </a:r>
                    </a:p>
                  </a:txBody>
                  <a:tcPr marR="73152" marT="36576" marB="36576" anchor="ctr">
                    <a:solidFill>
                      <a:srgbClr val="0F355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Meaning</a:t>
                      </a:r>
                    </a:p>
                  </a:txBody>
                  <a:tcPr marR="73152" marT="36576" marB="36576" anchor="ctr">
                    <a:solidFill>
                      <a:srgbClr val="0F355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Value in this study</a:t>
                      </a:r>
                    </a:p>
                  </a:txBody>
                  <a:tcPr marR="73152" marT="36576" marB="36576" anchor="ctr">
                    <a:solidFill>
                      <a:srgbClr val="0F355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algn="l"/>
                      <a:r>
                        <a:rPr sz="1100" b="0">
                          <a:solidFill>
                            <a:srgbClr val="0F3557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Objects U</a:t>
                      </a:r>
                    </a:p>
                  </a:txBody>
                  <a:tcPr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1F2A33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Teachers being evaluated</a:t>
                      </a:r>
                    </a:p>
                  </a:txBody>
                  <a:tcPr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1F2A33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108 teachers</a:t>
                      </a:r>
                    </a:p>
                  </a:txBody>
                  <a:tcPr marR="73152"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algn="l"/>
                      <a:r>
                        <a:rPr sz="1100" b="0">
                          <a:solidFill>
                            <a:srgbClr val="0F3557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Attributes A</a:t>
                      </a:r>
                    </a:p>
                  </a:txBody>
                  <a:tcPr marR="73152" marT="36576" marB="36576" anchor="ctr">
                    <a:solidFill>
                      <a:srgbClr val="F4F7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1F2A33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Evaluation indicators at all levels</a:t>
                      </a:r>
                    </a:p>
                  </a:txBody>
                  <a:tcPr marR="73152" marT="36576" marB="36576" anchor="ctr">
                    <a:solidFill>
                      <a:srgbClr val="F4F7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1F2A33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23 third-level indicators</a:t>
                      </a:r>
                    </a:p>
                  </a:txBody>
                  <a:tcPr marR="73152" marT="36576" marB="36576" anchor="ctr">
                    <a:solidFill>
                      <a:srgbClr val="F4F7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algn="l"/>
                      <a:r>
                        <a:rPr sz="1100" b="0">
                          <a:solidFill>
                            <a:srgbClr val="0F3557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Value domain V</a:t>
                      </a:r>
                    </a:p>
                  </a:txBody>
                  <a:tcPr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1F2A33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Range of attribute values</a:t>
                      </a:r>
                    </a:p>
                  </a:txBody>
                  <a:tcPr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1F2A33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1–10 (1 = worst, 10 = best)</a:t>
                      </a:r>
                    </a:p>
                  </a:txBody>
                  <a:tcPr marR="73152"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algn="l"/>
                      <a:r>
                        <a:rPr sz="1100" b="0">
                          <a:solidFill>
                            <a:srgbClr val="0F3557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Mapping f</a:t>
                      </a:r>
                    </a:p>
                  </a:txBody>
                  <a:tcPr marR="73152" marT="36576" marB="36576" anchor="ctr">
                    <a:solidFill>
                      <a:srgbClr val="F4F7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1F2A33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Object × Attribute → Value</a:t>
                      </a:r>
                    </a:p>
                  </a:txBody>
                  <a:tcPr marR="73152" marT="36576" marB="36576" anchor="ctr">
                    <a:solidFill>
                      <a:srgbClr val="F4F7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1F2A33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Questionnaire score</a:t>
                      </a:r>
                    </a:p>
                  </a:txBody>
                  <a:tcPr marR="73152" marT="36576" marB="36576" anchor="ctr">
                    <a:solidFill>
                      <a:srgbClr val="F4F7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5" name="Rectangle 24"/>
          <p:cNvSpPr/>
          <p:nvPr/>
        </p:nvSpPr>
        <p:spPr>
          <a:xfrm>
            <a:off x="6419088" y="3396487"/>
            <a:ext cx="45720" cy="1243584"/>
          </a:xfrm>
          <a:prstGeom prst="rect">
            <a:avLst/>
          </a:prstGeom>
          <a:solidFill>
            <a:srgbClr val="2C7B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54864" rIns="109728" bIns="54864" rtlCol="0" anchor="ctr"/>
          <a:lstStyle/>
          <a:p>
            <a:pPr algn="ctr"/>
            <a:endParaRPr sz="2800"/>
          </a:p>
        </p:txBody>
      </p:sp>
      <p:sp>
        <p:nvSpPr>
          <p:cNvPr id="26" name="TextBox 25"/>
          <p:cNvSpPr txBox="1"/>
          <p:nvPr/>
        </p:nvSpPr>
        <p:spPr>
          <a:xfrm>
            <a:off x="6601968" y="3341370"/>
            <a:ext cx="4931359" cy="140081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320"/>
              </a:spcAft>
            </a:pPr>
            <a:r>
              <a:rPr sz="1450" b="1" i="0">
                <a:solidFill>
                  <a:srgbClr val="0F3557"/>
                </a:solidFill>
                <a:latin typeface="微软雅黑" panose="020B0503020204020204" charset="-122"/>
                <a:ea typeface="微软雅黑" panose="020B0503020204020204" charset="-122"/>
              </a:rPr>
              <a:t>Two kinds of questionnaire data</a:t>
            </a:r>
            <a:endParaRPr b="1" i="0">
              <a:solidFill>
                <a:srgbClr val="0F3557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lnSpc>
                <a:spcPct val="124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5A6670"/>
                </a:solidFill>
                <a:latin typeface="微软雅黑" panose="020B0503020204020204" charset="-122"/>
                <a:ea typeface="微软雅黑" panose="020B0503020204020204" charset="-122"/>
              </a:rPr>
              <a:t>"Importance preference" validates; "self-assessment score" is the input.</a:t>
            </a:r>
            <a:endParaRPr sz="1270" b="0" i="0">
              <a:solidFill>
                <a:srgbClr val="5A667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6419088" y="5011038"/>
            <a:ext cx="45720" cy="1225296"/>
          </a:xfrm>
          <a:prstGeom prst="rect">
            <a:avLst/>
          </a:prstGeom>
          <a:solidFill>
            <a:srgbClr val="D982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54864" rIns="109728" bIns="54864" rtlCol="0" anchor="ctr"/>
          <a:lstStyle/>
          <a:p>
            <a:pPr algn="ctr"/>
            <a:endParaRPr sz="2800"/>
          </a:p>
        </p:txBody>
      </p:sp>
      <p:sp>
        <p:nvSpPr>
          <p:cNvPr id="28" name="TextBox 27"/>
          <p:cNvSpPr txBox="1"/>
          <p:nvPr/>
        </p:nvSpPr>
        <p:spPr>
          <a:xfrm>
            <a:off x="6601968" y="5006720"/>
            <a:ext cx="4931359" cy="10617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320"/>
              </a:spcAft>
            </a:pPr>
            <a:r>
              <a:rPr sz="1450" b="1" i="0">
                <a:solidFill>
                  <a:srgbClr val="0F3557"/>
                </a:solidFill>
                <a:latin typeface="微软雅黑" panose="020B0503020204020204" charset="-122"/>
                <a:ea typeface="微软雅黑" panose="020B0503020204020204" charset="-122"/>
              </a:rPr>
              <a:t>The sample covers the whole country</a:t>
            </a:r>
            <a:endParaRPr b="1" i="0">
              <a:solidFill>
                <a:srgbClr val="0F3557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lnSpc>
                <a:spcPct val="124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5A6670"/>
                </a:solidFill>
                <a:latin typeface="微软雅黑" panose="020B0503020204020204" charset="-122"/>
                <a:ea typeface="微软雅黑" panose="020B0503020204020204" charset="-122"/>
              </a:rPr>
              <a:t>Cross-regional, not limited to a single school.</a:t>
            </a:r>
            <a:endParaRPr sz="1270" b="0" i="0">
              <a:solidFill>
                <a:srgbClr val="5A667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3" name="Rectangle 6"/>
          <p:cNvSpPr/>
          <p:nvPr/>
        </p:nvSpPr>
        <p:spPr>
          <a:xfrm>
            <a:off x="566928" y="1033653"/>
            <a:ext cx="1051560" cy="45720"/>
          </a:xfrm>
          <a:prstGeom prst="rect">
            <a:avLst/>
          </a:prstGeom>
          <a:solidFill>
            <a:srgbClr val="2C7B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54864" rIns="109728" bIns="54864"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35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54864" rIns="109728" bIns="54864"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66928" y="6428232"/>
            <a:ext cx="8229600" cy="22098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9AA8B4"/>
                </a:solidFill>
                <a:latin typeface="微软雅黑" panose="020B0503020204020204" charset="-122"/>
                <a:ea typeface="微软雅黑" panose="020B0503020204020204" charset="-122"/>
              </a:rPr>
              <a:t>A Rough-Set-Based Teacher Education Evaluation System for Secondary School Information Technology Teachers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527487" y="6428232"/>
            <a:ext cx="1097280" cy="22098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9AA8B4"/>
                </a:solidFill>
                <a:latin typeface="微软雅黑" panose="020B0503020204020204" charset="-122"/>
                <a:ea typeface="微软雅黑" panose="020B0503020204020204" charset="-122"/>
              </a:rPr>
              <a:t>1</a:t>
            </a:r>
            <a:r>
              <a:rPr lang="en-US" sz="1200" b="0" i="0">
                <a:solidFill>
                  <a:srgbClr val="9AA8B4"/>
                </a:solidFill>
                <a:latin typeface="微软雅黑" panose="020B0503020204020204" charset="-122"/>
                <a:ea typeface="微软雅黑" panose="020B0503020204020204" charset="-122"/>
              </a:rPr>
              <a:t>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457200"/>
            <a:ext cx="11057839" cy="507365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800" b="1" i="0">
                <a:solidFill>
                  <a:srgbClr val="0F3557"/>
                </a:solidFill>
                <a:latin typeface="微软雅黑" panose="020B0503020204020204" charset="-122"/>
                <a:ea typeface="微软雅黑" panose="020B0503020204020204" charset="-122"/>
              </a:rPr>
              <a:t>Attribute reduction</a:t>
            </a:r>
          </a:p>
        </p:txBody>
      </p:sp>
      <p:sp>
        <p:nvSpPr>
          <p:cNvPr id="7" name="Rectangle 6"/>
          <p:cNvSpPr/>
          <p:nvPr/>
        </p:nvSpPr>
        <p:spPr>
          <a:xfrm>
            <a:off x="566928" y="1389888"/>
            <a:ext cx="1051560" cy="45720"/>
          </a:xfrm>
          <a:prstGeom prst="rect">
            <a:avLst/>
          </a:prstGeom>
          <a:solidFill>
            <a:srgbClr val="2C7B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54864" rIns="109728" bIns="54864" rtlCol="0" anchor="ctr"/>
          <a:lstStyle/>
          <a:p>
            <a:pPr algn="ctr"/>
            <a:endParaRPr/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566928" y="1985391"/>
          <a:ext cx="5358384" cy="40050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163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210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2102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200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Code</a:t>
                      </a:r>
                    </a:p>
                  </a:txBody>
                  <a:tcPr marR="73152" marT="36576" marB="36576" anchor="ctr">
                    <a:solidFill>
                      <a:srgbClr val="0F355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Key indicator</a:t>
                      </a:r>
                    </a:p>
                  </a:txBody>
                  <a:tcPr marR="73152" marT="36576" marB="36576" anchor="ctr">
                    <a:solidFill>
                      <a:srgbClr val="0F355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First-level indicator</a:t>
                      </a:r>
                    </a:p>
                  </a:txBody>
                  <a:tcPr marR="73152" marT="36576" marB="36576" anchor="ctr">
                    <a:solidFill>
                      <a:srgbClr val="0F355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7764">
                <a:tc>
                  <a:txBody>
                    <a:bodyPr/>
                    <a:lstStyle/>
                    <a:p>
                      <a:pPr algn="l"/>
                      <a:r>
                        <a:rPr sz="1200" b="0">
                          <a:solidFill>
                            <a:srgbClr val="0F3557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a113</a:t>
                      </a:r>
                    </a:p>
                  </a:txBody>
                  <a:tcPr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>
                          <a:solidFill>
                            <a:srgbClr val="1F2A33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Law-based teaching</a:t>
                      </a:r>
                    </a:p>
                  </a:txBody>
                  <a:tcPr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>
                          <a:solidFill>
                            <a:srgbClr val="1F2A33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Practicing teacher ethics</a:t>
                      </a:r>
                    </a:p>
                  </a:txBody>
                  <a:tcPr marR="73152"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7764">
                <a:tc>
                  <a:txBody>
                    <a:bodyPr/>
                    <a:lstStyle/>
                    <a:p>
                      <a:pPr algn="l"/>
                      <a:r>
                        <a:rPr sz="1200" b="0">
                          <a:solidFill>
                            <a:srgbClr val="0F3557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a121</a:t>
                      </a:r>
                    </a:p>
                  </a:txBody>
                  <a:tcPr marR="73152" marT="36576" marB="36576" anchor="ctr">
                    <a:solidFill>
                      <a:srgbClr val="F4F7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>
                          <a:solidFill>
                            <a:srgbClr val="1F2A33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Professional identity</a:t>
                      </a:r>
                    </a:p>
                  </a:txBody>
                  <a:tcPr marR="73152" marT="36576" marB="36576" anchor="ctr">
                    <a:solidFill>
                      <a:srgbClr val="F4F7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>
                          <a:solidFill>
                            <a:srgbClr val="1F2A33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Practicing teacher ethics</a:t>
                      </a:r>
                    </a:p>
                  </a:txBody>
                  <a:tcPr marR="73152" marT="36576" marB="36576" anchor="ctr">
                    <a:solidFill>
                      <a:srgbClr val="F4F7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7764">
                <a:tc>
                  <a:txBody>
                    <a:bodyPr/>
                    <a:lstStyle/>
                    <a:p>
                      <a:pPr algn="l"/>
                      <a:r>
                        <a:rPr sz="1200" b="0">
                          <a:solidFill>
                            <a:srgbClr val="0F3557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a123</a:t>
                      </a:r>
                    </a:p>
                  </a:txBody>
                  <a:tcPr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>
                          <a:solidFill>
                            <a:srgbClr val="1F2A33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Caring for students</a:t>
                      </a:r>
                    </a:p>
                  </a:txBody>
                  <a:tcPr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>
                          <a:solidFill>
                            <a:srgbClr val="1F2A33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Practicing teacher ethics</a:t>
                      </a:r>
                    </a:p>
                  </a:txBody>
                  <a:tcPr marR="73152"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7764">
                <a:tc>
                  <a:txBody>
                    <a:bodyPr/>
                    <a:lstStyle/>
                    <a:p>
                      <a:pPr algn="l"/>
                      <a:r>
                        <a:rPr sz="1200" b="0">
                          <a:solidFill>
                            <a:srgbClr val="0F3557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a213</a:t>
                      </a:r>
                    </a:p>
                  </a:txBody>
                  <a:tcPr marR="73152" marT="36576" marB="36576" anchor="ctr">
                    <a:solidFill>
                      <a:srgbClr val="F4F7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>
                          <a:solidFill>
                            <a:srgbClr val="1F2A33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Application ability</a:t>
                      </a:r>
                    </a:p>
                  </a:txBody>
                  <a:tcPr marR="73152" marT="36576" marB="36576" anchor="ctr">
                    <a:solidFill>
                      <a:srgbClr val="F4F7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>
                          <a:solidFill>
                            <a:srgbClr val="1F2A33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Learning to teach</a:t>
                      </a:r>
                    </a:p>
                  </a:txBody>
                  <a:tcPr marR="73152" marT="36576" marB="36576" anchor="ctr">
                    <a:solidFill>
                      <a:srgbClr val="F4F7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7764">
                <a:tc>
                  <a:txBody>
                    <a:bodyPr/>
                    <a:lstStyle/>
                    <a:p>
                      <a:pPr algn="l"/>
                      <a:r>
                        <a:rPr sz="1200" b="0">
                          <a:solidFill>
                            <a:srgbClr val="0F3557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a216</a:t>
                      </a:r>
                    </a:p>
                  </a:txBody>
                  <a:tcPr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>
                          <a:solidFill>
                            <a:srgbClr val="1F2A33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Information literacy</a:t>
                      </a:r>
                    </a:p>
                  </a:txBody>
                  <a:tcPr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>
                          <a:solidFill>
                            <a:srgbClr val="1F2A33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Learning to teach</a:t>
                      </a:r>
                    </a:p>
                  </a:txBody>
                  <a:tcPr marR="73152"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7764">
                <a:tc>
                  <a:txBody>
                    <a:bodyPr/>
                    <a:lstStyle/>
                    <a:p>
                      <a:pPr algn="l"/>
                      <a:r>
                        <a:rPr sz="1200" b="0">
                          <a:solidFill>
                            <a:srgbClr val="0F3557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a223</a:t>
                      </a:r>
                    </a:p>
                  </a:txBody>
                  <a:tcPr marR="73152" marT="36576" marB="36576" anchor="ctr">
                    <a:solidFill>
                      <a:srgbClr val="F4F7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>
                          <a:solidFill>
                            <a:srgbClr val="1F2A33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Teaching research ability</a:t>
                      </a:r>
                    </a:p>
                  </a:txBody>
                  <a:tcPr marR="73152" marT="36576" marB="36576" anchor="ctr">
                    <a:solidFill>
                      <a:srgbClr val="F4F7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>
                          <a:solidFill>
                            <a:srgbClr val="1F2A33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Learning to teach</a:t>
                      </a:r>
                    </a:p>
                  </a:txBody>
                  <a:tcPr marR="73152" marT="36576" marB="36576" anchor="ctr">
                    <a:solidFill>
                      <a:srgbClr val="F4F7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7764">
                <a:tc>
                  <a:txBody>
                    <a:bodyPr/>
                    <a:lstStyle/>
                    <a:p>
                      <a:pPr algn="l"/>
                      <a:r>
                        <a:rPr sz="1200" b="0">
                          <a:solidFill>
                            <a:srgbClr val="0F3557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a311</a:t>
                      </a:r>
                    </a:p>
                  </a:txBody>
                  <a:tcPr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>
                          <a:solidFill>
                            <a:srgbClr val="1F2A33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Moral education philosophy</a:t>
                      </a:r>
                    </a:p>
                  </a:txBody>
                  <a:tcPr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>
                          <a:solidFill>
                            <a:srgbClr val="1F2A33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Learning to educate</a:t>
                      </a:r>
                    </a:p>
                  </a:txBody>
                  <a:tcPr marR="73152"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7764">
                <a:tc>
                  <a:txBody>
                    <a:bodyPr/>
                    <a:lstStyle/>
                    <a:p>
                      <a:pPr algn="l"/>
                      <a:r>
                        <a:rPr sz="1200" b="0">
                          <a:solidFill>
                            <a:srgbClr val="0F3557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a412</a:t>
                      </a:r>
                    </a:p>
                  </a:txBody>
                  <a:tcPr marR="73152" marT="36576" marB="36576" anchor="ctr">
                    <a:solidFill>
                      <a:srgbClr val="F4F7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>
                          <a:solidFill>
                            <a:srgbClr val="1F2A33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Self-directed development</a:t>
                      </a:r>
                    </a:p>
                  </a:txBody>
                  <a:tcPr marR="73152" marT="36576" marB="36576" anchor="ctr">
                    <a:solidFill>
                      <a:srgbClr val="F4F7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>
                          <a:solidFill>
                            <a:srgbClr val="1F2A33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Learning to develop</a:t>
                      </a:r>
                    </a:p>
                  </a:txBody>
                  <a:tcPr marR="73152" marT="36576" marB="36576" anchor="ctr">
                    <a:solidFill>
                      <a:srgbClr val="F4F7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97764">
                <a:tc>
                  <a:txBody>
                    <a:bodyPr/>
                    <a:lstStyle/>
                    <a:p>
                      <a:pPr algn="l"/>
                      <a:r>
                        <a:rPr sz="1200" b="0">
                          <a:solidFill>
                            <a:srgbClr val="0F3557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a422</a:t>
                      </a:r>
                    </a:p>
                  </a:txBody>
                  <a:tcPr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>
                          <a:solidFill>
                            <a:srgbClr val="1F2A33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Teamwork</a:t>
                      </a:r>
                    </a:p>
                  </a:txBody>
                  <a:tcPr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>
                          <a:solidFill>
                            <a:srgbClr val="1F2A33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Learning to develop</a:t>
                      </a:r>
                    </a:p>
                  </a:txBody>
                  <a:tcPr marR="73152"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10" name="Chart 9"/>
          <p:cNvGraphicFramePr>
            <a:graphicFrameLocks noGrp="1"/>
          </p:cNvGraphicFramePr>
          <p:nvPr/>
        </p:nvGraphicFramePr>
        <p:xfrm>
          <a:off x="6199632" y="1591056"/>
          <a:ext cx="5425135" cy="26700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Rectangle 10"/>
          <p:cNvSpPr/>
          <p:nvPr/>
        </p:nvSpPr>
        <p:spPr>
          <a:xfrm>
            <a:off x="6199505" y="4485005"/>
            <a:ext cx="5425440" cy="1505585"/>
          </a:xfrm>
          <a:prstGeom prst="rect">
            <a:avLst/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54864" rIns="109728" bIns="54864"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 flipH="1">
            <a:off x="6172835" y="4467225"/>
            <a:ext cx="102870" cy="1518920"/>
          </a:xfrm>
          <a:prstGeom prst="rect">
            <a:avLst/>
          </a:prstGeom>
          <a:solidFill>
            <a:srgbClr val="D982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54864" rIns="109728" bIns="54864"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419088" y="4849622"/>
            <a:ext cx="5022799" cy="88519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600" b="1" i="0">
                <a:solidFill>
                  <a:srgbClr val="0F3557"/>
                </a:solidFill>
                <a:latin typeface="Cambria Math" panose="02040503050406030204"/>
                <a:ea typeface="Cambria Math" panose="02040503050406030204"/>
              </a:rPr>
              <a:t>Ind(A) = Ind(A − {a_i})  ⇒  a_i is redundant</a:t>
            </a:r>
          </a:p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5A6670"/>
                </a:solidFill>
                <a:latin typeface="微软雅黑" panose="020B0503020204020204" charset="-122"/>
                <a:ea typeface="微软雅黑" panose="020B0503020204020204" charset="-122"/>
              </a:rPr>
              <a:t>Delete an attribute, keep classification unchanged ⇒ remove it.</a:t>
            </a:r>
          </a:p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</a:pPr>
            <a:r>
              <a:rPr sz="1400">
                <a:solidFill>
                  <a:srgbClr val="5A667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Example: a111 (political conviction) cannot distinguish objects ⇒ reduced.</a:t>
            </a:r>
            <a:endParaRPr sz="1400" b="0" i="0">
              <a:solidFill>
                <a:srgbClr val="5A667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567055" y="1538605"/>
            <a:ext cx="4064000" cy="395605"/>
          </a:xfrm>
          <a:prstGeom prst="rect">
            <a:avLst/>
          </a:prstGeom>
          <a:noFill/>
        </p:spPr>
        <p:txBody>
          <a:bodyPr wrap="square" rtlCol="0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b="1">
                <a:solidFill>
                  <a:srgbClr val="0F3557"/>
                </a:solidFill>
                <a:latin typeface="微软雅黑" panose="020B0503020204020204" charset="-122"/>
                <a:ea typeface="微软雅黑" panose="020B0503020204020204" charset="-122"/>
              </a:rPr>
              <a:t>Indicators after reduction:</a:t>
            </a:r>
            <a:endParaRPr lang="zh-CN" b="1">
              <a:solidFill>
                <a:srgbClr val="0F3557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35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54864" rIns="109728" bIns="54864"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66928" y="6428232"/>
            <a:ext cx="8229600" cy="22098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9AA8B4"/>
                </a:solidFill>
                <a:latin typeface="微软雅黑" panose="020B0503020204020204" charset="-122"/>
                <a:ea typeface="微软雅黑" panose="020B0503020204020204" charset="-122"/>
              </a:rPr>
              <a:t>A Rough-Set-Based Teacher Education Evaluation System for Secondary School Information Technology Teachers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527487" y="6428232"/>
            <a:ext cx="1097280" cy="22098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9AA8B4"/>
                </a:solidFill>
                <a:latin typeface="微软雅黑" panose="020B0503020204020204" charset="-122"/>
                <a:ea typeface="微软雅黑" panose="020B0503020204020204" charset="-122"/>
              </a:rPr>
              <a:t>1</a:t>
            </a:r>
            <a:r>
              <a:rPr lang="en-US" sz="1200" b="0" i="0">
                <a:solidFill>
                  <a:srgbClr val="9AA8B4"/>
                </a:solidFill>
                <a:latin typeface="微软雅黑" panose="020B0503020204020204" charset="-122"/>
                <a:ea typeface="微软雅黑" panose="020B0503020204020204" charset="-122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457200"/>
            <a:ext cx="11057839" cy="507365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0"/>
              </a:spcAft>
            </a:pPr>
            <a:r>
              <a:rPr sz="2800" b="1" i="0">
                <a:solidFill>
                  <a:srgbClr val="0F3557"/>
                </a:solidFill>
                <a:latin typeface="微软雅黑" panose="020B0503020204020204" charset="-122"/>
                <a:ea typeface="微软雅黑" panose="020B0503020204020204" charset="-122"/>
              </a:rPr>
              <a:t>Weight Calculation</a:t>
            </a:r>
            <a:endParaRPr lang="zh-CN" sz="2800" b="1" i="0">
              <a:solidFill>
                <a:srgbClr val="0F3557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84048" y="1017143"/>
            <a:ext cx="1051560" cy="45720"/>
          </a:xfrm>
          <a:prstGeom prst="rect">
            <a:avLst/>
          </a:prstGeom>
          <a:solidFill>
            <a:srgbClr val="2C7B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54864" rIns="109728" bIns="54864"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384048" y="1218311"/>
            <a:ext cx="5084064" cy="1170432"/>
          </a:xfrm>
          <a:prstGeom prst="rect">
            <a:avLst/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54864" rIns="109728" bIns="54864" rtlCol="0" anchor="ctr"/>
          <a:lstStyle/>
          <a:p>
            <a:pPr algn="ctr"/>
            <a:endParaRPr sz="2400"/>
          </a:p>
        </p:txBody>
      </p:sp>
      <p:sp>
        <p:nvSpPr>
          <p:cNvPr id="9" name="Rectangle 8"/>
          <p:cNvSpPr/>
          <p:nvPr/>
        </p:nvSpPr>
        <p:spPr>
          <a:xfrm>
            <a:off x="384048" y="1218311"/>
            <a:ext cx="45720" cy="1170432"/>
          </a:xfrm>
          <a:prstGeom prst="rect">
            <a:avLst/>
          </a:prstGeom>
          <a:solidFill>
            <a:srgbClr val="D982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54864" rIns="109728" bIns="54864" rtlCol="0" anchor="ctr"/>
          <a:lstStyle/>
          <a:p>
            <a:pPr algn="ctr"/>
            <a:endParaRPr sz="2400"/>
          </a:p>
        </p:txBody>
      </p:sp>
      <p:sp>
        <p:nvSpPr>
          <p:cNvPr id="10" name="TextBox 9"/>
          <p:cNvSpPr txBox="1"/>
          <p:nvPr/>
        </p:nvSpPr>
        <p:spPr>
          <a:xfrm>
            <a:off x="603504" y="1481265"/>
            <a:ext cx="4681727" cy="644525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400"/>
              </a:spcAft>
            </a:pPr>
            <a:r>
              <a:rPr b="1" i="0">
                <a:solidFill>
                  <a:srgbClr val="0F3557"/>
                </a:solidFill>
                <a:latin typeface="Cambria Math" panose="02040503050406030204"/>
                <a:ea typeface="Cambria Math" panose="02040503050406030204"/>
              </a:rPr>
              <a:t>SGF_A−{a}(a) = H(A) − H(A−{a})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5A6670"/>
                </a:solidFill>
                <a:latin typeface="微软雅黑" panose="020B0503020204020204" charset="-122"/>
                <a:ea typeface="微软雅黑" panose="020B0503020204020204" charset="-122"/>
              </a:rPr>
              <a:t>Entropy difference before and after deleting the attribute.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84048" y="2498471"/>
            <a:ext cx="5084064" cy="1170432"/>
          </a:xfrm>
          <a:prstGeom prst="rect">
            <a:avLst/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54864" rIns="109728" bIns="54864" rtlCol="0" anchor="ctr"/>
          <a:lstStyle/>
          <a:p>
            <a:pPr algn="ctr"/>
            <a:endParaRPr sz="2400"/>
          </a:p>
        </p:txBody>
      </p:sp>
      <p:sp>
        <p:nvSpPr>
          <p:cNvPr id="12" name="Rectangle 11"/>
          <p:cNvSpPr/>
          <p:nvPr/>
        </p:nvSpPr>
        <p:spPr>
          <a:xfrm>
            <a:off x="384048" y="2498471"/>
            <a:ext cx="45720" cy="1170432"/>
          </a:xfrm>
          <a:prstGeom prst="rect">
            <a:avLst/>
          </a:prstGeom>
          <a:solidFill>
            <a:srgbClr val="D982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54864" rIns="109728" bIns="54864" rtlCol="0" anchor="ctr"/>
          <a:lstStyle/>
          <a:p>
            <a:pPr algn="ctr"/>
            <a:endParaRPr sz="2400"/>
          </a:p>
        </p:txBody>
      </p:sp>
      <p:sp>
        <p:nvSpPr>
          <p:cNvPr id="13" name="TextBox 12"/>
          <p:cNvSpPr txBox="1"/>
          <p:nvPr/>
        </p:nvSpPr>
        <p:spPr>
          <a:xfrm>
            <a:off x="603504" y="2761425"/>
            <a:ext cx="4681727" cy="644525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b="1" i="0">
                <a:solidFill>
                  <a:srgbClr val="0F3557"/>
                </a:solidFill>
                <a:latin typeface="Cambria Math" panose="02040503050406030204"/>
                <a:ea typeface="Cambria Math" panose="02040503050406030204"/>
              </a:rPr>
              <a:t>w(a_i) = SGF(a_i) / Σ SGF(a_i)</a:t>
            </a:r>
          </a:p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5A6670"/>
                </a:solidFill>
                <a:latin typeface="微软雅黑" panose="020B0503020204020204" charset="-122"/>
                <a:ea typeface="微软雅黑" panose="020B0503020204020204" charset="-122"/>
              </a:rPr>
              <a:t>Weight = normalized attribute significance.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84048" y="3778631"/>
            <a:ext cx="5084064" cy="1170432"/>
          </a:xfrm>
          <a:prstGeom prst="rect">
            <a:avLst/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54864" rIns="109728" bIns="54864" rtlCol="0" anchor="ctr"/>
          <a:lstStyle/>
          <a:p>
            <a:pPr algn="ctr"/>
            <a:endParaRPr sz="2400"/>
          </a:p>
        </p:txBody>
      </p:sp>
      <p:sp>
        <p:nvSpPr>
          <p:cNvPr id="15" name="Rectangle 14"/>
          <p:cNvSpPr/>
          <p:nvPr/>
        </p:nvSpPr>
        <p:spPr>
          <a:xfrm>
            <a:off x="384048" y="3778631"/>
            <a:ext cx="45720" cy="1170432"/>
          </a:xfrm>
          <a:prstGeom prst="rect">
            <a:avLst/>
          </a:prstGeom>
          <a:solidFill>
            <a:srgbClr val="D982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54864" rIns="109728" bIns="54864" rtlCol="0" anchor="ctr"/>
          <a:lstStyle/>
          <a:p>
            <a:pPr algn="ctr"/>
            <a:endParaRPr sz="2400"/>
          </a:p>
        </p:txBody>
      </p:sp>
      <p:sp>
        <p:nvSpPr>
          <p:cNvPr id="16" name="TextBox 15"/>
          <p:cNvSpPr txBox="1"/>
          <p:nvPr/>
        </p:nvSpPr>
        <p:spPr>
          <a:xfrm>
            <a:off x="603504" y="4041585"/>
            <a:ext cx="4681727" cy="644525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400"/>
              </a:spcAft>
            </a:pPr>
            <a:r>
              <a:rPr b="1" i="0">
                <a:solidFill>
                  <a:srgbClr val="0F3557"/>
                </a:solidFill>
                <a:latin typeface="Cambria Math" panose="02040503050406030204"/>
                <a:ea typeface="Cambria Math" panose="02040503050406030204"/>
              </a:rPr>
              <a:t>H(a11) = 1.57   ⇒   w(a112) = 1.00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5A6670"/>
                </a:solidFill>
                <a:latin typeface="微软雅黑" panose="020B0503020204020204" charset="-122"/>
                <a:ea typeface="微软雅黑" panose="020B0503020204020204" charset="-122"/>
              </a:rPr>
              <a:t>Worked example: third-level weights under a11.</a:t>
            </a:r>
          </a:p>
        </p:txBody>
      </p:sp>
      <p:graphicFrame>
        <p:nvGraphicFramePr>
          <p:cNvPr id="19" name="Chart 18"/>
          <p:cNvGraphicFramePr>
            <a:graphicFrameLocks noGrp="1"/>
          </p:cNvGraphicFramePr>
          <p:nvPr/>
        </p:nvGraphicFramePr>
        <p:xfrm>
          <a:off x="5467985" y="296545"/>
          <a:ext cx="4836795" cy="26828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2" name="Rectangle 21"/>
          <p:cNvSpPr/>
          <p:nvPr/>
        </p:nvSpPr>
        <p:spPr>
          <a:xfrm>
            <a:off x="429895" y="5203190"/>
            <a:ext cx="5644515" cy="968375"/>
          </a:xfrm>
          <a:prstGeom prst="rect">
            <a:avLst/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54864" rIns="109728" bIns="54864" rtlCol="0" anchor="ctr"/>
          <a:lstStyle/>
          <a:p>
            <a:pPr algn="ctr"/>
            <a:endParaRPr/>
          </a:p>
        </p:txBody>
      </p:sp>
      <p:sp>
        <p:nvSpPr>
          <p:cNvPr id="23" name="Rectangle 22"/>
          <p:cNvSpPr/>
          <p:nvPr/>
        </p:nvSpPr>
        <p:spPr>
          <a:xfrm>
            <a:off x="353695" y="5203825"/>
            <a:ext cx="76200" cy="967740"/>
          </a:xfrm>
          <a:prstGeom prst="rect">
            <a:avLst/>
          </a:prstGeom>
          <a:solidFill>
            <a:srgbClr val="D982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54864" rIns="109728" bIns="54864"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487045" y="5418138"/>
            <a:ext cx="5414010" cy="644525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305"/>
              </a:spcAft>
            </a:pPr>
            <a:r>
              <a:rPr b="1" i="0">
                <a:solidFill>
                  <a:srgbClr val="0F3557"/>
                </a:solidFill>
                <a:latin typeface="Cambria Math" panose="02040503050406030204"/>
                <a:ea typeface="Cambria Math" panose="02040503050406030204"/>
              </a:rPr>
              <a:t>F = Σ Σ ( w(a_ji) · F_ji · w(a_j) )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5A6670"/>
                </a:solidFill>
                <a:latin typeface="微软雅黑" panose="020B0503020204020204" charset="-122"/>
                <a:ea typeface="微软雅黑" panose="020B0503020204020204" charset="-122"/>
              </a:rPr>
              <a:t>Third-level scores weighted, then aggregated by second-level weights.</a:t>
            </a:r>
            <a:endParaRPr sz="1060" b="0" i="0">
              <a:solidFill>
                <a:srgbClr val="5A667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5" name="Picture 10" descr="image17.em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32907" y="2979420"/>
            <a:ext cx="2821986" cy="3268979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35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54864" rIns="109728" bIns="54864"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66928" y="6428232"/>
            <a:ext cx="8229600" cy="22098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9AA8B4"/>
                </a:solidFill>
                <a:latin typeface="微软雅黑" panose="020B0503020204020204" charset="-122"/>
                <a:ea typeface="微软雅黑" panose="020B0503020204020204" charset="-122"/>
              </a:rPr>
              <a:t>A Rough-Set-Based Teacher Education Evaluation System for Secondary School Information Technology Teachers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457200"/>
            <a:ext cx="11057839" cy="507365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800" b="1" i="0">
                <a:solidFill>
                  <a:srgbClr val="0F3557"/>
                </a:solidFill>
                <a:latin typeface="微软雅黑" panose="020B0503020204020204" charset="-122"/>
                <a:ea typeface="微软雅黑" panose="020B0503020204020204" charset="-122"/>
              </a:rPr>
              <a:t>Distribution of Teacher Scores</a:t>
            </a:r>
          </a:p>
        </p:txBody>
      </p:sp>
      <p:sp>
        <p:nvSpPr>
          <p:cNvPr id="7" name="Rectangle 6"/>
          <p:cNvSpPr/>
          <p:nvPr/>
        </p:nvSpPr>
        <p:spPr>
          <a:xfrm>
            <a:off x="566928" y="1042543"/>
            <a:ext cx="1051560" cy="45720"/>
          </a:xfrm>
          <a:prstGeom prst="rect">
            <a:avLst/>
          </a:prstGeom>
          <a:solidFill>
            <a:srgbClr val="2C7B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54864" rIns="109728" bIns="54864" rtlCol="0" anchor="ctr"/>
          <a:lstStyle/>
          <a:p>
            <a:pPr algn="ctr"/>
            <a:endParaRPr/>
          </a:p>
        </p:txBody>
      </p:sp>
      <p:grpSp>
        <p:nvGrpSpPr>
          <p:cNvPr id="25" name="组合 24"/>
          <p:cNvGrpSpPr/>
          <p:nvPr/>
        </p:nvGrpSpPr>
        <p:grpSpPr>
          <a:xfrm>
            <a:off x="6614695" y="3217333"/>
            <a:ext cx="4533900" cy="3432810"/>
            <a:chOff x="6713" y="2506"/>
            <a:chExt cx="9072" cy="6480"/>
          </a:xfrm>
        </p:grpSpPr>
        <p:graphicFrame>
          <p:nvGraphicFramePr>
            <p:cNvPr id="8" name="Chart 7"/>
            <p:cNvGraphicFramePr>
              <a:graphicFrameLocks noGrp="1"/>
            </p:cNvGraphicFramePr>
            <p:nvPr/>
          </p:nvGraphicFramePr>
          <p:xfrm>
            <a:off x="6713" y="2506"/>
            <a:ext cx="9072" cy="475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9"/>
            </a:graphicData>
          </a:graphic>
        </p:graphicFrame>
        <p:sp>
          <p:nvSpPr>
            <p:cNvPr id="9" name="Rectangle 8"/>
            <p:cNvSpPr/>
            <p:nvPr/>
          </p:nvSpPr>
          <p:spPr>
            <a:xfrm>
              <a:off x="6713" y="7402"/>
              <a:ext cx="2923" cy="1584"/>
            </a:xfrm>
            <a:prstGeom prst="rect">
              <a:avLst/>
            </a:prstGeom>
            <a:solidFill>
              <a:srgbClr val="F4F7FA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109728" tIns="54864" rIns="109728" bIns="54864" rtlCol="0" anchor="ctr"/>
            <a:lstStyle/>
            <a:p>
              <a:pPr algn="ctr"/>
              <a:endParaRPr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713" y="7402"/>
              <a:ext cx="2923" cy="58"/>
            </a:xfrm>
            <a:prstGeom prst="rect">
              <a:avLst/>
            </a:prstGeom>
            <a:solidFill>
              <a:srgbClr val="0F3557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109728" tIns="54864" rIns="109728" bIns="54864" rtlCol="0" anchor="ctr"/>
            <a:lstStyle/>
            <a:p>
              <a:pPr algn="ctr"/>
              <a:endParaRPr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6857" y="7690"/>
              <a:ext cx="2635" cy="1036"/>
            </a:xfrm>
            <a:prstGeom prst="rect">
              <a:avLst/>
            </a:prstGeom>
            <a:noFill/>
          </p:spPr>
          <p:txBody>
            <a:bodyPr wrap="square" lIns="0" tIns="0" rIns="0" bIns="0" anchor="ctr"/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</a:pPr>
              <a:r>
                <a:rPr sz="2100" b="1" i="0">
                  <a:solidFill>
                    <a:srgbClr val="0F3557"/>
                  </a:solidFill>
                  <a:latin typeface="微软雅黑" panose="020B0503020204020204" charset="-122"/>
                  <a:ea typeface="微软雅黑" panose="020B0503020204020204" charset="-122"/>
                </a:rPr>
                <a:t>25.72</a:t>
              </a:r>
            </a:p>
            <a:p>
              <a:pPr algn="ctr">
                <a:lnSpc>
                  <a:spcPct val="122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000" b="0" i="0">
                  <a:solidFill>
                    <a:srgbClr val="5A6670"/>
                  </a:solidFill>
                  <a:latin typeface="微软雅黑" panose="020B0503020204020204" charset="-122"/>
                  <a:ea typeface="微软雅黑" panose="020B0503020204020204" charset="-122"/>
                </a:rPr>
                <a:t>Average score</a:t>
              </a: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9780" y="7402"/>
              <a:ext cx="2923" cy="1584"/>
            </a:xfrm>
            <a:prstGeom prst="rect">
              <a:avLst/>
            </a:prstGeom>
            <a:solidFill>
              <a:srgbClr val="F4F7FA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109728" tIns="54864" rIns="109728" bIns="54864" rtlCol="0" anchor="ctr"/>
            <a:lstStyle/>
            <a:p>
              <a:pPr algn="ctr"/>
              <a:endParaRPr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9780" y="7402"/>
              <a:ext cx="2923" cy="58"/>
            </a:xfrm>
            <a:prstGeom prst="rect">
              <a:avLst/>
            </a:prstGeom>
            <a:solidFill>
              <a:srgbClr val="2C7BB6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109728" tIns="54864" rIns="109728" bIns="54864" rtlCol="0" anchor="ctr"/>
            <a:lstStyle/>
            <a:p>
              <a:pPr algn="ctr"/>
              <a:endParaRPr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9924" y="7690"/>
              <a:ext cx="2635" cy="1036"/>
            </a:xfrm>
            <a:prstGeom prst="rect">
              <a:avLst/>
            </a:prstGeom>
            <a:noFill/>
          </p:spPr>
          <p:txBody>
            <a:bodyPr wrap="square" lIns="0" tIns="0" rIns="0" bIns="0" anchor="ctr"/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</a:pPr>
              <a:r>
                <a:rPr sz="2100" b="1" i="0">
                  <a:solidFill>
                    <a:srgbClr val="2C7BB6"/>
                  </a:solidFill>
                  <a:latin typeface="微软雅黑" panose="020B0503020204020204" charset="-122"/>
                  <a:ea typeface="微软雅黑" panose="020B0503020204020204" charset="-122"/>
                </a:rPr>
                <a:t>32.22</a:t>
              </a:r>
            </a:p>
            <a:p>
              <a:pPr algn="ctr">
                <a:lnSpc>
                  <a:spcPct val="122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000" b="0" i="0">
                  <a:solidFill>
                    <a:srgbClr val="5A6670"/>
                  </a:solidFill>
                  <a:latin typeface="微软雅黑" panose="020B0503020204020204" charset="-122"/>
                  <a:ea typeface="微软雅黑" panose="020B0503020204020204" charset="-122"/>
                </a:rPr>
                <a:t>Highest score</a:t>
              </a: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12847" y="7402"/>
              <a:ext cx="2938" cy="1584"/>
            </a:xfrm>
            <a:prstGeom prst="rect">
              <a:avLst/>
            </a:prstGeom>
            <a:solidFill>
              <a:srgbClr val="F4F7FA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109728" tIns="54864" rIns="109728" bIns="54864" rtlCol="0" anchor="ctr"/>
            <a:lstStyle/>
            <a:p>
              <a:pPr algn="ctr"/>
              <a:endParaRPr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12847" y="7402"/>
              <a:ext cx="2938" cy="58"/>
            </a:xfrm>
            <a:prstGeom prst="rect">
              <a:avLst/>
            </a:prstGeom>
            <a:solidFill>
              <a:srgbClr val="D9822B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109728" tIns="54864" rIns="109728" bIns="54864" rtlCol="0" anchor="ctr"/>
            <a:lstStyle/>
            <a:p>
              <a:pPr algn="ctr"/>
              <a:endParaRPr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12991" y="7690"/>
              <a:ext cx="2650" cy="1036"/>
            </a:xfrm>
            <a:prstGeom prst="rect">
              <a:avLst/>
            </a:prstGeom>
            <a:noFill/>
          </p:spPr>
          <p:txBody>
            <a:bodyPr wrap="square" lIns="0" tIns="0" rIns="0" bIns="0" anchor="ctr"/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</a:pPr>
              <a:r>
                <a:rPr sz="2100" b="1" i="0">
                  <a:solidFill>
                    <a:srgbClr val="D9822B"/>
                  </a:solidFill>
                  <a:latin typeface="微软雅黑" panose="020B0503020204020204" charset="-122"/>
                  <a:ea typeface="微软雅黑" panose="020B0503020204020204" charset="-122"/>
                </a:rPr>
                <a:t>12.89</a:t>
              </a:r>
            </a:p>
            <a:p>
              <a:pPr algn="ctr">
                <a:lnSpc>
                  <a:spcPct val="122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000" b="0" i="0">
                  <a:solidFill>
                    <a:srgbClr val="5A6670"/>
                  </a:solidFill>
                  <a:latin typeface="微软雅黑" panose="020B0503020204020204" charset="-122"/>
                  <a:ea typeface="微软雅黑" panose="020B0503020204020204" charset="-122"/>
                </a:rPr>
                <a:t>Lowest score</a:t>
              </a:r>
            </a:p>
          </p:txBody>
        </p:sp>
      </p:grpSp>
      <p:sp>
        <p:nvSpPr>
          <p:cNvPr id="18" name="Rectangle 17"/>
          <p:cNvSpPr/>
          <p:nvPr>
            <p:custDataLst>
              <p:tags r:id="rId1"/>
            </p:custDataLst>
          </p:nvPr>
        </p:nvSpPr>
        <p:spPr>
          <a:xfrm>
            <a:off x="488950" y="1474470"/>
            <a:ext cx="120015" cy="1390015"/>
          </a:xfrm>
          <a:prstGeom prst="rect">
            <a:avLst/>
          </a:prstGeom>
          <a:solidFill>
            <a:srgbClr val="0F35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54864" rIns="109728" bIns="54864" rtlCol="0" anchor="ctr"/>
          <a:lstStyle/>
          <a:p>
            <a:pPr algn="ctr"/>
            <a:endParaRPr sz="3200"/>
          </a:p>
        </p:txBody>
      </p:sp>
      <p:sp>
        <p:nvSpPr>
          <p:cNvPr id="19" name="TextBox 18"/>
          <p:cNvSpPr txBox="1"/>
          <p:nvPr>
            <p:custDataLst>
              <p:tags r:id="rId2"/>
            </p:custDataLst>
          </p:nvPr>
        </p:nvSpPr>
        <p:spPr>
          <a:xfrm>
            <a:off x="811530" y="1501775"/>
            <a:ext cx="5166995" cy="118491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88000"/>
              </a:lnSpc>
              <a:spcBef>
                <a:spcPts val="0"/>
              </a:spcBef>
              <a:spcAft>
                <a:spcPts val="275"/>
              </a:spcAft>
            </a:pPr>
            <a:r>
              <a:rPr sz="1500" b="1" i="0">
                <a:solidFill>
                  <a:srgbClr val="0F3557"/>
                </a:solidFill>
                <a:latin typeface="微软雅黑" panose="020B0503020204020204" charset="-122"/>
                <a:ea typeface="微软雅黑" panose="020B0503020204020204" charset="-122"/>
              </a:rPr>
              <a:t>Approximately normal overall</a:t>
            </a:r>
            <a:endParaRPr sz="1370" b="1" i="0">
              <a:solidFill>
                <a:srgbClr val="0F3557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sz="1350" b="0" i="0">
                <a:solidFill>
                  <a:srgbClr val="5A6670"/>
                </a:solidFill>
                <a:latin typeface="微软雅黑" panose="020B0503020204020204" charset="-122"/>
                <a:ea typeface="微软雅黑" panose="020B0503020204020204" charset="-122"/>
              </a:rPr>
              <a:t>More in (20, 25], fewer in (30, 35].</a:t>
            </a:r>
            <a:endParaRPr sz="1760" b="0" i="0">
              <a:solidFill>
                <a:srgbClr val="5A667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Rectangle 19"/>
          <p:cNvSpPr/>
          <p:nvPr>
            <p:custDataLst>
              <p:tags r:id="rId3"/>
            </p:custDataLst>
          </p:nvPr>
        </p:nvSpPr>
        <p:spPr>
          <a:xfrm>
            <a:off x="488950" y="3043805"/>
            <a:ext cx="120015" cy="1390015"/>
          </a:xfrm>
          <a:prstGeom prst="rect">
            <a:avLst/>
          </a:prstGeom>
          <a:solidFill>
            <a:srgbClr val="2C7B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54864" rIns="109728" bIns="54864" rtlCol="0" anchor="ctr"/>
          <a:lstStyle/>
          <a:p>
            <a:pPr algn="ctr"/>
            <a:endParaRPr sz="3200"/>
          </a:p>
        </p:txBody>
      </p:sp>
      <p:sp>
        <p:nvSpPr>
          <p:cNvPr id="21" name="TextBox 20"/>
          <p:cNvSpPr txBox="1"/>
          <p:nvPr>
            <p:custDataLst>
              <p:tags r:id="rId4"/>
            </p:custDataLst>
          </p:nvPr>
        </p:nvSpPr>
        <p:spPr>
          <a:xfrm>
            <a:off x="811530" y="3071110"/>
            <a:ext cx="5166995" cy="118491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88000"/>
              </a:lnSpc>
              <a:spcBef>
                <a:spcPts val="0"/>
              </a:spcBef>
              <a:spcAft>
                <a:spcPts val="275"/>
              </a:spcAft>
            </a:pPr>
            <a:r>
              <a:rPr sz="1500" b="1" i="0">
                <a:solidFill>
                  <a:srgbClr val="0F3557"/>
                </a:solidFill>
                <a:latin typeface="微软雅黑" panose="020B0503020204020204" charset="-122"/>
                <a:ea typeface="微软雅黑" panose="020B0503020204020204" charset="-122"/>
              </a:rPr>
              <a:t>Most teachers are above the average line</a:t>
            </a:r>
            <a:endParaRPr sz="1370" b="1" i="0">
              <a:solidFill>
                <a:srgbClr val="0F3557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sz="1350" b="0" i="0">
                <a:solidFill>
                  <a:srgbClr val="5A6670"/>
                </a:solidFill>
                <a:latin typeface="微软雅黑" panose="020B0503020204020204" charset="-122"/>
                <a:ea typeface="微软雅黑" panose="020B0503020204020204" charset="-122"/>
              </a:rPr>
              <a:t>70% in (25, 30]; 20% in (20, 25].</a:t>
            </a:r>
            <a:endParaRPr sz="1760" b="0" i="0">
              <a:solidFill>
                <a:srgbClr val="5A667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Rectangle 21"/>
          <p:cNvSpPr/>
          <p:nvPr>
            <p:custDataLst>
              <p:tags r:id="rId5"/>
            </p:custDataLst>
          </p:nvPr>
        </p:nvSpPr>
        <p:spPr>
          <a:xfrm>
            <a:off x="488950" y="4613140"/>
            <a:ext cx="120015" cy="1390015"/>
          </a:xfrm>
          <a:prstGeom prst="rect">
            <a:avLst/>
          </a:prstGeom>
          <a:solidFill>
            <a:srgbClr val="D982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54864" rIns="109728" bIns="54864" rtlCol="0" anchor="ctr"/>
          <a:lstStyle/>
          <a:p>
            <a:pPr algn="ctr"/>
            <a:endParaRPr sz="3200"/>
          </a:p>
        </p:txBody>
      </p:sp>
      <p:sp>
        <p:nvSpPr>
          <p:cNvPr id="23" name="TextBox 22"/>
          <p:cNvSpPr txBox="1"/>
          <p:nvPr>
            <p:custDataLst>
              <p:tags r:id="rId6"/>
            </p:custDataLst>
          </p:nvPr>
        </p:nvSpPr>
        <p:spPr>
          <a:xfrm>
            <a:off x="811530" y="4640445"/>
            <a:ext cx="5166995" cy="118491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88000"/>
              </a:lnSpc>
              <a:spcBef>
                <a:spcPts val="0"/>
              </a:spcBef>
              <a:spcAft>
                <a:spcPts val="265"/>
              </a:spcAft>
            </a:pPr>
            <a:r>
              <a:rPr sz="1500" b="1" i="0">
                <a:solidFill>
                  <a:srgbClr val="0F3557"/>
                </a:solidFill>
                <a:latin typeface="微软雅黑" panose="020B0503020204020204" charset="-122"/>
                <a:ea typeface="微软雅黑" panose="020B0503020204020204" charset="-122"/>
              </a:rPr>
              <a:t>Excellent teachers remain a minority</a:t>
            </a:r>
            <a:endParaRPr sz="1330" b="1" i="0">
              <a:solidFill>
                <a:srgbClr val="0F3557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sz="1350" b="0" i="0">
                <a:solidFill>
                  <a:srgbClr val="5A6670"/>
                </a:solidFill>
                <a:latin typeface="微软雅黑" panose="020B0503020204020204" charset="-122"/>
                <a:ea typeface="微软雅黑" panose="020B0503020204020204" charset="-122"/>
              </a:rPr>
              <a:t>Teachers scoring above 30 are still few.</a:t>
            </a:r>
            <a:endParaRPr sz="1710" b="0" i="0">
              <a:solidFill>
                <a:srgbClr val="5A667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6" name="Picture 14" descr="image18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71005" y="730250"/>
            <a:ext cx="3826510" cy="2404110"/>
          </a:xfrm>
          <a:prstGeom prst="rect">
            <a:avLst/>
          </a:prstGeom>
        </p:spPr>
      </p:pic>
      <p:sp>
        <p:nvSpPr>
          <p:cNvPr id="27" name="TextBox 3"/>
          <p:cNvSpPr txBox="1"/>
          <p:nvPr/>
        </p:nvSpPr>
        <p:spPr>
          <a:xfrm>
            <a:off x="10527487" y="6428232"/>
            <a:ext cx="1097280" cy="22098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200" b="0" i="0">
                <a:solidFill>
                  <a:srgbClr val="9AA8B4"/>
                </a:solidFill>
                <a:latin typeface="微软雅黑" panose="020B0503020204020204" charset="-122"/>
                <a:ea typeface="微软雅黑" panose="020B0503020204020204" charset="-122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35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54864" rIns="109728" bIns="54864"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66928" y="6428232"/>
            <a:ext cx="8229600" cy="22098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9AA8B4"/>
                </a:solidFill>
                <a:latin typeface="微软雅黑" panose="020B0503020204020204" charset="-122"/>
                <a:ea typeface="微软雅黑" panose="020B0503020204020204" charset="-122"/>
              </a:rPr>
              <a:t>A Rough-Set-Based Teacher Education Evaluation System for Secondary School Information Technology Teachers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527487" y="6428232"/>
            <a:ext cx="1097280" cy="22098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9AA8B4"/>
                </a:solidFill>
                <a:latin typeface="微软雅黑" panose="020B0503020204020204" charset="-122"/>
                <a:ea typeface="微软雅黑" panose="020B0503020204020204" charset="-122"/>
              </a:rPr>
              <a:t>1</a:t>
            </a:r>
            <a:r>
              <a:rPr lang="en-US" sz="1200" b="0" i="0">
                <a:solidFill>
                  <a:srgbClr val="9AA8B4"/>
                </a:solidFill>
                <a:latin typeface="微软雅黑" panose="020B0503020204020204" charset="-122"/>
                <a:ea typeface="微软雅黑" panose="020B0503020204020204" charset="-122"/>
              </a:rPr>
              <a:t>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457200"/>
            <a:ext cx="11057839" cy="507365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0"/>
              </a:spcAft>
            </a:pPr>
            <a:r>
              <a:rPr lang="zh-CN" sz="2800" b="1" i="0">
                <a:solidFill>
                  <a:srgbClr val="0F3557"/>
                </a:solidFill>
                <a:latin typeface="微软雅黑" panose="020B0503020204020204" charset="-122"/>
                <a:ea typeface="微软雅黑" panose="020B0503020204020204" charset="-122"/>
              </a:rPr>
              <a:t>Data Characteristics</a:t>
            </a:r>
          </a:p>
        </p:txBody>
      </p:sp>
      <p:sp>
        <p:nvSpPr>
          <p:cNvPr id="7" name="Rectangle 6"/>
          <p:cNvSpPr/>
          <p:nvPr/>
        </p:nvSpPr>
        <p:spPr>
          <a:xfrm>
            <a:off x="566928" y="1389888"/>
            <a:ext cx="1051560" cy="45720"/>
          </a:xfrm>
          <a:prstGeom prst="rect">
            <a:avLst/>
          </a:prstGeom>
          <a:solidFill>
            <a:srgbClr val="2C7B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54864" rIns="109728" bIns="54864"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566928" y="1591056"/>
            <a:ext cx="5852160" cy="331012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54864" rIns="109728" bIns="54864"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566928" y="1591056"/>
            <a:ext cx="5852160" cy="32004"/>
          </a:xfrm>
          <a:prstGeom prst="rect">
            <a:avLst/>
          </a:prstGeom>
          <a:solidFill>
            <a:srgbClr val="D982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54864" rIns="109728" bIns="54864"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58368" y="1664208"/>
            <a:ext cx="5669280" cy="304165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b="1" i="0">
                <a:solidFill>
                  <a:srgbClr val="0F3557"/>
                </a:solidFill>
                <a:latin typeface="微软雅黑" panose="020B0503020204020204" charset="-122"/>
                <a:ea typeface="微软雅黑" panose="020B0503020204020204" charset="-122"/>
              </a:rPr>
              <a:t>Table 4-6  Profile of High-Scoring Teachers (score above 27)</a:t>
            </a:r>
          </a:p>
        </p:txBody>
      </p:sp>
      <p:pic>
        <p:nvPicPr>
          <p:cNvPr id="11" name="Picture 10" descr="image19.em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77495" y="2283460"/>
            <a:ext cx="7236460" cy="3862070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6693408" y="1591056"/>
            <a:ext cx="45720" cy="1389888"/>
          </a:xfrm>
          <a:prstGeom prst="rect">
            <a:avLst/>
          </a:prstGeom>
          <a:solidFill>
            <a:srgbClr val="0F35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54864" rIns="109728" bIns="54864" rtlCol="0" anchor="ctr"/>
          <a:lstStyle/>
          <a:p>
            <a:pPr algn="ctr"/>
            <a:endParaRPr sz="2800"/>
          </a:p>
        </p:txBody>
      </p:sp>
      <p:sp>
        <p:nvSpPr>
          <p:cNvPr id="19" name="TextBox 18"/>
          <p:cNvSpPr txBox="1"/>
          <p:nvPr/>
        </p:nvSpPr>
        <p:spPr>
          <a:xfrm>
            <a:off x="6876288" y="1618488"/>
            <a:ext cx="4657039" cy="10617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305"/>
              </a:spcAft>
            </a:pPr>
            <a:r>
              <a:rPr sz="1450" b="1" i="0">
                <a:solidFill>
                  <a:srgbClr val="0F3557"/>
                </a:solidFill>
                <a:latin typeface="微软雅黑" panose="020B0503020204020204" charset="-122"/>
                <a:ea typeface="微软雅黑" panose="020B0503020204020204" charset="-122"/>
              </a:rPr>
              <a:t>Highly concentrated city distribution</a:t>
            </a:r>
            <a:endParaRPr b="1" i="0">
              <a:solidFill>
                <a:srgbClr val="0F3557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lnSpc>
                <a:spcPct val="124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5A6670"/>
                </a:solidFill>
                <a:latin typeface="微软雅黑" panose="020B0503020204020204" charset="-122"/>
                <a:ea typeface="微软雅黑" panose="020B0503020204020204" charset="-122"/>
              </a:rPr>
              <a:t>Most from third-tier cities or above; few from rural areas.</a:t>
            </a:r>
            <a:endParaRPr sz="1220" b="0" i="0">
              <a:solidFill>
                <a:srgbClr val="5A667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6693408" y="2748852"/>
            <a:ext cx="45720" cy="1517904"/>
          </a:xfrm>
          <a:prstGeom prst="rect">
            <a:avLst/>
          </a:prstGeom>
          <a:solidFill>
            <a:srgbClr val="2C7B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54864" rIns="109728" bIns="54864" rtlCol="0" anchor="ctr"/>
          <a:lstStyle/>
          <a:p>
            <a:pPr algn="ctr"/>
            <a:endParaRPr sz="2800"/>
          </a:p>
        </p:txBody>
      </p:sp>
      <p:sp>
        <p:nvSpPr>
          <p:cNvPr id="21" name="TextBox 20"/>
          <p:cNvSpPr txBox="1"/>
          <p:nvPr/>
        </p:nvSpPr>
        <p:spPr>
          <a:xfrm>
            <a:off x="6876288" y="2776283"/>
            <a:ext cx="4657039" cy="140081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305"/>
              </a:spcAft>
            </a:pPr>
            <a:r>
              <a:rPr sz="1450" b="1" i="0">
                <a:solidFill>
                  <a:srgbClr val="0F3557"/>
                </a:solidFill>
                <a:latin typeface="微软雅黑" panose="020B0503020204020204" charset="-122"/>
                <a:ea typeface="微软雅黑" panose="020B0503020204020204" charset="-122"/>
              </a:rPr>
              <a:t>Significant differences across school stages</a:t>
            </a:r>
            <a:endParaRPr b="1" i="0">
              <a:solidFill>
                <a:srgbClr val="0F3557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lnSpc>
                <a:spcPct val="124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5A6670"/>
                </a:solidFill>
                <a:latin typeface="微软雅黑" panose="020B0503020204020204" charset="-122"/>
                <a:ea typeface="微软雅黑" panose="020B0503020204020204" charset="-122"/>
              </a:rPr>
              <a:t>One indicator set can hardly fit primary schools.</a:t>
            </a:r>
            <a:endParaRPr sz="1220" b="0" i="0">
              <a:solidFill>
                <a:srgbClr val="5A667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6693408" y="4664075"/>
            <a:ext cx="45720" cy="1389888"/>
          </a:xfrm>
          <a:prstGeom prst="rect">
            <a:avLst/>
          </a:prstGeom>
          <a:solidFill>
            <a:srgbClr val="D982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54864" rIns="109728" bIns="54864" rtlCol="0" anchor="ctr"/>
          <a:lstStyle/>
          <a:p>
            <a:pPr algn="ctr"/>
            <a:endParaRPr sz="2800"/>
          </a:p>
        </p:txBody>
      </p:sp>
      <p:sp>
        <p:nvSpPr>
          <p:cNvPr id="23" name="TextBox 22"/>
          <p:cNvSpPr txBox="1"/>
          <p:nvPr/>
        </p:nvSpPr>
        <p:spPr>
          <a:xfrm>
            <a:off x="6876288" y="4691507"/>
            <a:ext cx="4657039" cy="10617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305"/>
              </a:spcAft>
            </a:pPr>
            <a:r>
              <a:rPr sz="1450" b="1" i="0">
                <a:solidFill>
                  <a:srgbClr val="0F3557"/>
                </a:solidFill>
                <a:latin typeface="微软雅黑" panose="020B0503020204020204" charset="-122"/>
                <a:ea typeface="微软雅黑" panose="020B0503020204020204" charset="-122"/>
              </a:rPr>
              <a:t>An evaluation tool is also a diagnostic tool</a:t>
            </a:r>
            <a:endParaRPr b="1" i="0">
              <a:solidFill>
                <a:srgbClr val="0F3557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lnSpc>
                <a:spcPct val="124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5A6670"/>
                </a:solidFill>
                <a:latin typeface="微软雅黑" panose="020B0503020204020204" charset="-122"/>
                <a:ea typeface="微软雅黑" panose="020B0503020204020204" charset="-122"/>
              </a:rPr>
              <a:t>Urban–rural gap amplified in the high-score segment.</a:t>
            </a:r>
            <a:endParaRPr sz="1220" b="0" i="0">
              <a:solidFill>
                <a:srgbClr val="5A667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35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54864" rIns="109728" bIns="54864"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66928" y="6428232"/>
            <a:ext cx="8229600" cy="22098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9AA8B4"/>
                </a:solidFill>
                <a:latin typeface="微软雅黑" panose="020B0503020204020204" charset="-122"/>
                <a:ea typeface="微软雅黑" panose="020B0503020204020204" charset="-122"/>
              </a:rPr>
              <a:t>A Rough-Set-Based Teacher Education Evaluation System for Secondary School Information Technology Teachers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527487" y="6428232"/>
            <a:ext cx="1097280" cy="22098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9AA8B4"/>
                </a:solidFill>
                <a:latin typeface="微软雅黑" panose="020B0503020204020204" charset="-122"/>
                <a:ea typeface="微软雅黑" panose="020B0503020204020204" charset="-122"/>
              </a:rPr>
              <a:t>1</a:t>
            </a:r>
            <a:r>
              <a:rPr lang="en-US" sz="1200" b="0" i="0">
                <a:solidFill>
                  <a:srgbClr val="9AA8B4"/>
                </a:solidFill>
                <a:latin typeface="微软雅黑" panose="020B0503020204020204" charset="-122"/>
                <a:ea typeface="微软雅黑" panose="020B0503020204020204" charset="-122"/>
              </a:rPr>
              <a:t>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457200"/>
            <a:ext cx="11057839" cy="507365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800" b="1" i="0">
                <a:solidFill>
                  <a:srgbClr val="0F3557"/>
                </a:solidFill>
                <a:latin typeface="微软雅黑" panose="020B0503020204020204" charset="-122"/>
                <a:ea typeface="微软雅黑" panose="020B0503020204020204" charset="-122"/>
              </a:rPr>
              <a:t>Method Comparison — Discernibility Matrix</a:t>
            </a:r>
          </a:p>
        </p:txBody>
      </p:sp>
      <p:sp>
        <p:nvSpPr>
          <p:cNvPr id="7" name="Rectangle 6"/>
          <p:cNvSpPr/>
          <p:nvPr/>
        </p:nvSpPr>
        <p:spPr>
          <a:xfrm>
            <a:off x="566928" y="1389888"/>
            <a:ext cx="1051560" cy="45720"/>
          </a:xfrm>
          <a:prstGeom prst="rect">
            <a:avLst/>
          </a:prstGeom>
          <a:solidFill>
            <a:srgbClr val="2C7B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54864" rIns="109728" bIns="54864"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566928" y="4590288"/>
            <a:ext cx="5669280" cy="13716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54864" rIns="109728" bIns="54864"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566928" y="4590288"/>
            <a:ext cx="5669280" cy="32004"/>
          </a:xfrm>
          <a:prstGeom prst="rect">
            <a:avLst/>
          </a:prstGeom>
          <a:solidFill>
            <a:srgbClr val="D982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54864" rIns="109728" bIns="54864"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58368" y="4663440"/>
            <a:ext cx="5486400" cy="237744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0F3557"/>
                </a:solidFill>
                <a:latin typeface="微软雅黑" panose="020B0503020204020204" charset="-122"/>
                <a:ea typeface="微软雅黑" panose="020B0503020204020204" charset="-122"/>
              </a:rPr>
              <a:t>Table 4-7  Comparison of Reduction Results: Rough Set vs. Discernibility Matrix</a:t>
            </a:r>
          </a:p>
        </p:txBody>
      </p:sp>
      <p:pic>
        <p:nvPicPr>
          <p:cNvPr id="12" name="Picture 11" descr="image21.em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0530" y="5005070"/>
            <a:ext cx="6251575" cy="1229995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6510528" y="1591056"/>
            <a:ext cx="45720" cy="1389888"/>
          </a:xfrm>
          <a:prstGeom prst="rect">
            <a:avLst/>
          </a:prstGeom>
          <a:solidFill>
            <a:srgbClr val="0F35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54864" rIns="109728" bIns="54864" rtlCol="0" anchor="ctr"/>
          <a:lstStyle/>
          <a:p>
            <a:pPr algn="ctr"/>
            <a:endParaRPr sz="2800"/>
          </a:p>
        </p:txBody>
      </p:sp>
      <p:sp>
        <p:nvSpPr>
          <p:cNvPr id="15" name="TextBox 14"/>
          <p:cNvSpPr txBox="1"/>
          <p:nvPr/>
        </p:nvSpPr>
        <p:spPr>
          <a:xfrm>
            <a:off x="6693408" y="1618488"/>
            <a:ext cx="4839919" cy="10617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315"/>
              </a:spcAft>
            </a:pPr>
            <a:r>
              <a:rPr sz="1450" b="1" i="0">
                <a:solidFill>
                  <a:srgbClr val="0F3557"/>
                </a:solidFill>
                <a:latin typeface="微软雅黑" panose="020B0503020204020204" charset="-122"/>
                <a:ea typeface="微软雅黑" panose="020B0503020204020204" charset="-122"/>
              </a:rPr>
              <a:t>Efficiency: exponential rise vs. flat growth</a:t>
            </a:r>
            <a:endParaRPr b="1" i="0">
              <a:solidFill>
                <a:srgbClr val="0F3557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lnSpc>
                <a:spcPct val="124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5A6670"/>
                </a:solidFill>
                <a:latin typeface="微软雅黑" panose="020B0503020204020204" charset="-122"/>
                <a:ea typeface="微软雅黑" panose="020B0503020204020204" charset="-122"/>
              </a:rPr>
              <a:t>Matrix time rises exponentially; rough set nearly flat.</a:t>
            </a:r>
            <a:endParaRPr sz="1250" b="0" i="0">
              <a:solidFill>
                <a:srgbClr val="5A667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6510528" y="3001455"/>
            <a:ext cx="45720" cy="1389888"/>
          </a:xfrm>
          <a:prstGeom prst="rect">
            <a:avLst/>
          </a:prstGeom>
          <a:solidFill>
            <a:srgbClr val="D982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54864" rIns="109728" bIns="54864" rtlCol="0" anchor="ctr"/>
          <a:lstStyle/>
          <a:p>
            <a:pPr algn="ctr"/>
            <a:endParaRPr sz="2800"/>
          </a:p>
        </p:txBody>
      </p:sp>
      <p:sp>
        <p:nvSpPr>
          <p:cNvPr id="17" name="TextBox 16"/>
          <p:cNvSpPr txBox="1"/>
          <p:nvPr/>
        </p:nvSpPr>
        <p:spPr>
          <a:xfrm>
            <a:off x="6693408" y="3028886"/>
            <a:ext cx="4839919" cy="10617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315"/>
              </a:spcAft>
            </a:pPr>
            <a:r>
              <a:rPr sz="1450" b="1" i="0">
                <a:solidFill>
                  <a:srgbClr val="0F3557"/>
                </a:solidFill>
                <a:latin typeface="微软雅黑" panose="020B0503020204020204" charset="-122"/>
                <a:ea typeface="微软雅黑" panose="020B0503020204020204" charset="-122"/>
              </a:rPr>
              <a:t>Reduction granularity: 18 vs. 9 indicators</a:t>
            </a:r>
            <a:endParaRPr b="1" i="0">
              <a:solidFill>
                <a:srgbClr val="0F3557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lnSpc>
                <a:spcPct val="124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5A6670"/>
                </a:solidFill>
                <a:latin typeface="微软雅黑" panose="020B0503020204020204" charset="-122"/>
                <a:ea typeface="微软雅黑" panose="020B0503020204020204" charset="-122"/>
              </a:rPr>
              <a:t>The matrix retains about twice as many indicators.</a:t>
            </a:r>
            <a:endParaRPr sz="1250" b="0" i="0">
              <a:solidFill>
                <a:srgbClr val="5A667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6510528" y="4708144"/>
            <a:ext cx="45720" cy="1389888"/>
          </a:xfrm>
          <a:prstGeom prst="rect">
            <a:avLst/>
          </a:prstGeom>
          <a:solidFill>
            <a:srgbClr val="2C7B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54864" rIns="109728" bIns="54864" rtlCol="0" anchor="ctr"/>
          <a:lstStyle/>
          <a:p>
            <a:pPr algn="ctr"/>
            <a:endParaRPr sz="2800"/>
          </a:p>
        </p:txBody>
      </p:sp>
      <p:sp>
        <p:nvSpPr>
          <p:cNvPr id="19" name="TextBox 18"/>
          <p:cNvSpPr txBox="1"/>
          <p:nvPr/>
        </p:nvSpPr>
        <p:spPr>
          <a:xfrm>
            <a:off x="6693408" y="4735576"/>
            <a:ext cx="4839919" cy="10617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315"/>
              </a:spcAft>
            </a:pPr>
            <a:r>
              <a:rPr sz="1450" b="1" i="0">
                <a:solidFill>
                  <a:srgbClr val="0F3557"/>
                </a:solidFill>
                <a:latin typeface="微软雅黑" panose="020B0503020204020204" charset="-122"/>
                <a:ea typeface="微软雅黑" panose="020B0503020204020204" charset="-122"/>
              </a:rPr>
              <a:t>Ranking conclusions are basically consistent</a:t>
            </a:r>
            <a:endParaRPr b="1" i="0">
              <a:solidFill>
                <a:srgbClr val="0F3557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lnSpc>
                <a:spcPct val="124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5A6670"/>
                </a:solidFill>
                <a:latin typeface="微软雅黑" panose="020B0503020204020204" charset="-122"/>
                <a:ea typeface="微软雅黑" panose="020B0503020204020204" charset="-122"/>
              </a:rPr>
              <a:t>Top six identical; bottom five the same.</a:t>
            </a:r>
            <a:endParaRPr sz="1250" b="0" i="0">
              <a:solidFill>
                <a:srgbClr val="5A667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9AE19DAD-6A7D-6579-388E-21405A9E28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191" y="1650619"/>
            <a:ext cx="5532120" cy="276606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35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54864" rIns="109728" bIns="54864"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66928" y="6428232"/>
            <a:ext cx="8229600" cy="256032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9AA8B4"/>
                </a:solidFill>
                <a:latin typeface="微软雅黑" panose="020B0503020204020204" charset="-122"/>
                <a:ea typeface="微软雅黑" panose="020B0503020204020204" charset="-122"/>
              </a:rPr>
              <a:t>A Rough-Set-Based Teacher Education Evaluation System for Secondary School Information Technology Teachers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527487" y="6428232"/>
            <a:ext cx="1097280" cy="165735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9AA8B4"/>
                </a:solidFill>
                <a:latin typeface="微软雅黑" panose="020B0503020204020204" charset="-122"/>
                <a:ea typeface="微软雅黑" panose="020B0503020204020204" charset="-122"/>
              </a:rPr>
              <a:t>1</a:t>
            </a:r>
            <a:r>
              <a:rPr lang="en-US" sz="1200" b="0" i="0">
                <a:solidFill>
                  <a:srgbClr val="9AA8B4"/>
                </a:solidFill>
                <a:latin typeface="微软雅黑" panose="020B0503020204020204" charset="-122"/>
                <a:ea typeface="微软雅黑" panose="020B0503020204020204" charset="-122"/>
              </a:rPr>
              <a:t>5</a:t>
            </a:r>
          </a:p>
        </p:txBody>
      </p:sp>
      <p:sp>
        <p:nvSpPr>
          <p:cNvPr id="7" name="Rectangle 6"/>
          <p:cNvSpPr/>
          <p:nvPr/>
        </p:nvSpPr>
        <p:spPr>
          <a:xfrm>
            <a:off x="566928" y="1389888"/>
            <a:ext cx="1051560" cy="45720"/>
          </a:xfrm>
          <a:prstGeom prst="rect">
            <a:avLst/>
          </a:prstGeom>
          <a:solidFill>
            <a:srgbClr val="2C7B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54864" rIns="109728" bIns="54864" rtlCol="0" anchor="ctr"/>
          <a:lstStyle/>
          <a:p>
            <a:pPr algn="ctr"/>
            <a:endParaRPr/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566928" y="1591056"/>
          <a:ext cx="5705856" cy="21579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544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361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844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2336">
                <a:tc>
                  <a:txBody>
                    <a:bodyPr/>
                    <a:lstStyle/>
                    <a:p>
                      <a:pPr algn="ctr"/>
                      <a:r>
                        <a:rPr sz="1000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Method</a:t>
                      </a:r>
                    </a:p>
                  </a:txBody>
                  <a:tcPr marR="73152" marT="36576" marB="36576" anchor="ctr">
                    <a:solidFill>
                      <a:srgbClr val="0F355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Time efficiency</a:t>
                      </a:r>
                    </a:p>
                  </a:txBody>
                  <a:tcPr marR="73152" marT="36576" marB="36576" anchor="ctr">
                    <a:solidFill>
                      <a:srgbClr val="0F355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Reduction granularity</a:t>
                      </a:r>
                    </a:p>
                  </a:txBody>
                  <a:tcPr marR="73152" marT="36576" marB="36576" anchor="ctr">
                    <a:solidFill>
                      <a:srgbClr val="0F355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Interpretability</a:t>
                      </a:r>
                    </a:p>
                  </a:txBody>
                  <a:tcPr marR="73152" marT="36576" marB="36576" anchor="ctr">
                    <a:solidFill>
                      <a:srgbClr val="0F355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5216">
                <a:tc>
                  <a:txBody>
                    <a:bodyPr/>
                    <a:lstStyle/>
                    <a:p>
                      <a:pPr algn="l"/>
                      <a:r>
                        <a:rPr sz="1100" b="0">
                          <a:solidFill>
                            <a:srgbClr val="0F3557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Rough set (this study)</a:t>
                      </a:r>
                    </a:p>
                  </a:txBody>
                  <a:tcPr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1F2A33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High</a:t>
                      </a:r>
                    </a:p>
                  </a:txBody>
                  <a:tcPr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1F2A33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High (9 retained)</a:t>
                      </a:r>
                    </a:p>
                  </a:txBody>
                  <a:tcPr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1F2A33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Strong</a:t>
                      </a:r>
                    </a:p>
                  </a:txBody>
                  <a:tcPr marR="73152"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5216">
                <a:tc>
                  <a:txBody>
                    <a:bodyPr/>
                    <a:lstStyle/>
                    <a:p>
                      <a:pPr algn="l"/>
                      <a:r>
                        <a:rPr sz="1100" b="0">
                          <a:solidFill>
                            <a:srgbClr val="0F3557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Discernibility matrix</a:t>
                      </a:r>
                    </a:p>
                  </a:txBody>
                  <a:tcPr marR="73152" marT="36576" marB="36576" anchor="ctr">
                    <a:solidFill>
                      <a:srgbClr val="F4F7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1F2A33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Low (exponential rise)</a:t>
                      </a:r>
                    </a:p>
                  </a:txBody>
                  <a:tcPr marR="73152" marT="36576" marB="36576" anchor="ctr">
                    <a:solidFill>
                      <a:srgbClr val="F4F7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1F2A33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Medium (18 retained)</a:t>
                      </a:r>
                    </a:p>
                  </a:txBody>
                  <a:tcPr marR="73152" marT="36576" marB="36576" anchor="ctr">
                    <a:solidFill>
                      <a:srgbClr val="F4F7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1F2A33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Strong</a:t>
                      </a:r>
                    </a:p>
                  </a:txBody>
                  <a:tcPr marR="73152" marT="36576" marB="36576" anchor="ctr">
                    <a:solidFill>
                      <a:srgbClr val="F4F7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5216">
                <a:tc>
                  <a:txBody>
                    <a:bodyPr/>
                    <a:lstStyle/>
                    <a:p>
                      <a:pPr algn="l"/>
                      <a:r>
                        <a:rPr sz="1100" b="0">
                          <a:solidFill>
                            <a:srgbClr val="0F3557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BP neural network</a:t>
                      </a:r>
                    </a:p>
                  </a:txBody>
                  <a:tcPr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1F2A33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Medium</a:t>
                      </a:r>
                    </a:p>
                  </a:txBody>
                  <a:tcPr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1F2A33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Not applicable</a:t>
                      </a:r>
                    </a:p>
                  </a:txBody>
                  <a:tcPr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1F2A33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Weak</a:t>
                      </a:r>
                    </a:p>
                  </a:txBody>
                  <a:tcPr marR="73152"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9" name="Rectangle 8"/>
          <p:cNvSpPr/>
          <p:nvPr/>
        </p:nvSpPr>
        <p:spPr>
          <a:xfrm>
            <a:off x="566928" y="3895344"/>
            <a:ext cx="5669280" cy="1225296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54864" rIns="109728" bIns="54864"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566928" y="3895344"/>
            <a:ext cx="5669280" cy="32004"/>
          </a:xfrm>
          <a:prstGeom prst="rect">
            <a:avLst/>
          </a:prstGeom>
          <a:solidFill>
            <a:srgbClr val="7FAF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54864" rIns="109728" bIns="54864"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58368" y="3968496"/>
            <a:ext cx="5486400" cy="2362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0F3557"/>
                </a:solidFill>
                <a:latin typeface="微软雅黑" panose="020B0503020204020204" charset="-122"/>
                <a:ea typeface="微软雅黑" panose="020B0503020204020204" charset="-122"/>
              </a:rPr>
              <a:t>Table 4-8  Comparison of Teacher Rankings (top 10%)</a:t>
            </a:r>
          </a:p>
        </p:txBody>
      </p:sp>
      <p:pic>
        <p:nvPicPr>
          <p:cNvPr id="12" name="Picture 11" descr="image22.em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1625" y="4375785"/>
            <a:ext cx="5934710" cy="972185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6510528" y="1591056"/>
            <a:ext cx="45720" cy="1389888"/>
          </a:xfrm>
          <a:prstGeom prst="rect">
            <a:avLst/>
          </a:prstGeom>
          <a:solidFill>
            <a:srgbClr val="0F35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54864" rIns="109728" bIns="54864" rtlCol="0" anchor="ctr"/>
          <a:lstStyle/>
          <a:p>
            <a:pPr algn="ctr"/>
            <a:endParaRPr sz="2400"/>
          </a:p>
        </p:txBody>
      </p:sp>
      <p:sp>
        <p:nvSpPr>
          <p:cNvPr id="14" name="TextBox 13"/>
          <p:cNvSpPr txBox="1"/>
          <p:nvPr/>
        </p:nvSpPr>
        <p:spPr>
          <a:xfrm>
            <a:off x="6693408" y="1618488"/>
            <a:ext cx="4839919" cy="9398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400"/>
              </a:spcAft>
            </a:pPr>
            <a:r>
              <a:rPr sz="1600" b="1" i="0">
                <a:solidFill>
                  <a:srgbClr val="0F3557"/>
                </a:solidFill>
                <a:latin typeface="微软雅黑" panose="020B0503020204020204" charset="-122"/>
                <a:ea typeface="微软雅黑" panose="020B0503020204020204" charset="-122"/>
              </a:rPr>
              <a:t>Time cost: fast on small samples, slightly slower on large ones</a:t>
            </a:r>
          </a:p>
          <a:p>
            <a:pPr algn="l">
              <a:lnSpc>
                <a:spcPct val="124000"/>
              </a:lnSpc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5A6670"/>
                </a:solidFill>
                <a:latin typeface="微软雅黑" panose="020B0503020204020204" charset="-122"/>
                <a:ea typeface="微软雅黑" panose="020B0503020204020204" charset="-122"/>
              </a:rPr>
              <a:t>BP is faster on small samples, slightly slower on large ones.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510528" y="3355277"/>
            <a:ext cx="45720" cy="1389888"/>
          </a:xfrm>
          <a:prstGeom prst="rect">
            <a:avLst/>
          </a:prstGeom>
          <a:solidFill>
            <a:srgbClr val="2C7B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54864" rIns="109728" bIns="54864" rtlCol="0" anchor="ctr"/>
          <a:lstStyle/>
          <a:p>
            <a:pPr algn="ctr"/>
            <a:endParaRPr sz="2400"/>
          </a:p>
        </p:txBody>
      </p:sp>
      <p:sp>
        <p:nvSpPr>
          <p:cNvPr id="16" name="TextBox 15"/>
          <p:cNvSpPr txBox="1"/>
          <p:nvPr/>
        </p:nvSpPr>
        <p:spPr>
          <a:xfrm>
            <a:off x="6693408" y="3382708"/>
            <a:ext cx="4839919" cy="9398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400"/>
              </a:spcAft>
            </a:pPr>
            <a:r>
              <a:rPr sz="1600" b="1" i="0">
                <a:solidFill>
                  <a:srgbClr val="0F3557"/>
                </a:solidFill>
                <a:latin typeface="微软雅黑" panose="020B0503020204020204" charset="-122"/>
                <a:ea typeface="微软雅黑" panose="020B0503020204020204" charset="-122"/>
              </a:rPr>
              <a:t>Ranking: 7 overlapping teachers, but marked differences</a:t>
            </a:r>
          </a:p>
          <a:p>
            <a:pPr algn="l">
              <a:lnSpc>
                <a:spcPct val="124000"/>
              </a:lnSpc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5A6670"/>
                </a:solidFill>
                <a:latin typeface="微软雅黑" panose="020B0503020204020204" charset="-122"/>
                <a:ea typeface="微软雅黑" panose="020B0503020204020204" charset="-122"/>
              </a:rPr>
              <a:t>Same 7 in the top 10%, but different ranks.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510528" y="4854956"/>
            <a:ext cx="45720" cy="1389888"/>
          </a:xfrm>
          <a:prstGeom prst="rect">
            <a:avLst/>
          </a:prstGeom>
          <a:solidFill>
            <a:srgbClr val="D982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54864" rIns="109728" bIns="54864"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6693408" y="4882388"/>
            <a:ext cx="4839919" cy="9398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400"/>
              </a:spcAft>
            </a:pPr>
            <a:r>
              <a:rPr sz="1600" b="1" i="0">
                <a:solidFill>
                  <a:srgbClr val="0F3557"/>
                </a:solidFill>
                <a:latin typeface="微软雅黑" panose="020B0503020204020204" charset="-122"/>
                <a:ea typeface="微软雅黑" panose="020B0503020204020204" charset="-122"/>
              </a:rPr>
              <a:t>Interpretability is the decisive difference</a:t>
            </a:r>
          </a:p>
          <a:p>
            <a:pPr algn="l">
              <a:lnSpc>
                <a:spcPct val="124000"/>
              </a:lnSpc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5A6670"/>
                </a:solidFill>
                <a:latin typeface="微软雅黑" panose="020B0503020204020204" charset="-122"/>
                <a:ea typeface="微软雅黑" panose="020B0503020204020204" charset="-122"/>
              </a:rPr>
              <a:t>BP cannot explain its process; transparency is required.</a:t>
            </a:r>
          </a:p>
        </p:txBody>
      </p:sp>
      <p:sp>
        <p:nvSpPr>
          <p:cNvPr id="19" name="TextBox 5"/>
          <p:cNvSpPr txBox="1"/>
          <p:nvPr/>
        </p:nvSpPr>
        <p:spPr>
          <a:xfrm>
            <a:off x="566928" y="457200"/>
            <a:ext cx="11057839" cy="507365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800" b="1" i="0">
                <a:solidFill>
                  <a:srgbClr val="0F3557"/>
                </a:solidFill>
                <a:latin typeface="微软雅黑" panose="020B0503020204020204" charset="-122"/>
                <a:ea typeface="微软雅黑" panose="020B0503020204020204" charset="-122"/>
              </a:rPr>
              <a:t>Method comparison — Neural network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35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54864" rIns="109728" bIns="54864"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66928" y="6428232"/>
            <a:ext cx="8229600" cy="22098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9AA8B4"/>
                </a:solidFill>
                <a:latin typeface="微软雅黑" panose="020B0503020204020204" charset="-122"/>
                <a:ea typeface="微软雅黑" panose="020B0503020204020204" charset="-122"/>
              </a:rPr>
              <a:t>A Rough-Set-Based Teacher Education Evaluation System for Secondary School Information Technology Teachers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527487" y="6428232"/>
            <a:ext cx="1097280" cy="22098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9AA8B4"/>
                </a:solidFill>
                <a:latin typeface="微软雅黑" panose="020B0503020204020204" charset="-122"/>
                <a:ea typeface="微软雅黑" panose="020B0503020204020204" charset="-122"/>
              </a:rPr>
              <a:t>1</a:t>
            </a:r>
            <a:r>
              <a:rPr lang="en-US" sz="1200" b="0" i="0">
                <a:solidFill>
                  <a:srgbClr val="9AA8B4"/>
                </a:solidFill>
                <a:latin typeface="微软雅黑" panose="020B0503020204020204" charset="-122"/>
                <a:ea typeface="微软雅黑" panose="020B0503020204020204" charset="-122"/>
              </a:rPr>
              <a:t>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457200"/>
            <a:ext cx="11057839" cy="507365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800" b="1" i="0">
                <a:solidFill>
                  <a:srgbClr val="0F3557"/>
                </a:solidFill>
                <a:latin typeface="微软雅黑" panose="020B0503020204020204" charset="-122"/>
                <a:ea typeface="微软雅黑" panose="020B0503020204020204" charset="-122"/>
              </a:rPr>
              <a:t>Advantages and Limitations</a:t>
            </a:r>
          </a:p>
        </p:txBody>
      </p:sp>
      <p:sp>
        <p:nvSpPr>
          <p:cNvPr id="7" name="Rectangle 6"/>
          <p:cNvSpPr/>
          <p:nvPr/>
        </p:nvSpPr>
        <p:spPr>
          <a:xfrm>
            <a:off x="566928" y="1091438"/>
            <a:ext cx="1051560" cy="45720"/>
          </a:xfrm>
          <a:prstGeom prst="rect">
            <a:avLst/>
          </a:prstGeom>
          <a:solidFill>
            <a:srgbClr val="2C7B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54864" rIns="109728" bIns="54864"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566928" y="1514856"/>
            <a:ext cx="5358384" cy="353695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i="0">
                <a:solidFill>
                  <a:srgbClr val="0F3557"/>
                </a:solidFill>
                <a:latin typeface="微软雅黑" panose="020B0503020204020204" charset="-122"/>
                <a:ea typeface="微软雅黑" panose="020B0503020204020204" charset="-122"/>
              </a:rPr>
              <a:t>Advantages of the proposed method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1938528"/>
            <a:ext cx="822960" cy="32004"/>
          </a:xfrm>
          <a:prstGeom prst="rect">
            <a:avLst/>
          </a:prstGeom>
          <a:solidFill>
            <a:srgbClr val="0F35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54864" rIns="109728" bIns="54864" rtlCol="0" anchor="ctr"/>
          <a:lstStyle/>
          <a:p>
            <a:pPr algn="ctr"/>
            <a:endParaRPr sz="2800"/>
          </a:p>
        </p:txBody>
      </p:sp>
      <p:sp>
        <p:nvSpPr>
          <p:cNvPr id="10" name="TextBox 9"/>
          <p:cNvSpPr txBox="1"/>
          <p:nvPr/>
        </p:nvSpPr>
        <p:spPr>
          <a:xfrm>
            <a:off x="566928" y="2066543"/>
            <a:ext cx="5358384" cy="3098165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ct val="121000"/>
              </a:lnSpc>
              <a:spcAft>
                <a:spcPts val="1200"/>
              </a:spcAft>
            </a:pPr>
            <a:r>
              <a:rPr sz="1600" b="1">
                <a:solidFill>
                  <a:srgbClr val="0F3557"/>
                </a:solidFill>
                <a:latin typeface="微软雅黑" panose="020B0503020204020204" charset="-122"/>
                <a:ea typeface="微软雅黑" panose="020B0503020204020204" charset="-122"/>
              </a:rPr>
              <a:t>▪ Objectivity　No prior weights; conclusions from the data itself</a:t>
            </a:r>
            <a:endParaRPr sz="1600">
              <a:solidFill>
                <a:srgbClr val="5A667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21000"/>
              </a:lnSpc>
              <a:spcAft>
                <a:spcPts val="1200"/>
              </a:spcAft>
            </a:pPr>
            <a:r>
              <a:rPr sz="1600" b="1">
                <a:solidFill>
                  <a:srgbClr val="0F3557"/>
                </a:solidFill>
                <a:latin typeface="微软雅黑" panose="020B0503020204020204" charset="-122"/>
                <a:ea typeface="微软雅黑" panose="020B0503020204020204" charset="-122"/>
              </a:rPr>
              <a:t>▪ High efficiency　Less redundancy; time grows slowly with scale</a:t>
            </a:r>
            <a:endParaRPr sz="1600">
              <a:solidFill>
                <a:srgbClr val="5A667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21000"/>
              </a:lnSpc>
              <a:spcAft>
                <a:spcPts val="1200"/>
              </a:spcAft>
            </a:pPr>
            <a:r>
              <a:rPr sz="1600" b="1">
                <a:solidFill>
                  <a:srgbClr val="0F3557"/>
                </a:solidFill>
                <a:latin typeface="微软雅黑" panose="020B0503020204020204" charset="-122"/>
                <a:ea typeface="微软雅黑" panose="020B0503020204020204" charset="-122"/>
              </a:rPr>
              <a:t>▪ Interpretability　Weights and process traceable; feedback to teachers</a:t>
            </a:r>
            <a:endParaRPr sz="1600">
              <a:solidFill>
                <a:srgbClr val="5A667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21000"/>
              </a:lnSpc>
              <a:spcAft>
                <a:spcPts val="1200"/>
              </a:spcAft>
            </a:pPr>
            <a:r>
              <a:rPr sz="1600" b="1">
                <a:solidFill>
                  <a:srgbClr val="0F3557"/>
                </a:solidFill>
                <a:latin typeface="微软雅黑" panose="020B0503020204020204" charset="-122"/>
                <a:ea typeface="微软雅黑" panose="020B0503020204020204" charset="-122"/>
              </a:rPr>
              <a:t>▪ Balance　Best trade-off among efficiency, accuracy, interpretability</a:t>
            </a:r>
            <a:endParaRPr sz="1600">
              <a:solidFill>
                <a:srgbClr val="5A667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199632" y="1514856"/>
            <a:ext cx="5425135" cy="353695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i="0">
                <a:solidFill>
                  <a:srgbClr val="D9822B"/>
                </a:solidFill>
                <a:latin typeface="微软雅黑" panose="020B0503020204020204" charset="-122"/>
                <a:ea typeface="微软雅黑" panose="020B0503020204020204" charset="-122"/>
              </a:rPr>
              <a:t>Limitations of this study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199632" y="1938528"/>
            <a:ext cx="822960" cy="32004"/>
          </a:xfrm>
          <a:prstGeom prst="rect">
            <a:avLst/>
          </a:prstGeom>
          <a:solidFill>
            <a:srgbClr val="D982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54864" rIns="109728" bIns="54864" rtlCol="0" anchor="ctr"/>
          <a:lstStyle/>
          <a:p>
            <a:pPr algn="ctr"/>
            <a:endParaRPr sz="2800"/>
          </a:p>
        </p:txBody>
      </p:sp>
      <p:sp>
        <p:nvSpPr>
          <p:cNvPr id="13" name="TextBox 12"/>
          <p:cNvSpPr txBox="1"/>
          <p:nvPr/>
        </p:nvSpPr>
        <p:spPr>
          <a:xfrm>
            <a:off x="6199632" y="2066543"/>
            <a:ext cx="5425135" cy="27686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ct val="109000"/>
              </a:lnSpc>
              <a:spcAft>
                <a:spcPts val="1130"/>
              </a:spcAft>
            </a:pPr>
            <a:r>
              <a:rPr sz="1500" b="1">
                <a:solidFill>
                  <a:srgbClr val="0F3557"/>
                </a:solidFill>
                <a:latin typeface="微软雅黑" panose="020B0503020204020204" charset="-122"/>
                <a:ea typeface="微软雅黑" panose="020B0503020204020204" charset="-122"/>
              </a:rPr>
              <a:t>▪ Sample size　108 questionnaires; cross-regional but limited</a:t>
            </a:r>
            <a:endParaRPr sz="1600">
              <a:solidFill>
                <a:srgbClr val="5A667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09000"/>
              </a:lnSpc>
              <a:spcAft>
                <a:spcPts val="1130"/>
              </a:spcAft>
            </a:pPr>
            <a:r>
              <a:rPr sz="1500" b="1">
                <a:solidFill>
                  <a:srgbClr val="0F3557"/>
                </a:solidFill>
                <a:latin typeface="微软雅黑" panose="020B0503020204020204" charset="-122"/>
                <a:ea typeface="微软雅黑" panose="020B0503020204020204" charset="-122"/>
              </a:rPr>
              <a:t>▪ Data source　Self-assessment may carry perception bias</a:t>
            </a:r>
            <a:endParaRPr sz="1600">
              <a:solidFill>
                <a:srgbClr val="5A667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09000"/>
              </a:lnSpc>
              <a:spcAft>
                <a:spcPts val="1130"/>
              </a:spcAft>
            </a:pPr>
            <a:r>
              <a:rPr sz="1500" b="1">
                <a:solidFill>
                  <a:srgbClr val="0F3557"/>
                </a:solidFill>
                <a:latin typeface="微软雅黑" panose="020B0503020204020204" charset="-122"/>
                <a:ea typeface="微软雅黑" panose="020B0503020204020204" charset="-122"/>
              </a:rPr>
              <a:t>▪ Applicable stage　Fits secondary schools better than primary</a:t>
            </a:r>
            <a:endParaRPr sz="1600">
              <a:solidFill>
                <a:srgbClr val="5A667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09000"/>
              </a:lnSpc>
              <a:spcAft>
                <a:spcPts val="1130"/>
              </a:spcAft>
            </a:pPr>
            <a:r>
              <a:rPr sz="1500" b="1">
                <a:solidFill>
                  <a:srgbClr val="0F3557"/>
                </a:solidFill>
                <a:latin typeface="微软雅黑" panose="020B0503020204020204" charset="-122"/>
                <a:ea typeface="微软雅黑" panose="020B0503020204020204" charset="-122"/>
              </a:rPr>
              <a:t>▪ System refinement　Stability needs more real cases</a:t>
            </a:r>
            <a:endParaRPr sz="1600">
              <a:solidFill>
                <a:srgbClr val="5A667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35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54864" rIns="109728" bIns="54864"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66928" y="6428232"/>
            <a:ext cx="8229600" cy="22098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9AA8B4"/>
                </a:solidFill>
                <a:latin typeface="微软雅黑" panose="020B0503020204020204" charset="-122"/>
                <a:ea typeface="微软雅黑" panose="020B0503020204020204" charset="-122"/>
              </a:rPr>
              <a:t>A Rough-Set-Based Teacher Education Evaluation System for Secondary School Information Technology Teachers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527487" y="6428232"/>
            <a:ext cx="1097280" cy="22098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200" b="0" i="0">
                <a:solidFill>
                  <a:srgbClr val="9AA8B4"/>
                </a:solidFill>
                <a:latin typeface="微软雅黑" panose="020B0503020204020204" charset="-122"/>
                <a:ea typeface="微软雅黑" panose="020B0503020204020204" charset="-122"/>
              </a:rPr>
              <a:t>17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457200"/>
            <a:ext cx="11057839" cy="507365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800" b="1" i="0">
                <a:solidFill>
                  <a:srgbClr val="0F3557"/>
                </a:solidFill>
                <a:latin typeface="微软雅黑" panose="020B0503020204020204" charset="-122"/>
                <a:ea typeface="微软雅黑" panose="020B0503020204020204" charset="-122"/>
              </a:rPr>
              <a:t>Future Work</a:t>
            </a:r>
          </a:p>
        </p:txBody>
      </p:sp>
      <p:sp>
        <p:nvSpPr>
          <p:cNvPr id="7" name="Rectangle 6"/>
          <p:cNvSpPr/>
          <p:nvPr/>
        </p:nvSpPr>
        <p:spPr>
          <a:xfrm>
            <a:off x="566928" y="1389888"/>
            <a:ext cx="1051560" cy="45720"/>
          </a:xfrm>
          <a:prstGeom prst="rect">
            <a:avLst/>
          </a:prstGeom>
          <a:solidFill>
            <a:srgbClr val="2C7B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54864" rIns="109728" bIns="54864"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567055" y="1828800"/>
            <a:ext cx="5206365" cy="2839085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ct val="115000"/>
              </a:lnSpc>
              <a:spcAft>
                <a:spcPts val="1230"/>
              </a:spcAft>
            </a:pPr>
            <a:r>
              <a:rPr sz="1400" b="1">
                <a:solidFill>
                  <a:srgbClr val="0F3557"/>
                </a:solidFill>
                <a:latin typeface="微软雅黑" panose="020B0503020204020204" charset="-122"/>
                <a:ea typeface="微软雅黑" panose="020B0503020204020204" charset="-122"/>
              </a:rPr>
              <a:t>▪ Broaden the research subjects　To other subjects and teacher types</a:t>
            </a:r>
            <a:endParaRPr>
              <a:solidFill>
                <a:srgbClr val="5A667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15000"/>
              </a:lnSpc>
              <a:spcAft>
                <a:spcPts val="1230"/>
              </a:spcAft>
            </a:pPr>
            <a:endParaRPr>
              <a:solidFill>
                <a:srgbClr val="5A667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15000"/>
              </a:lnSpc>
              <a:spcAft>
                <a:spcPts val="1230"/>
              </a:spcAft>
            </a:pPr>
            <a:r>
              <a:rPr sz="1400" b="1">
                <a:solidFill>
                  <a:srgbClr val="0F3557"/>
                </a:solidFill>
                <a:latin typeface="微软雅黑" panose="020B0503020204020204" charset="-122"/>
                <a:ea typeface="微软雅黑" panose="020B0503020204020204" charset="-122"/>
              </a:rPr>
              <a:t>▪ Refine the indicator system　Adaptability across stages and regions</a:t>
            </a:r>
            <a:endParaRPr>
              <a:solidFill>
                <a:srgbClr val="5A667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15000"/>
              </a:lnSpc>
              <a:spcAft>
                <a:spcPts val="1230"/>
              </a:spcAft>
            </a:pPr>
            <a:endParaRPr>
              <a:solidFill>
                <a:srgbClr val="5A667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22300" y="5188585"/>
            <a:ext cx="10614025" cy="867410"/>
          </a:xfrm>
          <a:prstGeom prst="rect">
            <a:avLst/>
          </a:prstGeom>
          <a:solidFill>
            <a:srgbClr val="0F35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54864" rIns="109728" bIns="54864"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 flipH="1">
            <a:off x="548005" y="5188585"/>
            <a:ext cx="76200" cy="867410"/>
          </a:xfrm>
          <a:prstGeom prst="rect">
            <a:avLst/>
          </a:prstGeom>
          <a:solidFill>
            <a:srgbClr val="D982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54864" rIns="109728" bIns="54864"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718820" y="5266944"/>
            <a:ext cx="932688" cy="768096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D9822B"/>
                </a:solidFill>
                <a:latin typeface="微软雅黑" panose="020B0503020204020204" charset="-122"/>
                <a:ea typeface="微软雅黑" panose="020B0503020204020204" charset="-122"/>
              </a:rPr>
              <a:t>The core direction</a:t>
            </a:r>
            <a:endParaRPr sz="1050" b="1" i="0">
              <a:solidFill>
                <a:srgbClr val="D9822B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D9822B"/>
                </a:solidFill>
                <a:latin typeface="微软雅黑" panose="020B0503020204020204" charset="-122"/>
                <a:ea typeface="微软雅黑" panose="020B0503020204020204" charset="-122"/>
              </a:rPr>
              <a:t>for the next step</a:t>
            </a:r>
            <a:endParaRPr sz="1050" b="1" i="0">
              <a:solidFill>
                <a:srgbClr val="D9822B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749425" y="5230368"/>
            <a:ext cx="9084945" cy="78613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Upgrade the static indicator system into an open framework — updatable with new data, transferable across school stages.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6352540" y="1828800"/>
            <a:ext cx="5083810" cy="2354580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>
              <a:lnSpc>
                <a:spcPct val="115000"/>
              </a:lnSpc>
              <a:spcAft>
                <a:spcPts val="1345"/>
              </a:spcAft>
            </a:pPr>
            <a:r>
              <a:rPr sz="1350" b="1">
                <a:solidFill>
                  <a:srgbClr val="0F3557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▪ Expand the research sample　Test stability of reduction and weights</a:t>
            </a:r>
            <a:endParaRPr>
              <a:solidFill>
                <a:srgbClr val="5A667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>
              <a:lnSpc>
                <a:spcPct val="115000"/>
              </a:lnSpc>
              <a:spcAft>
                <a:spcPts val="1345"/>
              </a:spcAft>
            </a:pPr>
            <a:endParaRPr>
              <a:solidFill>
                <a:srgbClr val="5A667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15000"/>
              </a:lnSpc>
              <a:spcAft>
                <a:spcPts val="1345"/>
              </a:spcAft>
            </a:pPr>
            <a:r>
              <a:rPr sz="1350" b="1">
                <a:solidFill>
                  <a:srgbClr val="0F3557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▪ Integrate AI and big data　More intelligent and efficient evaluation</a:t>
            </a:r>
            <a:endParaRPr lang="zh-CN" altLang="en-US">
              <a:solidFill>
                <a:srgbClr val="5A667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35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54864" rIns="109728" bIns="54864"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 rot="2700000">
            <a:off x="9692640" y="1097280"/>
            <a:ext cx="1280160" cy="1280160"/>
          </a:xfrm>
          <a:prstGeom prst="rect">
            <a:avLst/>
          </a:prstGeom>
          <a:solidFill>
            <a:srgbClr val="184A7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54864" rIns="109728" bIns="54864"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 rot="2700000">
            <a:off x="10698480" y="1828800"/>
            <a:ext cx="914400" cy="914400"/>
          </a:xfrm>
          <a:prstGeom prst="rect">
            <a:avLst/>
          </a:prstGeom>
          <a:solidFill>
            <a:srgbClr val="22609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54864" rIns="109728" bIns="54864"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3827316" y="2494184"/>
            <a:ext cx="5128519" cy="155448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dist">
              <a:lnSpc>
                <a:spcPct val="156000"/>
              </a:lnSpc>
              <a:spcBef>
                <a:spcPts val="0"/>
              </a:spcBef>
              <a:spcAft>
                <a:spcPts val="0"/>
              </a:spcAft>
            </a:pPr>
            <a:r>
              <a:rPr sz="3400" b="1" i="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Thank You</a:t>
            </a:r>
            <a:r>
              <a:rPr lang="en-US" sz="3400" b="1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3400" b="1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Very Much!</a:t>
            </a:r>
            <a:endParaRPr sz="3400" b="1" i="0" dirty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505375" y="4648200"/>
            <a:ext cx="7772400" cy="880745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sz="2400" b="1" i="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Fei Hao   </a:t>
            </a:r>
            <a:r>
              <a:rPr lang="en-US" sz="2400" b="1" i="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fhao@snnu.edu.cn</a:t>
            </a:r>
            <a:endParaRPr sz="2400" b="1" i="0" dirty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b="0" i="0" dirty="0">
                <a:solidFill>
                  <a:srgbClr val="B8CCDE"/>
                </a:solidFill>
                <a:latin typeface="微软雅黑" panose="020B0503020204020204" charset="-122"/>
                <a:ea typeface="微软雅黑" panose="020B0503020204020204" charset="-122"/>
              </a:rPr>
              <a:t>Shaanxi Normal University 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61.02000000000004,&quot;left&quot;:40.139999999999965,&quot;top&quot;:127.30999999999999,&quot;width&quot;:875.1959842519685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61.02000000000004,&quot;left&quot;:40.139999999999965,&quot;top&quot;:127.30999999999999,&quot;width&quot;:875.1959842519685}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61.02000000000004,&quot;left&quot;:40.139999999999965,&quot;top&quot;:127.30999999999999,&quot;width&quot;:875.1959842519685}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61.02000000000004,&quot;left&quot;:40.139999999999965,&quot;top&quot;:127.30999999999999,&quot;width&quot;:875.1959842519685}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61.02000000000004,&quot;left&quot;:40.139999999999965,&quot;top&quot;:127.30999999999999,&quot;width&quot;:875.1959842519685}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61.02000000000004,&quot;left&quot;:40.139999999999965,&quot;top&quot;:127.30999999999999,&quot;width&quot;:875.1959842519685}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61.02000000000004,&quot;left&quot;:40.139999999999965,&quot;top&quot;:127.30999999999999,&quot;width&quot;:875.1959842519685}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61.02000000000004,&quot;left&quot;:40.139999999999965,&quot;top&quot;:127.30999999999999,&quot;width&quot;:875.1959842519685}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61.02000000000004,&quot;left&quot;:40.139999999999965,&quot;top&quot;:127.30999999999999,&quot;width&quot;:875.1959842519685}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61.02000000000004,&quot;left&quot;:40.139999999999965,&quot;top&quot;:127.30999999999999,&quot;width&quot;:875.1959842519685}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61.02000000000004,&quot;left&quot;:40.139999999999965,&quot;top&quot;:127.30999999999999,&quot;width&quot;:875.1959842519685}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61.02000000000004,&quot;left&quot;:40.139999999999965,&quot;top&quot;:127.30999999999999,&quot;width&quot;:875.1959842519685}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61.02000000000004,&quot;left&quot;:40.139999999999965,&quot;top&quot;:127.30999999999999,&quot;width&quot;:875.1959842519685}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61.02000000000004,&quot;left&quot;:40.139999999999965,&quot;top&quot;:127.30999999999999,&quot;width&quot;:875.1959842519685}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61.02000000000004,&quot;left&quot;:40.139999999999965,&quot;top&quot;:127.30999999999999,&quot;width&quot;:875.1959842519685}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61.02000000000004,&quot;left&quot;:40.139999999999965,&quot;top&quot;:127.30999999999999,&quot;width&quot;:875.1959842519685}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61.02000000000004,&quot;left&quot;:40.139999999999965,&quot;top&quot;:127.30999999999999,&quot;width&quot;:875.1959842519685}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61.02000000000004,&quot;left&quot;:40.139999999999965,&quot;top&quot;:127.30999999999999,&quot;width&quot;:875.1959842519685}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30.08000000000004,&quot;left&quot;:17.480000000000018,&quot;top&quot;:234.35,&quot;width&quot;:923.7359842519687}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30.08000000000004,&quot;left&quot;:17.480000000000018,&quot;top&quot;:234.35,&quot;width&quot;:923.7359842519687}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30.08000000000004,&quot;left&quot;:17.480000000000018,&quot;top&quot;:234.35,&quot;width&quot;:923.7359842519687}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30.08000000000004,&quot;left&quot;:17.480000000000018,&quot;top&quot;:234.35,&quot;width&quot;:923.7359842519687}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30.08000000000004,&quot;left&quot;:17.480000000000018,&quot;top&quot;:234.35,&quot;width&quot;:923.7359842519687}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30.08000000000004,&quot;left&quot;:17.480000000000018,&quot;top&quot;:234.35,&quot;width&quot;:923.7359842519687}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30.08000000000004,&quot;left&quot;:17.480000000000018,&quot;top&quot;:234.35,&quot;width&quot;:923.7359842519687}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30.08000000000004,&quot;left&quot;:17.480000000000018,&quot;top&quot;:234.35,&quot;width&quot;:923.7359842519687}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30.08000000000004,&quot;left&quot;:17.480000000000018,&quot;top&quot;:234.35,&quot;width&quot;:923.7359842519687}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30.08000000000004,&quot;left&quot;:17.480000000000018,&quot;top&quot;:234.35,&quot;width&quot;:923.7359842519687}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30.08000000000004,&quot;left&quot;:17.480000000000018,&quot;top&quot;:234.35,&quot;width&quot;:923.7359842519687}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30.08000000000004,&quot;left&quot;:17.480000000000018,&quot;top&quot;:234.35,&quot;width&quot;:923.7359842519687}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53.43999999999997,&quot;left&quot;:44.64,&quot;top&quot;:125.28,&quot;width&quot;:400.31999999999994}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53.43999999999997,&quot;left&quot;:44.64,&quot;top&quot;:125.28,&quot;width&quot;:400.31999999999994}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53.43999999999997,&quot;left&quot;:44.64,&quot;top&quot;:125.28,&quot;width&quot;:400.31999999999994}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53.43999999999997,&quot;left&quot;:44.64,&quot;top&quot;:125.28,&quot;width&quot;:400.31999999999994}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53.43999999999997,&quot;left&quot;:44.64,&quot;top&quot;:125.28,&quot;width&quot;:400.31999999999994}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53.43999999999997,&quot;left&quot;:44.64,&quot;top&quot;:125.28,&quot;width&quot;:400.31999999999994}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25.44007874015745,&quot;left&quot;:44.64,&quot;top&quot;:134.11992125984253,&quot;width&quot;:385.91992125984245}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25.44007874015745,&quot;left&quot;:44.64,&quot;top&quot;:134.11992125984253,&quot;width&quot;:385.91992125984245}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25.44007874015745,&quot;left&quot;:44.64,&quot;top&quot;:134.11992125984253,&quot;width&quot;:385.91992125984245}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25.44007874015745,&quot;left&quot;:44.64,&quot;top&quot;:134.11992125984253,&quot;width&quot;:385.91992125984245}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25.44007874015745,&quot;left&quot;:44.64,&quot;top&quot;:134.11992125984253,&quot;width&quot;:385.91992125984245}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25.44007874015745,&quot;left&quot;:44.64,&quot;top&quot;:134.11992125984253,&quot;width&quot;:385.91992125984245}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25.44007874015745,&quot;left&quot;:44.64,&quot;top&quot;:134.11992125984253,&quot;width&quot;:385.91992125984245}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25.44007874015745,&quot;left&quot;:44.64,&quot;top&quot;:134.11992125984253,&quot;width&quot;:385.91992125984245}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25.44007874015745,&quot;left&quot;:44.64,&quot;top&quot;:134.11992125984253,&quot;width&quot;:385.91992125984245}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25.44007874015745,&quot;left&quot;:44.64,&quot;top&quot;:134.11992125984253,&quot;width&quot;:385.91992125984245}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25.44007874015745,&quot;left&quot;:44.64,&quot;top&quot;:134.11992125984253,&quot;width&quot;:385.91992125984245}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25.44007874015745,&quot;left&quot;:44.64,&quot;top&quot;:134.11992125984253,&quot;width&quot;:385.91992125984245}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25.44007874015745,&quot;left&quot;:44.64,&quot;top&quot;:134.11992125984253,&quot;width&quot;:385.91992125984245}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25.44007874015745,&quot;left&quot;:44.64,&quot;top&quot;:134.11992125984253,&quot;width&quot;:385.91992125984245}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25.44007874015745,&quot;left&quot;:44.64,&quot;top&quot;:134.11992125984253,&quot;width&quot;:385.91992125984245}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19.68007874015746,&quot;left&quot;:44.64,&quot;top&quot;:162.71992125984252,&quot;width&quot;:393.12}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19.68007874015746,&quot;left&quot;:44.64,&quot;top&quot;:162.71992125984252,&quot;width&quot;:393.12}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19.68007874015746,&quot;left&quot;:44.64,&quot;top&quot;:162.71992125984252,&quot;width&quot;:393.12}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19.68007874015746,&quot;left&quot;:44.64,&quot;top&quot;:162.71992125984252,&quot;width&quot;:393.12}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19.68007874015746,&quot;left&quot;:44.64,&quot;top&quot;:162.71992125984252,&quot;width&quot;:393.12}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19.68007874015746,&quot;left&quot;:44.64,&quot;top&quot;:162.71992125984252,&quot;width&quot;:393.12}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19.68007874015746,&quot;left&quot;:44.64,&quot;top&quot;:162.71992125984252,&quot;width&quot;:393.12}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19.68007874015746,&quot;left&quot;:44.64,&quot;top&quot;:162.71992125984252,&quot;width&quot;:393.12}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19.68007874015746,&quot;left&quot;:44.64,&quot;top&quot;:162.71992125984252,&quot;width&quot;:393.12}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19.68007874015746,&quot;left&quot;:44.64,&quot;top&quot;:162.71992125984252,&quot;width&quot;:393.12}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19.68007874015746,&quot;left&quot;:44.64,&quot;top&quot;:162.71992125984252,&quot;width&quot;:393.12}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19.68007874015746,&quot;left&quot;:44.64,&quot;top&quot;:162.71992125984252,&quot;width&quot;:393.12}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76.35,&quot;left&quot;:38.5,&quot;top&quot;:103.3,&quot;width&quot;:1037.1359842519685}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76.35,&quot;left&quot;:38.5,&quot;top&quot;:103.3,&quot;width&quot;:1037.1359842519685}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76.35,&quot;left&quot;:38.5,&quot;top&quot;:103.3,&quot;width&quot;:1037.1359842519685}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76.35,&quot;left&quot;:38.5,&quot;top&quot;:103.3,&quot;width&quot;:1037.1359842519685}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76.35,&quot;left&quot;:38.5,&quot;top&quot;:103.3,&quot;width&quot;:1037.1359842519685}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76.35,&quot;left&quot;:38.5,&quot;top&quot;:103.3,&quot;width&quot;:1037.1359842519685}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2006</Words>
  <Application>Microsoft Office PowerPoint</Application>
  <PresentationFormat>宽屏</PresentationFormat>
  <Paragraphs>278</Paragraphs>
  <Slides>18</Slides>
  <Notes>18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23" baseType="lpstr">
      <vt:lpstr>微软雅黑</vt:lpstr>
      <vt:lpstr>Arial</vt:lpstr>
      <vt:lpstr>Calibri</vt:lpstr>
      <vt:lpstr>Cambria Math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dc:description>generated using python-pptx</dc:description>
  <cp:lastModifiedBy>Fei Hao</cp:lastModifiedBy>
  <cp:revision>15</cp:revision>
  <dcterms:created xsi:type="dcterms:W3CDTF">2013-01-27T09:14:00Z</dcterms:created>
  <dcterms:modified xsi:type="dcterms:W3CDTF">2026-10-25T12:45:56Z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2052-12.1.0.28505</vt:lpwstr>
  </property>
  <property fmtid="{D5CDD505-2E9C-101B-9397-08002B2CF9AE}" pid="3" name="ICV">
    <vt:lpwstr>B30DA35310B04BC68ACF85AEA19C63B7_12</vt:lpwstr>
  </property>
</Properties>
</file>