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charts/chart1.xml" ContentType="application/vnd.openxmlformats-officedocument.drawingml.chart+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a952cef001f04d33" /><Relationship Type="http://schemas.openxmlformats.org/officeDocument/2006/relationships/extended-properties" Target="/docProps/app.xml" Id="Rde8aeceb00784482" /><Relationship Type="http://schemas.openxmlformats.org/officeDocument/2006/relationships/officeDocument" Target="/ppt/presentation.xml" Id="Rf9360ba402ae489c" /></Relationships>
</file>

<file path=ppt/presentation.xml><?xml version="1.0" encoding="utf-8"?>
<p:presentation xmlns:p="http://schemas.openxmlformats.org/presentationml/2006/main">
  <p:sldMasterIdLst>
    <p:sldMasterId xmlns:r="http://schemas.openxmlformats.org/officeDocument/2006/relationships" id="2147483648" r:id="R6cb130dc2f1f44b4"/>
  </p:sldMasterIdLst>
  <p:notesMasterIdLst>
    <p:notesMasterId xmlns:r="http://schemas.openxmlformats.org/officeDocument/2006/relationships" r:id="R1c6e08ac48e74a36"/>
  </p:notesMasterIdLst>
  <p:sldIdLst>
    <p:sldId xmlns:r="http://schemas.openxmlformats.org/officeDocument/2006/relationships" id="256" r:id="R59c295ce76754bb5"/>
    <p:sldId xmlns:r="http://schemas.openxmlformats.org/officeDocument/2006/relationships" id="257" r:id="R39870caadf844814"/>
    <p:sldId xmlns:r="http://schemas.openxmlformats.org/officeDocument/2006/relationships" id="258" r:id="Rf595d7a301ed4ff0"/>
    <p:sldId xmlns:r="http://schemas.openxmlformats.org/officeDocument/2006/relationships" id="259" r:id="Ra68e34a19bb849ff"/>
    <p:sldId xmlns:r="http://schemas.openxmlformats.org/officeDocument/2006/relationships" id="260" r:id="R8d63e2348d4349f5"/>
    <p:sldId xmlns:r="http://schemas.openxmlformats.org/officeDocument/2006/relationships" id="261" r:id="R5e87891225864f70"/>
    <p:sldId xmlns:r="http://schemas.openxmlformats.org/officeDocument/2006/relationships" id="262" r:id="R78923b3fa5e840c3"/>
    <p:sldId xmlns:r="http://schemas.openxmlformats.org/officeDocument/2006/relationships" id="263" r:id="Radd95df9e2ea4e60"/>
    <p:sldId xmlns:r="http://schemas.openxmlformats.org/officeDocument/2006/relationships" id="264" r:id="R7e75491f603e493f"/>
    <p:sldId xmlns:r="http://schemas.openxmlformats.org/officeDocument/2006/relationships" id="265" r:id="R7cfa50183c304a0b"/>
    <p:sldId xmlns:r="http://schemas.openxmlformats.org/officeDocument/2006/relationships" id="266" r:id="R4b0c3424417a4790"/>
    <p:sldId xmlns:r="http://schemas.openxmlformats.org/officeDocument/2006/relationships" id="267" r:id="Rdbe81c5ddc6e4b4a"/>
    <p:sldId xmlns:r="http://schemas.openxmlformats.org/officeDocument/2006/relationships" id="268" r:id="R7c2c69f320b24114"/>
    <p:sldId xmlns:r="http://schemas.openxmlformats.org/officeDocument/2006/relationships" id="269" r:id="R4a8d68dd80f4494e"/>
    <p:sldId xmlns:r="http://schemas.openxmlformats.org/officeDocument/2006/relationships" id="270" r:id="Re5d1d9f100b24633"/>
    <p:sldId xmlns:r="http://schemas.openxmlformats.org/officeDocument/2006/relationships" id="271" r:id="Rcf680457734e4155"/>
    <p:sldId xmlns:r="http://schemas.openxmlformats.org/officeDocument/2006/relationships" id="272" r:id="R558c5cf84b364d17"/>
    <p:sldId xmlns:r="http://schemas.openxmlformats.org/officeDocument/2006/relationships" id="273" r:id="R97e7d6927da24440"/>
    <p:sldId xmlns:r="http://schemas.openxmlformats.org/officeDocument/2006/relationships" id="274" r:id="R7166524620644a26"/>
    <p:sldId xmlns:r="http://schemas.openxmlformats.org/officeDocument/2006/relationships" id="275" r:id="R26a888aabc464d5c"/>
    <p:sldId xmlns:r="http://schemas.openxmlformats.org/officeDocument/2006/relationships" id="276" r:id="R3daaf5e21ab84a83"/>
  </p:sldIdLst>
  <p:sldSz cx="12192000" cy="6858000"/>
  <p:notesSz cx="6858000" cy="9144000"/>
  <p:defaultText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howGuides="0">
      <p:cViewPr>
        <p:scale>
          <a:sx xmlns:a="http://schemas.openxmlformats.org/drawingml/2006/main" n="1" d="1"/>
          <a:sy xmlns:a="http://schemas.openxmlformats.org/drawingml/2006/main" n="1" d="1"/>
        </p:scale>
        <p:origin x="0" y="0"/>
      </p:cViewPr>
      <p:guideLst/>
    </p:cSldViewPr>
  </p:slideViewPr>
  <p:gridSpacing cx="72008" cy="72008"/>
</p:viewPr>
</file>

<file path=ppt/_rels/presentation.xml.rels>&#65279;<?xml version="1.0" encoding="utf-8"?><Relationships xmlns="http://schemas.openxmlformats.org/package/2006/relationships"><Relationship Type="http://schemas.openxmlformats.org/officeDocument/2006/relationships/theme" Target="/ppt/theme/theme1.xml" Id="R3179045539a346eb" /><Relationship Type="http://schemas.openxmlformats.org/officeDocument/2006/relationships/slideMaster" Target="/ppt/slideMasters/slideMaster1.xml" Id="R6cb130dc2f1f44b4" /><Relationship Type="http://schemas.openxmlformats.org/officeDocument/2006/relationships/notesMaster" Target="/ppt/notesMasters/notesMaster1.xml" Id="R1c6e08ac48e74a36" /><Relationship Type="http://schemas.openxmlformats.org/officeDocument/2006/relationships/presProps" Target="/ppt/presProps.xml" Id="R20f9abc3bf6a4b62" /><Relationship Type="http://schemas.openxmlformats.org/officeDocument/2006/relationships/viewProps" Target="/ppt/viewProps.xml" Id="Rf3bef7d629344d77" /><Relationship Type="http://schemas.openxmlformats.org/officeDocument/2006/relationships/tableStyles" Target="/ppt/tableStyles.xml" Id="Rc57f60245bb94548" /><Relationship Type="http://schemas.openxmlformats.org/officeDocument/2006/relationships/slide" Target="/ppt/slides/slide1.xml" Id="R59c295ce76754bb5" /><Relationship Type="http://schemas.openxmlformats.org/officeDocument/2006/relationships/slide" Target="/ppt/slides/slide2.xml" Id="R39870caadf844814" /><Relationship Type="http://schemas.openxmlformats.org/officeDocument/2006/relationships/slide" Target="/ppt/slides/slide3.xml" Id="Rf595d7a301ed4ff0" /><Relationship Type="http://schemas.openxmlformats.org/officeDocument/2006/relationships/slide" Target="/ppt/slides/slide4.xml" Id="Ra68e34a19bb849ff" /><Relationship Type="http://schemas.openxmlformats.org/officeDocument/2006/relationships/slide" Target="/ppt/slides/slide5.xml" Id="R8d63e2348d4349f5" /><Relationship Type="http://schemas.openxmlformats.org/officeDocument/2006/relationships/slide" Target="/ppt/slides/slide6.xml" Id="R5e87891225864f70" /><Relationship Type="http://schemas.openxmlformats.org/officeDocument/2006/relationships/slide" Target="/ppt/slides/slide7.xml" Id="R78923b3fa5e840c3" /><Relationship Type="http://schemas.openxmlformats.org/officeDocument/2006/relationships/slide" Target="/ppt/slides/slide8.xml" Id="Radd95df9e2ea4e60" /><Relationship Type="http://schemas.openxmlformats.org/officeDocument/2006/relationships/slide" Target="/ppt/slides/slide9.xml" Id="R7e75491f603e493f" /><Relationship Type="http://schemas.openxmlformats.org/officeDocument/2006/relationships/slide" Target="/ppt/slides/slide10.xml" Id="R7cfa50183c304a0b" /><Relationship Type="http://schemas.openxmlformats.org/officeDocument/2006/relationships/slide" Target="/ppt/slides/slide11.xml" Id="R4b0c3424417a4790" /><Relationship Type="http://schemas.openxmlformats.org/officeDocument/2006/relationships/slide" Target="/ppt/slides/slide12.xml" Id="Rdbe81c5ddc6e4b4a" /><Relationship Type="http://schemas.openxmlformats.org/officeDocument/2006/relationships/slide" Target="/ppt/slides/slide13.xml" Id="R7c2c69f320b24114" /><Relationship Type="http://schemas.openxmlformats.org/officeDocument/2006/relationships/slide" Target="/ppt/slides/slide14.xml" Id="R4a8d68dd80f4494e" /><Relationship Type="http://schemas.openxmlformats.org/officeDocument/2006/relationships/slide" Target="/ppt/slides/slide15.xml" Id="Re5d1d9f100b24633" /><Relationship Type="http://schemas.openxmlformats.org/officeDocument/2006/relationships/slide" Target="/ppt/slides/slide16.xml" Id="Rcf680457734e4155" /><Relationship Type="http://schemas.openxmlformats.org/officeDocument/2006/relationships/slide" Target="/ppt/slides/slide17.xml" Id="R558c5cf84b364d17" /><Relationship Type="http://schemas.openxmlformats.org/officeDocument/2006/relationships/slide" Target="/ppt/slides/slide18.xml" Id="R97e7d6927da24440" /><Relationship Type="http://schemas.openxmlformats.org/officeDocument/2006/relationships/slide" Target="/ppt/slides/slide19.xml" Id="R7166524620644a26" /><Relationship Type="http://schemas.openxmlformats.org/officeDocument/2006/relationships/slide" Target="/ppt/slides/slide20.xml" Id="R26a888aabc464d5c" /><Relationship Type="http://schemas.openxmlformats.org/officeDocument/2006/relationships/slide" Target="/ppt/slides/slide21.xml" Id="R3daaf5e21ab84a8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d16402ab8f1420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atin typeface="Arial"/>
        <a:ea typeface="Noto Sans CJK SC"/>
        <a:cs typeface="Arial"/>
      </a:defRPr>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Microsoft YaHei"/>
        <a:cs typeface="Arial"/>
      </a:majorFont>
      <a:minorFont>
        <a:latin typeface="Arial"/>
        <a:ea typeface="Microsoft YaHei"/>
        <a:cs typeface="Arial"/>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9bff25d91ba4fb8" /><Relationship Type="http://schemas.openxmlformats.org/officeDocument/2006/relationships/notesMaster" Target="/ppt/notesMasters/notesMaster1.xml" Id="R44b75d587e494dbe" /></Relationships>
</file>

<file path=ppt/notesSlides/_rels/notesSlide2.xml.rels>&#65279;<?xml version="1.0" encoding="utf-8"?><Relationships xmlns="http://schemas.openxmlformats.org/package/2006/relationships"><Relationship Type="http://schemas.openxmlformats.org/officeDocument/2006/relationships/slide" Target="/ppt/slides/slide2.xml" Id="R69ee29aa7c8642c0" /><Relationship Type="http://schemas.openxmlformats.org/officeDocument/2006/relationships/notesMaster" Target="/ppt/notesMasters/notesMaster1.xml" Id="R706ecc4c2f6c4cd7" /></Relationships>
</file>

<file path=ppt/notesSlides/_rels/notesSlide3.xml.rels>&#65279;<?xml version="1.0" encoding="utf-8"?><Relationships xmlns="http://schemas.openxmlformats.org/package/2006/relationships"><Relationship Type="http://schemas.openxmlformats.org/officeDocument/2006/relationships/slide" Target="/ppt/slides/slide3.xml" Id="Rc7f5031fe418450a" /><Relationship Type="http://schemas.openxmlformats.org/officeDocument/2006/relationships/notesMaster" Target="/ppt/notesMasters/notesMaster1.xml" Id="R6d8ae892f5bd45b8" /></Relationships>
</file>

<file path=ppt/notesSlides/_rels/notesSlide4.xml.rels>&#65279;<?xml version="1.0" encoding="utf-8"?><Relationships xmlns="http://schemas.openxmlformats.org/package/2006/relationships"><Relationship Type="http://schemas.openxmlformats.org/officeDocument/2006/relationships/slide" Target="/ppt/slides/slide4.xml" Id="R3be1d2e80e21443a" /><Relationship Type="http://schemas.openxmlformats.org/officeDocument/2006/relationships/notesMaster" Target="/ppt/notesMasters/notesMaster1.xml" Id="Rd5fb4921209b49fb" /></Relationships>
</file>

<file path=ppt/notesSlides/_rels/notesSlide5.xml.rels>&#65279;<?xml version="1.0" encoding="utf-8"?><Relationships xmlns="http://schemas.openxmlformats.org/package/2006/relationships"><Relationship Type="http://schemas.openxmlformats.org/officeDocument/2006/relationships/slide" Target="/ppt/slides/slide5.xml" Id="R9134ff4f5cf54f9f" /><Relationship Type="http://schemas.openxmlformats.org/officeDocument/2006/relationships/notesMaster" Target="/ppt/notesMasters/notesMaster1.xml" Id="R1afd74b103fc44f9" /></Relationships>
</file>

<file path=ppt/notesSlides/_rels/notesSlide6.xml.rels>&#65279;<?xml version="1.0" encoding="utf-8"?><Relationships xmlns="http://schemas.openxmlformats.org/package/2006/relationships"><Relationship Type="http://schemas.openxmlformats.org/officeDocument/2006/relationships/slide" Target="/ppt/slides/slide6.xml" Id="R86f199d8769a4425" /><Relationship Type="http://schemas.openxmlformats.org/officeDocument/2006/relationships/notesMaster" Target="/ppt/notesMasters/notesMaster1.xml" Id="R003ba760205e4a23" /></Relationships>
</file>

<file path=ppt/notesSlides/_rels/notesSlide7.xml.rels>&#65279;<?xml version="1.0" encoding="utf-8"?><Relationships xmlns="http://schemas.openxmlformats.org/package/2006/relationships"><Relationship Type="http://schemas.openxmlformats.org/officeDocument/2006/relationships/slide" Target="/ppt/slides/slide7.xml" Id="R9d1d96d4545b4d2b" /><Relationship Type="http://schemas.openxmlformats.org/officeDocument/2006/relationships/notesMaster" Target="/ppt/notesMasters/notesMaster1.xml" Id="R32093e3345364647" /></Relationships>
</file>

<file path=ppt/notesSlides/_rels/notesSlide8.xml.rels>&#65279;<?xml version="1.0" encoding="utf-8"?><Relationships xmlns="http://schemas.openxmlformats.org/package/2006/relationships"><Relationship Type="http://schemas.openxmlformats.org/officeDocument/2006/relationships/slide" Target="/ppt/slides/slide8.xml" Id="Rab0a2a3ab16642d6" /><Relationship Type="http://schemas.openxmlformats.org/officeDocument/2006/relationships/notesMaster" Target="/ppt/notesMasters/notesMaster1.xml" Id="R95e18684b67f4635" /></Relationships>
</file>

<file path=ppt/notesSlides/_rels/notesSlide9.xml.rels>&#65279;<?xml version="1.0" encoding="utf-8"?><Relationships xmlns="http://schemas.openxmlformats.org/package/2006/relationships"><Relationship Type="http://schemas.openxmlformats.org/officeDocument/2006/relationships/slide" Target="/ppt/slides/slide9.xml" Id="R0455a2706db34a9f" /><Relationship Type="http://schemas.openxmlformats.org/officeDocument/2006/relationships/notesMaster" Target="/ppt/notesMasters/notesMaster1.xml" Id="R48312a49583b462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0c1b65aa59243d4" /><Relationship Type="http://schemas.openxmlformats.org/officeDocument/2006/relationships/notesMaster" Target="/ppt/notesMasters/notesMaster1.xml" Id="Ra5fbd2e3f4fb444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2306043d3c54ac0" /><Relationship Type="http://schemas.openxmlformats.org/officeDocument/2006/relationships/notesMaster" Target="/ppt/notesMasters/notesMaster1.xml" Id="Ree142a65f3094d5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f891e1af8eb4ea3" /><Relationship Type="http://schemas.openxmlformats.org/officeDocument/2006/relationships/notesMaster" Target="/ppt/notesMasters/notesMaster1.xml" Id="R326e35907904453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428ce9f68574ea1" /><Relationship Type="http://schemas.openxmlformats.org/officeDocument/2006/relationships/notesMaster" Target="/ppt/notesMasters/notesMaster1.xml" Id="R15cc16f4c122448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7043b729a37457d" /><Relationship Type="http://schemas.openxmlformats.org/officeDocument/2006/relationships/notesMaster" Target="/ppt/notesMasters/notesMaster1.xml" Id="R08c5ef525b28408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efecaffc41244f4" /><Relationship Type="http://schemas.openxmlformats.org/officeDocument/2006/relationships/notesMaster" Target="/ppt/notesMasters/notesMaster1.xml" Id="R35d95982061b47b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4fe82c123ee4050" /><Relationship Type="http://schemas.openxmlformats.org/officeDocument/2006/relationships/notesMaster" Target="/ppt/notesMasters/notesMaster1.xml" Id="R958978c64e65422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b73990f6b4b41a8" /><Relationship Type="http://schemas.openxmlformats.org/officeDocument/2006/relationships/notesMaster" Target="/ppt/notesMasters/notesMaster1.xml" Id="R159f5829f0c54da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2548318ea6c4b99" /><Relationship Type="http://schemas.openxmlformats.org/officeDocument/2006/relationships/notesMaster" Target="/ppt/notesMasters/notesMaster1.xml" Id="Rbe0546fb206b465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f22e089566f460a" /><Relationship Type="http://schemas.openxmlformats.org/officeDocument/2006/relationships/notesMaster" Target="/ppt/notesMasters/notesMaster1.xml" Id="R15848a02c35245c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ae472b7ec684e11" /><Relationship Type="http://schemas.openxmlformats.org/officeDocument/2006/relationships/notesMaster" Target="/ppt/notesMasters/notesMaster1.xml" Id="R3a2ce10b899d4b4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47294a761434c75" /><Relationship Type="http://schemas.openxmlformats.org/officeDocument/2006/relationships/notesMaster" Target="/ppt/notesMasters/notesMaster1.xml" Id="Re0a0d5d44bab4bf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25 seconds / 秒; cumulative / 累计 25 seconds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Hello, everyone. I am Qiang Zhang from Kyungpook National University. Today I will present our study of hyperparameter optimization for steel surface defect detection, focusing on fair comparisons under a limited search budget.</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大家好。我是庆北大学的张强。今天汇报的研究是钢铁表面缺陷检测中的超参数优化，重点是在有限搜索预算下，对不同策略进行公平比较。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50 seconds / 秒; cumulative / 累计 75 seconds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Steel defects have varied shapes and subtle textures. Hyperparameters affect both classification and box localization. Unequal search budgets make optimization strategies difficult to compare. We therefore use forty-five evaluations for every strategy and common final training. We report permissive mAP at zero point five and strict mAP, which averages ten overlap thresholds. These metrics can favor different strategies.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钢铁缺陷的形状和纹理各异，超参数会影响分类与框的定位。不一致的搜索预算会使策略难以公平比较。因此，每种策略统一采用45次评估及相同的最终训练流程。我们同时报告宽松的mAP@0.5和对十个重叠阈值取平均的严格mAP，不同指标可能偏好不同策略。</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60 seconds / 秒; cumulative / 累计 135 seconds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We use YOLOv8l on one fixed NEU-DET split. Training fits weights, validation selects configurations and checkpoints, and test images provide final assessment. Each search candidate trains for fifteen epochs. We freeze the winning configuration, retrain for one hundred epochs, and test the checkpoint selected by strict validation fitness. All six original methods use seeds zero, one, and two. The supplementary check adds seeds three and four only for Baseline, CMA-ES, and Full. It repeats final training with fixed configurations.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我们使用YOLOv8l及固定的NEU-DET划分。训练集拟合权重，验证集选择配置与检查点，测试集进行最终评价。搜索候选训练15轮，选出的配置固定后再训练100轮，并测试严格验证fitness选出的检查点。原始六种方法全部使用种子0、1、2。补充验证仅为Baseline、CMA-ES和Full增加种子3、4，重复的是固定配置后的最终训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40 seconds / 秒; cumulative / 累计 175 seconds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We compare five HPO strategies with forty-five evaluations each, totaling two hundred twenty-five fifteen-epoch runs. The table shows how each strategy spends that budget. Full uses twenty-seven GA, thirteen CMA-ES, and five hyperlocal evaluations. The two-stage method uses thirty plus fifteen, so their difference alone cannot isolate the last stage. Baseline has no search.</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我们比较五种HPO策略，每种进行45次评估，合计225次15轮短训练。表格说明各策略如何分配预算。Full采用27次GA、13次CMA-ES和5次超局部微调。两阶段方法采用30加15次，因此仅比较两者不能独立判断最后阶段的作用。Baseline不进行搜索。</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45 seconds / 秒; cumulative / 累计 220 seconds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Full begins with twenty-seven GA evaluations to explore diverse configurations. The best GA candidate becomes the starting point for thirteen CMA-ES evaluations, which adapt the sampling distribution. Five hyperlocal evaluations then probe a small neighborhood around the current best candidate. Each stage passes forward the best configuration found so far. In the original experiment, better means a higher peak validation mAP at zero point five within fifteen epochs. These are the intended roles of the stages. We measure their actual gains rather than assuming every stage helps.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Full首先用27次GA评估探索不同配置。最佳GA候选作为CMA-ES的起点，CMA-ES再用13次评估调整采样分布。随后，5次超局部评估在当前最佳候选的小邻域内继续探索。每个阶段都向后传递截至当前找到的最佳配置。在原始实验中，更好指的是15个epoch内验证集mAP@0.5的峰值更高。这些是各阶段的设计作用，实际是否产生收益需要测量，不能预先假设每个阶段都有帮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55 seconds / 秒; cumulative / 累计 275 seconds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Across three training seeds, CMA-ES-only has the highest mean mAP at zero point five, at zero point seven four three nine. Full has the highest strict mean, at zero point four zero four six. On strict mAP, Full exceeds Baseline by about two point one nine percentage points, but exceeds CMA-ES by only about zero point two five points. The confidence interval for the Full versus CMA-ES difference includes zero. Therefore, Full shows a promising strict-metric result, while CMA-ES remains competitive. These results do not establish a statistically reliable advantage of Full over CMA-ES.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在三个训练随机种子中，仅CMA-ES的平均mAP@0.5最高，为0.7439；Full的严格指标均值最高，为0.4046。在严格mAP上，Full比Baseline高约2.19个百分点，但比CMA-ES只高约0.25个百分点。Full与CMA-ES差值的置信区间包含零。因此，Full在严格指标上表现出潜力，而CMA-ES仍有竞争力。这些结果尚不能确定Full相对CMA-ES存在统计上可靠的优势。</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35 seconds / 秒; cumulative / 累计 310 seconds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With five training seeds, Full improves strict test mAP over Baseline by two point zero one five percentage points, with positive differences in all five pairs. Its margin over CMA-ES is much smaller, at zero point one five five points, and the interval crosses zero. These results describe variation in retraining fixed configurations. They do not measure variability across independent searches.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扩展到五个训练随机种子后，Full的严格测试mAP比Baseline高2.015个百分点，五组差值均为正。它相对CMA-ES的优势小得多，为0.155个百分点，且区间跨越零。这些结果描述固定配置在重复训练中的波动，不能衡量独立搜索之间的变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45 seconds / 秒; cumulative / 累计 355 seconds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Spearman measures rank agreement, Pearson measures linear association between scores, and top-five overlap counts shared candidates. Candidate-level correlations between the two metrics are high. However, in Full, only three candidates appear in both top-five sets. The candidate selected by permissive mAP also has a lower strict score than the best available strict score in that pool. Across the five selected configurations, the rank correlation with final strict test performance is only zero point two. Strong correlation therefore does not guarantee the same winner.</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Spearman衡量排序的一致性，Pearson衡量分数之间的线性关系，Top 5 overlap统计两个前五名集合的共同候选数。在候选层面，两个指标之间的相关性很高。但在Full中，两个前五名集合只有三个候选重合。按照宽松mAP选出的候选，其严格指标也低于同一候选池内的最佳严格指标。在五个最终选出的配置之间，代理目标与最终严格测试表现的秩相关系数仅为0.20。因此，强相关不保证选出同一个最佳候选。</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45 seconds / 秒; cumulative / 累计 400 seconds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These curves show the best validation score after each of forty-five evaluations. A flat segment means no new best. Full reaches its winning score at evaluation thirty-eight, during CMA-ES. Its last five hyperlocal evaluations add zero. CMA-ES has the highest short-training score, while Full has the highest original strict test mean after retraining. This shows why short-training scores and final test results must be assessed separately.</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这些曲线展示45次评估中截至每一步的最佳验证分数。平台段表示最佳值没有提高。Full在第38次、也就是CMA-ES阶段达到最终最佳值，最后5次超局部微调没有新增收益。短训练分数最高的是CMA-ES，而重训练后的原始严格测试均值最高的是Full。这说明短训练分数和最终测试结果需要分别评价。</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50 seconds / 秒; cumulative / 累计 450 seconds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A is a new Full search using permissive mAP. B keeps the same stages but uses strict mAP. Changing the objective also changes the selected peak epoch. C shares B's first forty evaluations and CMA-ES state, then continues CMA-ES for five evaluations instead of switching to hyperlocal tuning. B versus A examines objective and selection choice. B versus C examines the final allocation after the same prefix. Each path has forty-five evaluations, requiring ninety-five actual short-training runs in total. Each selected configuration then receives three final-training runs.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A是新运行的一次Full，使用宽松mAP作为目标；B保留相同阶段，但改用严格mAP。改变目标时，所选峰值epoch也会随之改变。C共享B的前40次评估及CMA-ES状态，随后继续进行5次CMA-ES评估，而不是切换到超局部微调。B对A考察目标及选择规则，B对C考察相同前段搜索后的最后预算分配。每条路径有45次评估，合计实际进行95次短训练；各自选出的配置随后再完成三次最终训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sz="1200" lang="en-US" altLang="zh-CN">
                <a:latin typeface="Arial"/>
                <a:ea typeface="Noto Sans CJK SC"/>
                <a:cs typeface="Arial"/>
              </a:rPr>
              <a:t>40 seconds / 秒; cumulative / 累计 490 seconds</a:t>
            </a:r>
          </a:p>
          <a:p xmlns:a="http://schemas.openxmlformats.org/drawingml/2006/main">
            <a:r>
              <a:rPr sz="1200" lang="en-US" altLang="zh-CN">
                <a:latin typeface="Arial"/>
                <a:ea typeface="Noto Sans CJK SC"/>
                <a:cs typeface="Arial"/>
              </a:rPr>
              <a:t/>
            </a:r>
          </a:p>
          <a:p xmlns:a="http://schemas.openxmlformats.org/drawingml/2006/main">
            <a:r>
              <a:rPr sz="1200" lang="en-US" altLang="zh-CN">
                <a:latin typeface="Arial"/>
                <a:ea typeface="Noto Sans CJK SC"/>
                <a:cs typeface="Arial"/>
              </a:rPr>
              <a:t>ENGLISH SCRIPT</a:t>
            </a:r>
          </a:p>
          <a:p xmlns:a="http://schemas.openxmlformats.org/drawingml/2006/main">
            <a:r>
              <a:rPr sz="1200" lang="en-US" altLang="zh-CN">
                <a:latin typeface="Arial"/>
                <a:ea typeface="Noto Sans CJK SC"/>
                <a:cs typeface="Arial"/>
              </a:rPr>
              <a:t>B and C start their final five evaluations from the same strict validation score, zero point three two five three five. Hyperlocal tuning raises B to zero point three two eight two six. Continued CMA-ES raises C to zero point three two five four two. B therefore finishes zero point two eight four percentage points higher. This measures the observed validation-proxy benefit of the final allocation. We then assess whether it carries through to final testing.</a:t>
            </a:r>
          </a:p>
          <a:p xmlns:a="http://schemas.openxmlformats.org/drawingml/2006/main">
            <a:r>
              <a:rPr sz="1200" lang="en-US" altLang="zh-CN">
                <a:latin typeface="Arial"/>
                <a:ea typeface="Noto Sans CJK SC"/>
                <a:cs typeface="Arial"/>
              </a:rPr>
              <a:t/>
            </a:r>
          </a:p>
          <a:p xmlns:a="http://schemas.openxmlformats.org/drawingml/2006/main">
            <a:r>
              <a:rPr sz="1200" lang="en-US" altLang="zh-CN">
                <a:latin typeface="Arial"/>
                <a:ea typeface="Noto Sans CJK SC"/>
                <a:cs typeface="Arial"/>
              </a:rPr>
              <a:t>中文对照</a:t>
            </a:r>
          </a:p>
          <a:p xmlns:a="http://schemas.openxmlformats.org/drawingml/2006/main">
            <a:r>
              <a:rPr sz="1200" lang="en-US" altLang="zh-CN">
                <a:latin typeface="Arial"/>
                <a:ea typeface="Noto Sans CJK SC"/>
                <a:cs typeface="Arial"/>
              </a:rPr>
              <a:t>B和C开始最后五次评估时，严格验证分数都为0.32535。超局部微调使B达到0.32826，继续CMA-ES使C达到0.32542，因此B的终点分数高出0.284个百分点。这衡量的是本次末阶段预算分配在验证代理分数上的收益，接下来还要检查它能否体现在最终测试中。</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70 seconds / 秒; cumulative / 累计 560 seconds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Here are the actual strict test results for all three matched training seeds. B exceeds C in every pair, but the differences vary from about zero point zero six to one point one five percentage points. The mean difference is zero point five five five points. Its confidence interval includes both negative and positive values. B also exceeds A on average. These observations show higher means in this experiment, with substantial uncertainty. Permissive mAP decreases, and B remains below the original Full strict mean. An interval including zero does not prove no effect; it means the direction and size are still uncertain.</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这里展示三个匹配训练种子的实际严格测试结果。B在每一对中都高于C，但差值从约0.06到1.15个百分点不等，平均差值为0.555个百分点。置信区间同时包含负值和正值。B相对A的均值也更高。这些结果表明本次实验观察到较高均值，但不确定性仍较大；宽松mAP下降，而且B没有超过原始Full的严格测试均值。区间包含零不代表证明没有效果，而是方向与大小仍存在不确定性。</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30 seconds / 秒; cumulative / 累计 590 seconds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Each path takes about twenty-eight point two seven hours, including forty-five short evaluations, three final training runs, and three tests. A, B, and C have almost equal measured costs, so the observed differences are not explained by extra evaluations. B and C share the first forty evaluations, which count toward both path totals.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每条路径约需28.27小时，包括45次短评估、三次最终训练和三次测试。A、B、C的实测成本几乎相同，因此观察到的性能差异不能归因于额外的评估预算。B和C共享前40次评估，这部分工作分别计入两条路径的总耗时。</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60 seconds / 秒; cumulative / 累计 650 seconds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To conclude, our study makes three contributions. First, we establish an equal-budget comparison of five HPO strategies using forty-five evaluations and common final training. Second, we implement and evaluate the Full pipeline, combining GA, CMA-ES, and hyperlocal refinement. It achieves the highest original strict-test mean and improves over Baseline by two point zero one five percentage points across five training seeds. Third, our proxy analysis and controlled experiments explain how the optimization objective and final budget allocation affect localization. This provides evidence for choosing a strategy under limited compute. Full's margin over CMA-ES remains uncertain, and broader validation is still needed.</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最后总结本研究的三方面贡献。首先，我们在统一45次评估预算和最终训练条件下，建立了五种HPO策略的受控比较。其次，我们实现并评估了结合GA、CMA-ES和超局部微调的Full流程。Full取得原始比较中最高的严格测试均值，并在五个训练种子下较Baseline提高2.015个百分点。第三，通过代理指标分析及对照实验，我们分析了优化目标和末阶段预算分配如何影响缺陷定位，为有限计算预算下的策略选择提供依据。Full相对CMA-ES的优势仍不确定，后续需要扩大验证范围。</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sz="1200" lang="en-US" altLang="zh-CN">
                <a:latin typeface="Arial"/>
                <a:ea typeface="Noto Sans CJK SC"/>
                <a:cs typeface="Arial"/>
              </a:rPr>
              <a:t>10 seconds / 秒; cumulative / 累计 660 seconds</a:t>
            </a:r>
          </a:p>
          <a:p xmlns:a="http://schemas.openxmlformats.org/drawingml/2006/main">
            <a:r>
              <a:rPr sz="1200" lang="en-US" altLang="zh-CN">
                <a:latin typeface="Arial"/>
                <a:ea typeface="Noto Sans CJK SC"/>
                <a:cs typeface="Arial"/>
              </a:rPr>
              <a:t/>
            </a:r>
          </a:p>
          <a:p xmlns:a="http://schemas.openxmlformats.org/drawingml/2006/main">
            <a:r>
              <a:rPr sz="1200" lang="en-US" altLang="zh-CN">
                <a:latin typeface="Arial"/>
                <a:ea typeface="Noto Sans CJK SC"/>
                <a:cs typeface="Arial"/>
              </a:rPr>
              <a:t>ENGLISH SCRIPT</a:t>
            </a:r>
          </a:p>
          <a:p xmlns:a="http://schemas.openxmlformats.org/drawingml/2006/main">
            <a:r>
              <a:rPr sz="1200" lang="en-US" altLang="zh-CN">
                <a:latin typeface="Arial"/>
                <a:ea typeface="Noto Sans CJK SC"/>
                <a:cs typeface="Arial"/>
              </a:rPr>
              <a:t>We thank our collaborators and acknowledge support from MOTIR and MOIS. Thank you for listening. I welcome your questions.</a:t>
            </a:r>
          </a:p>
          <a:p xmlns:a="http://schemas.openxmlformats.org/drawingml/2006/main">
            <a:r>
              <a:rPr sz="1200" lang="en-US" altLang="zh-CN">
                <a:latin typeface="Arial"/>
                <a:ea typeface="Noto Sans CJK SC"/>
                <a:cs typeface="Arial"/>
              </a:rPr>
              <a:t/>
            </a:r>
          </a:p>
          <a:p xmlns:a="http://schemas.openxmlformats.org/drawingml/2006/main">
            <a:r>
              <a:rPr sz="1200" lang="en-US" altLang="zh-CN">
                <a:latin typeface="Arial"/>
                <a:ea typeface="Noto Sans CJK SC"/>
                <a:cs typeface="Arial"/>
              </a:rPr>
              <a:t>中文对照</a:t>
            </a:r>
          </a:p>
          <a:p xmlns:a="http://schemas.openxmlformats.org/drawingml/2006/main">
            <a:r>
              <a:rPr sz="1200" lang="en-US" altLang="zh-CN">
                <a:latin typeface="Arial"/>
                <a:ea typeface="Noto Sans CJK SC"/>
                <a:cs typeface="Arial"/>
              </a:rPr>
              <a:t>感谢合作伙伴，并感谢MOTIR和MOIS的资助。感谢大家聆听，欢迎提问。</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BACKUP / 问答备用</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The search varies fifteen requested inputs, but the trainer can override some of them. In the added experiments, automatic optimizer selection uses AdamW with initial learning rate zero point zero zero one and beta one zero point nine. Requested lr0 and momentum do not independently control these values, and warmup momentum is inactive. The results therefore describe this implementation. They do not establish fifteen independent effective dimensions. Fixing the optimizer and repeating the comparison would test how these inactive inputs affect each search strategy.</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搜索程序改变15个请求输入，但训练程序可能覆盖其中一些。补充实验中的自动优化器选择采用AdamW，初始学习率为0.001，beta1为0.9。请求的lr0和momentum不独立控制这些值，warmup_momentum也不起作用。因此，结果描述的是当前实现，不能据此声称存在15个独立有效维度。后续可固定优化器并重新比较，检验这些无效输入对各搜索策略的影响。</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BACKUP / 问答备用</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The convergence indicator is the first epoch reaching ninety percent of each run's own best validation mAP at zero point five. Baseline reaches it at fifty-two point six seven epochs on average, CMA-ES-only at forty-seven point three three, and Full at forty-nine point three three. The threshold is relative to each individual run, so the absolute target differs. Earlier crossing describes the shape of the learning curve. It does not demonstrate fewer training epochs or measured compute savings, because every final run is trained for one hundred epochs.</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收敛指标定义为：首次达到该次训练自身最佳验证 mAP@0.5 的 90% 时的 epoch。Baseline 平均为 52.67，仅 CMA-ES 为 47.33，Full 为 49.33。阈值相对于各次训练自身的最佳结果，因此不同训练的绝对目标值并不相同。更早达到阈值描述的是学习曲线形状，不能证明训练 epoch 减少或实际计算开销降低，因为所有最终训练都进行 100 个 epoch。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BACKUP / 问答备用</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This table shows paired differences, exploratory ninety-five percent t intervals, and exact two-sided sign-flip tests. In the five-seed extension, the Full minus Baseline interval is above zero, but the exact p-value is zero point zero six two five. The Full minus CMA-ES interval spans zero. For the new B minus A and B minus C comparisons, all three differences are positive, but both intervals span zero and both exact p-values are zero point two five. These checks explain why we describe observed improvements cautiously.</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此表报告成对差值、探索性的 95% t 区间，以及精确双侧符号翻转检验。五种子扩展中，Full 减 Baseline 的区间高于零，但精确 p 值为 0.0625。Full 减 CMA-ES 的区间包含零。新实验中，B 减 A 和 B 减 C 的三个种子差值都为正，但两者区间均包含零，且精确 p 值都为 0.25。这些检查说明了为什么我们需要谨慎表述观测到的改善。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defRPr sz="1200">
                <a:latin typeface="Arial"/>
                <a:ea typeface="Noto Sans CJK SC"/>
                <a:cs typeface="Arial"/>
              </a:defRPr>
            </a:pPr>
            <a:r>
              <a:rPr sz="1200" lang="en-US" altLang="zh-CN">
                <a:latin typeface="Arial"/>
                <a:ea typeface="Noto Sans CJK SC"/>
                <a:cs typeface="Arial"/>
              </a:rPr>
              <a:t>BACKUP / 问答备用</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ENGLISH SCRIPT</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These are three annotated test images from NEU-DET. Patches appear as a broad dark area, inclusions as a narrow irregular region, and scratches as elongated bright marks. Gold boxes show the dataset ground truth. The images illustrate the variety of defect shapes and the localization task. Quantitative conclusions come from the aggregate results shown earlier.</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
            </a: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中文对照</a:t>
            </a:r>
            <a:endParaRPr sz="1200">
              <a:latin typeface="Arial"/>
              <a:ea typeface="Noto Sans CJK SC"/>
              <a:cs typeface="Arial"/>
            </a:endParaRPr>
          </a:p>
          <a:p xmlns:a="http://schemas.openxmlformats.org/drawingml/2006/main">
            <a:pPr>
              <a:buNone/>
              <a:defRPr sz="1200">
                <a:latin typeface="Arial"/>
                <a:ea typeface="Noto Sans CJK SC"/>
                <a:cs typeface="Arial"/>
              </a:defRPr>
            </a:pPr>
            <a:r>
              <a:rPr sz="1200" lang="en-US" altLang="zh-CN">
                <a:latin typeface="Arial"/>
                <a:ea typeface="Noto Sans CJK SC"/>
                <a:cs typeface="Arial"/>
              </a:rPr>
              <a:t>这里展示NEU-DET的三张带标注测试图像。斑块表现为较宽的暗色区域，夹杂表现为狭窄且不规则的区域，划痕表现为细长的亮纹。金色框是数据集的真实标注。这些图像用于说明缺陷形状的多样性及定位任务；性能结论依据前面报告的整体测试结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sz="1200" lang="en-US" altLang="zh-CN">
                <a:latin typeface="Arial"/>
                <a:ea typeface="Noto Sans CJK SC"/>
                <a:cs typeface="Arial"/>
              </a:rPr>
              <a:t>BACKUP / 问答备用</a:t>
            </a:r>
          </a:p>
          <a:p xmlns:a="http://schemas.openxmlformats.org/drawingml/2006/main">
            <a:r>
              <a:rPr sz="1200" lang="en-US" altLang="zh-CN">
                <a:latin typeface="Arial"/>
                <a:ea typeface="Noto Sans CJK SC"/>
                <a:cs typeface="Arial"/>
              </a:rPr>
              <a:t/>
            </a:r>
          </a:p>
          <a:p xmlns:a="http://schemas.openxmlformats.org/drawingml/2006/main">
            <a:r>
              <a:rPr sz="1200" lang="en-US" altLang="zh-CN">
                <a:latin typeface="Arial"/>
                <a:ea typeface="Noto Sans CJK SC"/>
                <a:cs typeface="Arial"/>
              </a:rPr>
              <a:t>ENGLISH SCRIPT</a:t>
            </a:r>
          </a:p>
          <a:p xmlns:a="http://schemas.openxmlformats.org/drawingml/2006/main">
            <a:r>
              <a:rPr sz="1200" lang="en-US" altLang="zh-CN">
                <a:latin typeface="Arial"/>
                <a:ea typeface="Noto Sans CJK SC"/>
                <a:cs typeface="Arial"/>
              </a:rPr>
              <a:t>Each row is one new candidate in the last five evaluations. Candidate scores can fall; the running best only changes when a candidate improves the incumbent. Both paths start from zero point three two five three five. Their terminal best values are zero point three two eight two six and zero point three two five four two. The difference is an observed result from this shared prefix, not a distribution over repeated searches.</a:t>
            </a:r>
          </a:p>
          <a:p xmlns:a="http://schemas.openxmlformats.org/drawingml/2006/main">
            <a:r>
              <a:rPr sz="1200" lang="en-US" altLang="zh-CN">
                <a:latin typeface="Arial"/>
                <a:ea typeface="Noto Sans CJK SC"/>
                <a:cs typeface="Arial"/>
              </a:rPr>
              <a:t/>
            </a:r>
          </a:p>
          <a:p xmlns:a="http://schemas.openxmlformats.org/drawingml/2006/main">
            <a:r>
              <a:rPr sz="1200" lang="en-US" altLang="zh-CN">
                <a:latin typeface="Arial"/>
                <a:ea typeface="Noto Sans CJK SC"/>
                <a:cs typeface="Arial"/>
              </a:rPr>
              <a:t>中文对照</a:t>
            </a:r>
          </a:p>
          <a:p xmlns:a="http://schemas.openxmlformats.org/drawingml/2006/main">
            <a:r>
              <a:rPr sz="1200" lang="en-US" altLang="zh-CN">
                <a:latin typeface="Arial"/>
                <a:ea typeface="Noto Sans CJK SC"/>
                <a:cs typeface="Arial"/>
              </a:rPr>
              <a:t>每一行是最后五次评估中的一个新候选。候选分数可以下降；只有候选更好时，累计最佳值才更新。两条路径都从0.32535出发，终点最佳值分别为0.32826和0.32542。两者之差是这一次共同前段下观察到的结果，不是多次独立搜索产生的结果分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sz="1200" lang="en-US" altLang="zh-CN">
                <a:latin typeface="Arial"/>
                <a:ea typeface="Noto Sans CJK SC"/>
                <a:cs typeface="Arial"/>
              </a:rPr>
              <a:t>BACKUP / 问答备用</a:t>
            </a:r>
          </a:p>
          <a:p xmlns:a="http://schemas.openxmlformats.org/drawingml/2006/main">
            <a:r>
              <a:rPr sz="1200" lang="en-US" altLang="zh-CN">
                <a:latin typeface="Arial"/>
                <a:ea typeface="Noto Sans CJK SC"/>
                <a:cs typeface="Arial"/>
              </a:rPr>
              <a:t/>
            </a:r>
          </a:p>
          <a:p xmlns:a="http://schemas.openxmlformats.org/drawingml/2006/main">
            <a:r>
              <a:rPr sz="1200" lang="en-US" altLang="zh-CN">
                <a:latin typeface="Arial"/>
                <a:ea typeface="Noto Sans CJK SC"/>
                <a:cs typeface="Arial"/>
              </a:rPr>
              <a:t>ENGLISH SCRIPT</a:t>
            </a:r>
          </a:p>
          <a:p xmlns:a="http://schemas.openxmlformats.org/drawingml/2006/main">
            <a:r>
              <a:rPr sz="1200" lang="en-US" altLang="zh-CN">
                <a:latin typeface="Arial"/>
                <a:ea typeface="Noto Sans CJK SC"/>
                <a:cs typeface="Arial"/>
              </a:rPr>
              <a:t>First subtract C from B for each matched seed, in percentage points. The three differences average zero point five five five, with a sample standard deviation about zero point five five four. For three observations the ninety-five percent t critical value is four point three zero three. The resulting margin is about one point three seven seven, larger than the mean. The interval therefore extends below zero. This indicates limited precision, not proof that the effect is zero.</a:t>
            </a:r>
          </a:p>
          <a:p xmlns:a="http://schemas.openxmlformats.org/drawingml/2006/main">
            <a:r>
              <a:rPr sz="1200" lang="en-US" altLang="zh-CN">
                <a:latin typeface="Arial"/>
                <a:ea typeface="Noto Sans CJK SC"/>
                <a:cs typeface="Arial"/>
              </a:rPr>
              <a:t/>
            </a:r>
          </a:p>
          <a:p xmlns:a="http://schemas.openxmlformats.org/drawingml/2006/main">
            <a:r>
              <a:rPr sz="1200" lang="en-US" altLang="zh-CN">
                <a:latin typeface="Arial"/>
                <a:ea typeface="Noto Sans CJK SC"/>
                <a:cs typeface="Arial"/>
              </a:rPr>
              <a:t>中文对照</a:t>
            </a:r>
          </a:p>
          <a:p xmlns:a="http://schemas.openxmlformats.org/drawingml/2006/main">
            <a:r>
              <a:rPr sz="1200" lang="en-US" altLang="zh-CN">
                <a:latin typeface="Arial"/>
                <a:ea typeface="Noto Sans CJK SC"/>
                <a:cs typeface="Arial"/>
              </a:rPr>
              <a:t>先在每个匹配种子内用B减C，再换算为百分点。三个差值的均值为0.555，样本标准差约0.554。样本量只有3时，95%双侧t临界值为4.303，得到的误差半宽约1.377，比均值本身更大，因此区间延伸到零以下。这表示估计精度有限，不是证明真实效果等于零。</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18039c0141e447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2e3ba539c9d401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67f7539e83540e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f9954e5cfc646d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1647ca85074415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8370e99fa8648f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640BAF4A-0D61-4F05-9AA1-386633B2DDED}"/>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3867A588-A423-4D81-B9F6-21A1B37A632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endParaRPr/>
          </a:p>
        </p:txBody>
      </p:sp>
      <p:sp>
        <p:nvSpPr>
          <p:cNvPr id="3" name="Subtitle">
            <a:extLst xmlns:a="http://schemas.openxmlformats.org/drawingml/2006/main">
              <a:ext uri="{FF2B5EF4-FFF2-40B4-BE49-F238E27FC236}">
                <a16:creationId xmlns:a16="http://schemas.microsoft.com/office/drawing/2014/main" id="{B227E101-58C9-41B1-8043-ED23002F046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endParaRPr/>
          </a:p>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6287995A-4BD8-48EB-8C21-8BC98CA7471D}"/>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6181860B-76E2-4489-BBCB-B3858DD0845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endParaRPr/>
          </a:p>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D9423ED2-E9A1-4A9A-B603-2A5104ADD051}"/>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621A0B6C-23F6-41E8-9733-50EE8367D1F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endParaRPr/>
          </a:p>
        </p:txBody>
      </p:sp>
      <p:sp>
        <p:nvSpPr>
          <p:cNvPr id="3" name="Body">
            <a:extLst xmlns:a="http://schemas.openxmlformats.org/drawingml/2006/main">
              <a:ext uri="{FF2B5EF4-FFF2-40B4-BE49-F238E27FC236}">
                <a16:creationId xmlns:a16="http://schemas.microsoft.com/office/drawing/2014/main" id="{8AD1A3EF-B874-478D-9674-D58BB52B519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endParaRPr/>
          </a:p>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C2155235-7BB5-442D-9BDB-1BC65221B84D}"/>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DB0B7930-EA07-4F64-A862-4778B0F151F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endParaRPr/>
          </a:p>
        </p:txBody>
      </p:sp>
      <p:sp>
        <p:nvSpPr>
          <p:cNvPr id="3" name="Left column">
            <a:extLst xmlns:a="http://schemas.openxmlformats.org/drawingml/2006/main">
              <a:ext uri="{FF2B5EF4-FFF2-40B4-BE49-F238E27FC236}">
                <a16:creationId xmlns:a16="http://schemas.microsoft.com/office/drawing/2014/main" id="{BF117B85-10CE-4F4E-9ECE-ED9FBC4AA77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endParaRPr/>
          </a:p>
        </p:txBody>
      </p:sp>
      <p:sp>
        <p:nvSpPr>
          <p:cNvPr id="4" name="Right column">
            <a:extLst xmlns:a="http://schemas.openxmlformats.org/drawingml/2006/main">
              <a:ext uri="{FF2B5EF4-FFF2-40B4-BE49-F238E27FC236}">
                <a16:creationId xmlns:a16="http://schemas.microsoft.com/office/drawing/2014/main" id="{43F2025D-ED69-4F23-9E89-82B049D345D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endParaRPr/>
          </a:p>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9D3BC217-333F-40B0-A1AA-3CB87E4C7A5F}"/>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CC6FA3D6-30C0-4AE5-8825-3C6EE54D2B1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endParaRPr/>
          </a:p>
        </p:txBody>
      </p:sp>
      <p:sp>
        <p:nvSpPr>
          <p:cNvPr id="3" name="Left column">
            <a:extLst xmlns:a="http://schemas.openxmlformats.org/drawingml/2006/main">
              <a:ext uri="{FF2B5EF4-FFF2-40B4-BE49-F238E27FC236}">
                <a16:creationId xmlns:a16="http://schemas.microsoft.com/office/drawing/2014/main" id="{06485E67-F5FA-4822-B482-FDA27FDC453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xmlns:a="http://schemas.openxmlformats.org/drawingml/2006/main">
            <a:endParaRPr/>
          </a:p>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761092122274aac" /><Relationship Type="http://schemas.openxmlformats.org/officeDocument/2006/relationships/slideLayout" Target="/ppt/slideLayouts/slideLayout1.xml" Id="R657a2a2081af4d80" /><Relationship Type="http://schemas.openxmlformats.org/officeDocument/2006/relationships/slideLayout" Target="/ppt/slideLayouts/slideLayout2.xml" Id="R5b20b4392dd24a26" /><Relationship Type="http://schemas.openxmlformats.org/officeDocument/2006/relationships/slideLayout" Target="/ppt/slideLayouts/slideLayout3.xml" Id="Ra6307973e7754882" /><Relationship Type="http://schemas.openxmlformats.org/officeDocument/2006/relationships/slideLayout" Target="/ppt/slideLayouts/slideLayout4.xml" Id="Rdc675d149e0d4762" /><Relationship Type="http://schemas.openxmlformats.org/officeDocument/2006/relationships/slideLayout" Target="/ppt/slideLayouts/slideLayout5.xml" Id="R860170f5e624437b" /><Relationship Type="http://schemas.openxmlformats.org/officeDocument/2006/relationships/slideLayout" Target="/ppt/slideLayouts/slideLayout6.xml" Id="R2f3272d502bc4386"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57a2a2081af4d80"/>
    <p:sldLayoutId xmlns:r="http://schemas.openxmlformats.org/officeDocument/2006/relationships" id="2147483650" r:id="R5b20b4392dd24a26"/>
    <p:sldLayoutId xmlns:r="http://schemas.openxmlformats.org/officeDocument/2006/relationships" id="2147483651" r:id="Ra6307973e7754882"/>
    <p:sldLayoutId xmlns:r="http://schemas.openxmlformats.org/officeDocument/2006/relationships" id="2147483652" r:id="Rdc675d149e0d4762"/>
    <p:sldLayoutId xmlns:r="http://schemas.openxmlformats.org/officeDocument/2006/relationships" id="2147483653" r:id="R860170f5e624437b"/>
    <p:sldLayoutId xmlns:r="http://schemas.openxmlformats.org/officeDocument/2006/relationships" id="2147483654" r:id="R2f3272d502bc4386"/>
  </p:sldLayoutIdLst>
  <p:txStyles>
    <p:titleStyle>
      <a:lvl1pPr xmlns:a="http://schemas.openxmlformats.org/drawingml/2006/main" algn="l">
        <a:lnSpc>
          <a:spcPct val="90000"/>
        </a:lnSpc>
        <a:spcBef>
          <a:spcPts val="0"/>
        </a:spcBef>
        <a:buNone/>
        <a:defRPr sz="4400">
          <a:solidFill>
            <a:schemeClr val="tx1"/>
          </a:solidFill>
          <a:latin typeface="Arial"/>
          <a:ea typeface="Arial"/>
          <a:cs typeface="Arial"/>
        </a:defRPr>
      </a:lvl1pPr>
    </p:titleStyle>
    <p:bodyStyle>
      <a:lvl1pPr xmlns:a="http://schemas.openxmlformats.org/drawingml/2006/main" marL="228600" indent="-228600" algn="l">
        <a:lnSpc>
          <a:spcPct val="90000"/>
        </a:lnSpc>
        <a:spcBef>
          <a:spcPts val="1000"/>
        </a:spcBef>
        <a:buChar char="•"/>
        <a:defRPr sz="2800">
          <a:solidFill>
            <a:schemeClr val="tx1"/>
          </a:solidFill>
          <a:latin typeface="Arial"/>
          <a:ea typeface="Arial"/>
          <a:cs typeface="Arial"/>
        </a:defRPr>
      </a:lvl1pPr>
      <a:lvl2pPr xmlns:a="http://schemas.openxmlformats.org/drawingml/2006/main" marL="685800" indent="-228600" algn="l">
        <a:lnSpc>
          <a:spcPct val="90000"/>
        </a:lnSpc>
        <a:spcBef>
          <a:spcPts val="500"/>
        </a:spcBef>
        <a:buChar char="•"/>
        <a:defRPr sz="2400">
          <a:solidFill>
            <a:schemeClr val="tx1"/>
          </a:solidFill>
          <a:latin typeface="Arial"/>
          <a:ea typeface="Arial"/>
          <a:cs typeface="Arial"/>
        </a:defRPr>
      </a:lvl2pPr>
      <a:lvl3pPr xmlns:a="http://schemas.openxmlformats.org/drawingml/2006/main" marL="1143000" indent="-228600" algn="l">
        <a:lnSpc>
          <a:spcPct val="90000"/>
        </a:lnSpc>
        <a:spcBef>
          <a:spcPts val="500"/>
        </a:spcBef>
        <a:buChar char="•"/>
        <a:defRPr sz="2000">
          <a:solidFill>
            <a:schemeClr val="tx1"/>
          </a:solidFill>
          <a:latin typeface="Arial"/>
          <a:ea typeface="Arial"/>
          <a:cs typeface="Arial"/>
        </a:defRPr>
      </a:lvl3pPr>
      <a:lvl4pPr xmlns:a="http://schemas.openxmlformats.org/drawingml/2006/main" marL="1600200" indent="-228600" algn="l">
        <a:lnSpc>
          <a:spcPct val="90000"/>
        </a:lnSpc>
        <a:spcBef>
          <a:spcPts val="500"/>
        </a:spcBef>
        <a:buChar char="•"/>
        <a:defRPr sz="1800">
          <a:solidFill>
            <a:schemeClr val="tx1"/>
          </a:solidFill>
          <a:latin typeface="Arial"/>
          <a:ea typeface="Arial"/>
          <a:cs typeface="Arial"/>
        </a:defRPr>
      </a:lvl4pPr>
      <a:lvl5pPr xmlns:a="http://schemas.openxmlformats.org/drawingml/2006/main" marL="2057400" indent="-228600" algn="l">
        <a:lnSpc>
          <a:spcPct val="90000"/>
        </a:lnSpc>
        <a:spcBef>
          <a:spcPts val="500"/>
        </a:spcBef>
        <a:buChar char="•"/>
        <a:defRPr sz="1800">
          <a:solidFill>
            <a:schemeClr val="tx1"/>
          </a:solidFill>
          <a:latin typeface="Arial"/>
          <a:ea typeface="Arial"/>
          <a:cs typeface="Arial"/>
        </a:defRPr>
      </a:lvl5pPr>
      <a:lvl6pPr xmlns:a="http://schemas.openxmlformats.org/drawingml/2006/main" marL="2514600" indent="-228600" algn="l">
        <a:lnSpc>
          <a:spcPct val="90000"/>
        </a:lnSpc>
        <a:spcBef>
          <a:spcPts val="500"/>
        </a:spcBef>
        <a:buChar char="•"/>
        <a:defRPr sz="1800">
          <a:solidFill>
            <a:schemeClr val="tx1"/>
          </a:solidFill>
          <a:latin typeface="Arial"/>
          <a:ea typeface="Arial"/>
          <a:cs typeface="Arial"/>
        </a:defRPr>
      </a:lvl6pPr>
      <a:lvl7pPr xmlns:a="http://schemas.openxmlformats.org/drawingml/2006/main" marL="2971800" indent="-228600" algn="l">
        <a:lnSpc>
          <a:spcPct val="90000"/>
        </a:lnSpc>
        <a:spcBef>
          <a:spcPts val="500"/>
        </a:spcBef>
        <a:buChar char="•"/>
        <a:defRPr sz="1800">
          <a:solidFill>
            <a:schemeClr val="tx1"/>
          </a:solidFill>
          <a:latin typeface="Arial"/>
          <a:ea typeface="Arial"/>
          <a:cs typeface="Arial"/>
        </a:defRPr>
      </a:lvl7pPr>
      <a:lvl8pPr xmlns:a="http://schemas.openxmlformats.org/drawingml/2006/main" marL="3429000" indent="-228600" algn="l">
        <a:lnSpc>
          <a:spcPct val="90000"/>
        </a:lnSpc>
        <a:spcBef>
          <a:spcPts val="500"/>
        </a:spcBef>
        <a:buChar char="•"/>
        <a:defRPr sz="1800">
          <a:solidFill>
            <a:schemeClr val="tx1"/>
          </a:solidFill>
          <a:latin typeface="Arial"/>
          <a:ea typeface="Arial"/>
          <a:cs typeface="Arial"/>
        </a:defRPr>
      </a:lvl8pPr>
      <a:lvl9pPr xmlns:a="http://schemas.openxmlformats.org/drawingml/2006/main" marL="3886200" indent="-228600" algn="l">
        <a:lnSpc>
          <a:spcPct val="90000"/>
        </a:lnSpc>
        <a:spcBef>
          <a:spcPts val="500"/>
        </a:spcBef>
        <a:buChar char="•"/>
        <a:defRPr sz="1800">
          <a:solidFill>
            <a:schemeClr val="tx1"/>
          </a:solidFill>
          <a:latin typeface="Arial"/>
          <a:ea typeface="Arial"/>
          <a:cs typeface="Arial"/>
        </a:defRPr>
      </a:lvl9pPr>
    </p:bodyStyle>
    <p:otherStyle>
      <a:lvl1pPr xmlns:a="http://schemas.openxmlformats.org/drawingml/2006/main" marL="0" algn="l">
        <a:buNone/>
        <a:defRPr sz="1800">
          <a:solidFill>
            <a:schemeClr val="tx1"/>
          </a:solidFill>
          <a:latin typeface="Arial"/>
          <a:ea typeface="Arial"/>
          <a:cs typeface="Arial"/>
        </a:defRPr>
      </a:lvl1pPr>
      <a:lvl2pPr xmlns:a="http://schemas.openxmlformats.org/drawingml/2006/main" marL="457200" algn="l">
        <a:buNone/>
        <a:defRPr sz="1800">
          <a:solidFill>
            <a:schemeClr val="tx1"/>
          </a:solidFill>
          <a:latin typeface="Arial"/>
          <a:ea typeface="Arial"/>
          <a:cs typeface="Arial"/>
        </a:defRPr>
      </a:lvl2pPr>
      <a:lvl3pPr xmlns:a="http://schemas.openxmlformats.org/drawingml/2006/main" marL="914400" algn="l">
        <a:buNone/>
        <a:defRPr sz="1800">
          <a:solidFill>
            <a:schemeClr val="tx1"/>
          </a:solidFill>
          <a:latin typeface="Arial"/>
          <a:ea typeface="Arial"/>
          <a:cs typeface="Arial"/>
        </a:defRPr>
      </a:lvl3pPr>
      <a:lvl4pPr xmlns:a="http://schemas.openxmlformats.org/drawingml/2006/main" marL="1371600" algn="l">
        <a:buNone/>
        <a:defRPr sz="1800">
          <a:solidFill>
            <a:schemeClr val="tx1"/>
          </a:solidFill>
          <a:latin typeface="Arial"/>
          <a:ea typeface="Arial"/>
          <a:cs typeface="Arial"/>
        </a:defRPr>
      </a:lvl4pPr>
      <a:lvl5pPr xmlns:a="http://schemas.openxmlformats.org/drawingml/2006/main" marL="1828800" algn="l">
        <a:buNone/>
        <a:defRPr sz="1800">
          <a:solidFill>
            <a:schemeClr val="tx1"/>
          </a:solidFill>
          <a:latin typeface="Arial"/>
          <a:ea typeface="Arial"/>
          <a:cs typeface="Arial"/>
        </a:defRPr>
      </a:lvl5pPr>
      <a:lvl6pPr xmlns:a="http://schemas.openxmlformats.org/drawingml/2006/main" marL="2286000" algn="l">
        <a:buNone/>
        <a:defRPr sz="1800">
          <a:solidFill>
            <a:schemeClr val="tx1"/>
          </a:solidFill>
          <a:latin typeface="Arial"/>
          <a:ea typeface="Arial"/>
          <a:cs typeface="Arial"/>
        </a:defRPr>
      </a:lvl6pPr>
      <a:lvl7pPr xmlns:a="http://schemas.openxmlformats.org/drawingml/2006/main" marL="2743200" algn="l">
        <a:buNone/>
        <a:defRPr sz="1800">
          <a:solidFill>
            <a:schemeClr val="tx1"/>
          </a:solidFill>
          <a:latin typeface="Arial"/>
          <a:ea typeface="Arial"/>
          <a:cs typeface="Arial"/>
        </a:defRPr>
      </a:lvl7pPr>
      <a:lvl8pPr xmlns:a="http://schemas.openxmlformats.org/drawingml/2006/main" marL="3200400" algn="l">
        <a:buNone/>
        <a:defRPr sz="1800">
          <a:solidFill>
            <a:schemeClr val="tx1"/>
          </a:solidFill>
          <a:latin typeface="Arial"/>
          <a:ea typeface="Arial"/>
          <a:cs typeface="Arial"/>
        </a:defRPr>
      </a:lvl8pPr>
      <a:lvl9pPr xmlns:a="http://schemas.openxmlformats.org/drawingml/2006/main" marL="3657600" algn="l">
        <a:buNone/>
        <a:defRPr sz="1800">
          <a:solidFill>
            <a:schemeClr val="tx1"/>
          </a:solidFill>
          <a:latin typeface="Arial"/>
          <a:ea typeface="Arial"/>
          <a:cs typeface="Arial"/>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Microsoft YaHei"/>
        <a:cs typeface="Arial"/>
      </a:majorFont>
      <a:minorFont>
        <a:latin typeface="Arial"/>
        <a:ea typeface="Microsoft YaHei"/>
        <a:cs typeface="Arial"/>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1cd63ab712b4e60" /><Relationship Type="http://schemas.openxmlformats.org/officeDocument/2006/relationships/notesSlide" Target="/ppt/notesSlides/notesSlide1.xml" Id="Rff226fa705004d3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766c6e954f74f76" /><Relationship Type="http://schemas.openxmlformats.org/officeDocument/2006/relationships/notesSlide" Target="/ppt/notesSlides/notesSlide2.xml" Id="R0084be82c289452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9e948cd584946c9" /><Relationship Type="http://schemas.openxmlformats.org/officeDocument/2006/relationships/notesSlide" Target="/ppt/notesSlides/notesSlide3.xml" Id="R1c748c416ef548e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760f03a4e644f70" /><Relationship Type="http://schemas.openxmlformats.org/officeDocument/2006/relationships/notesSlide" Target="/ppt/notesSlides/notesSlide4.xml" Id="R13d20b3403544b4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28d9a5a128948bb" /><Relationship Type="http://schemas.openxmlformats.org/officeDocument/2006/relationships/notesSlide" Target="/ppt/notesSlides/notesSlide5.xml" Id="Rdb2189193d0b4c6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33de41c409a4ea0" /><Relationship Type="http://schemas.openxmlformats.org/officeDocument/2006/relationships/notesSlide" Target="/ppt/notesSlides/notesSlide6.xml" Id="R5c004b932ed7425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59a9a8ea9e84d20" /><Relationship Type="http://schemas.openxmlformats.org/officeDocument/2006/relationships/notesSlide" Target="/ppt/notesSlides/notesSlide7.xml" Id="R8fd7cde8d35443c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c7a649465004fdf" /><Relationship Type="http://schemas.openxmlformats.org/officeDocument/2006/relationships/notesSlide" Target="/ppt/notesSlides/notesSlide8.xml" Id="R0a2c7e8c6b2a4b7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093e4300ef44273" /><Relationship Type="http://schemas.openxmlformats.org/officeDocument/2006/relationships/chart" Target="/ppt/slides/charts/chart1.xml" Id="R11fe47366b9a40a1" /><Relationship Type="http://schemas.openxmlformats.org/officeDocument/2006/relationships/notesSlide" Target="/ppt/notesSlides/notesSlide9.xml" Id="R01004b67a6654c3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6da7400f49204a38" /><Relationship Type="http://schemas.openxmlformats.org/officeDocument/2006/relationships/notesSlide" Target="/ppt/notesSlides/notesSlide10.xml" Id="Rc3ec365173a047c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dfb950c8cd44880" /><Relationship Type="http://schemas.openxmlformats.org/officeDocument/2006/relationships/notesSlide" Target="/ppt/notesSlides/notesSlide11.xml" Id="R9ed75d7c8c404f2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9c84bd39ca714287" /><Relationship Type="http://schemas.openxmlformats.org/officeDocument/2006/relationships/notesSlide" Target="/ppt/notesSlides/notesSlide12.xml" Id="R494d99fcbe18459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b5dcecc240474c6f" /><Relationship Type="http://schemas.openxmlformats.org/officeDocument/2006/relationships/notesSlide" Target="/ppt/notesSlides/notesSlide13.xml" Id="R5c46dc6718a348f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4ac73ab78f0540ea" /><Relationship Type="http://schemas.openxmlformats.org/officeDocument/2006/relationships/notesSlide" Target="/ppt/notesSlides/notesSlide14.xml" Id="R7630270550eb474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f85006ede13d44c1" /><Relationship Type="http://schemas.openxmlformats.org/officeDocument/2006/relationships/notesSlide" Target="/ppt/notesSlides/notesSlide15.xml" Id="R51bea89462ef440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5168ec2e58714afc" /><Relationship Type="http://schemas.openxmlformats.org/officeDocument/2006/relationships/notesSlide" Target="/ppt/notesSlides/notesSlide16.xml" Id="Rb722824ce5ea491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4c74195f89cf4379" /><Relationship Type="http://schemas.openxmlformats.org/officeDocument/2006/relationships/image" Target="/ppt/media/image.png" Id="Rad6c63eed7ea47d8" /><Relationship Type="http://schemas.openxmlformats.org/officeDocument/2006/relationships/notesSlide" Target="/ppt/notesSlides/notesSlide17.xml" Id="R4b350bf5f4cc4c9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b342dbd3d3c34abd" /><Relationship Type="http://schemas.openxmlformats.org/officeDocument/2006/relationships/notesSlide" Target="/ppt/notesSlides/notesSlide18.xml" Id="R878bb4c0b61e453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50c44e226e354ecc" /><Relationship Type="http://schemas.openxmlformats.org/officeDocument/2006/relationships/image" Target="/ppt/media/image.jpeg" Id="R01a5445936e34dff" /><Relationship Type="http://schemas.openxmlformats.org/officeDocument/2006/relationships/image" Target="/ppt/media/image2.jpeg" Id="R31a3237ce0cc49cc" /><Relationship Type="http://schemas.openxmlformats.org/officeDocument/2006/relationships/image" Target="/ppt/media/image3.jpeg" Id="R51f7dae5c3c84d02" /><Relationship Type="http://schemas.openxmlformats.org/officeDocument/2006/relationships/notesSlide" Target="/ppt/notesSlides/notesSlide19.xml" Id="R17c8682e7f23441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4f19e8c8e52b4f12" /><Relationship Type="http://schemas.openxmlformats.org/officeDocument/2006/relationships/notesSlide" Target="/ppt/notesSlides/notesSlide20.xml" Id="R72a2c30403db43d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f9d38be057e34f2d" /><Relationship Type="http://schemas.openxmlformats.org/officeDocument/2006/relationships/notesSlide" Target="/ppt/notesSlides/notesSlide21.xml" Id="Rd49b7aca4f984b38"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scatterChart>
        <c:scatterStyle val="line"/>
        <c:varyColors val="0"/>
        <c:ser>
          <c:idx val="0"/>
          <c:order val="0"/>
          <c:tx>
            <c:v>Random</c:v>
          </c:tx>
          <c:spPr>
            <a:ln xmlns:a="http://schemas.openxmlformats.org/drawingml/2006/main" w="20955">
              <a:solidFill>
                <a:srgbClr val="9E6F35"/>
              </a:solidFill>
              <a:prstDash val="dash"/>
            </a:ln>
          </c:spPr>
          <c:marker>
            <c:symbol val="none"/>
          </c:marker>
          <c:xVal>
            <c:numRef>
              <c:f>'Chart Data'!$A$2:$A$46</c:f>
              <c:numCache>
                <c:formatCode>General</c:formatCode>
                <c:ptCount val="4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numCache>
            </c:numRef>
          </c:xVal>
          <c:yVal>
            <c:numRef>
              <c:f>'Chart Data'!$B$2:$B$46</c:f>
              <c:numCache>
                <c:formatCode>0.00</c:formatCode>
                <c:ptCount val="45"/>
                <c:pt idx="0">
                  <c:v>0.59394</c:v>
                </c:pt>
                <c:pt idx="1">
                  <c:v>0.59394</c:v>
                </c:pt>
                <c:pt idx="2">
                  <c:v>0.63416</c:v>
                </c:pt>
                <c:pt idx="3">
                  <c:v>0.63416</c:v>
                </c:pt>
                <c:pt idx="4">
                  <c:v>0.63416</c:v>
                </c:pt>
                <c:pt idx="5">
                  <c:v>0.63416</c:v>
                </c:pt>
                <c:pt idx="6">
                  <c:v>0.63416</c:v>
                </c:pt>
                <c:pt idx="7">
                  <c:v>0.63416</c:v>
                </c:pt>
                <c:pt idx="8">
                  <c:v>0.63416</c:v>
                </c:pt>
                <c:pt idx="9">
                  <c:v>0.67553</c:v>
                </c:pt>
                <c:pt idx="10">
                  <c:v>0.67553</c:v>
                </c:pt>
                <c:pt idx="11">
                  <c:v>0.67553</c:v>
                </c:pt>
                <c:pt idx="12">
                  <c:v>0.67553</c:v>
                </c:pt>
                <c:pt idx="13">
                  <c:v>0.67553</c:v>
                </c:pt>
                <c:pt idx="14">
                  <c:v>0.67553</c:v>
                </c:pt>
                <c:pt idx="15">
                  <c:v>0.67553</c:v>
                </c:pt>
                <c:pt idx="16">
                  <c:v>0.67553</c:v>
                </c:pt>
                <c:pt idx="17">
                  <c:v>0.67553</c:v>
                </c:pt>
                <c:pt idx="18">
                  <c:v>0.67553</c:v>
                </c:pt>
                <c:pt idx="19">
                  <c:v>0.67553</c:v>
                </c:pt>
                <c:pt idx="20">
                  <c:v>0.67553</c:v>
                </c:pt>
                <c:pt idx="21">
                  <c:v>0.67553</c:v>
                </c:pt>
                <c:pt idx="22">
                  <c:v>0.67553</c:v>
                </c:pt>
                <c:pt idx="23">
                  <c:v>0.67553</c:v>
                </c:pt>
                <c:pt idx="24">
                  <c:v>0.67553</c:v>
                </c:pt>
                <c:pt idx="25">
                  <c:v>0.67553</c:v>
                </c:pt>
                <c:pt idx="26">
                  <c:v>0.67553</c:v>
                </c:pt>
                <c:pt idx="27">
                  <c:v>0.67553</c:v>
                </c:pt>
                <c:pt idx="28">
                  <c:v>0.67553</c:v>
                </c:pt>
                <c:pt idx="29">
                  <c:v>0.67553</c:v>
                </c:pt>
                <c:pt idx="30">
                  <c:v>0.67553</c:v>
                </c:pt>
                <c:pt idx="31">
                  <c:v>0.67553</c:v>
                </c:pt>
                <c:pt idx="32">
                  <c:v>0.67553</c:v>
                </c:pt>
                <c:pt idx="33">
                  <c:v>0.67553</c:v>
                </c:pt>
                <c:pt idx="34">
                  <c:v>0.67553</c:v>
                </c:pt>
                <c:pt idx="35">
                  <c:v>0.67553</c:v>
                </c:pt>
                <c:pt idx="36">
                  <c:v>0.67553</c:v>
                </c:pt>
                <c:pt idx="37">
                  <c:v>0.67553</c:v>
                </c:pt>
                <c:pt idx="38">
                  <c:v>0.67553</c:v>
                </c:pt>
                <c:pt idx="39">
                  <c:v>0.67553</c:v>
                </c:pt>
                <c:pt idx="40">
                  <c:v>0.67553</c:v>
                </c:pt>
                <c:pt idx="41">
                  <c:v>0.67553</c:v>
                </c:pt>
                <c:pt idx="42">
                  <c:v>0.67553</c:v>
                </c:pt>
                <c:pt idx="43">
                  <c:v>0.67553</c:v>
                </c:pt>
                <c:pt idx="44">
                  <c:v>0.67553</c:v>
                </c:pt>
              </c:numCache>
            </c:numRef>
          </c:yVal>
        </c:ser>
        <c:ser>
          <c:idx val="1"/>
          <c:order val="1"/>
          <c:tx>
            <c:v>GA-only</c:v>
          </c:tx>
          <c:spPr>
            <a:ln xmlns:a="http://schemas.openxmlformats.org/drawingml/2006/main" w="20955">
              <a:solidFill>
                <a:srgbClr val="909AA4"/>
              </a:solidFill>
              <a:prstDash val="dash"/>
            </a:ln>
          </c:spPr>
          <c:marker>
            <c:symbol val="none"/>
          </c:marker>
          <c:xVal>
            <c:numRef>
              <c:f>'Chart Data'!$C$2:$C$46</c:f>
              <c:numCache>
                <c:formatCode>General</c:formatCode>
                <c:ptCount val="4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numCache>
            </c:numRef>
          </c:xVal>
          <c:yVal>
            <c:numRef>
              <c:f>'Chart Data'!$D$2:$D$46</c:f>
              <c:numCache>
                <c:formatCode>0.00</c:formatCode>
                <c:ptCount val="45"/>
                <c:pt idx="0">
                  <c:v>0.59394</c:v>
                </c:pt>
                <c:pt idx="1">
                  <c:v>0.59394</c:v>
                </c:pt>
                <c:pt idx="2">
                  <c:v>0.63416</c:v>
                </c:pt>
                <c:pt idx="3">
                  <c:v>0.63416</c:v>
                </c:pt>
                <c:pt idx="4">
                  <c:v>0.63416</c:v>
                </c:pt>
                <c:pt idx="5">
                  <c:v>0.63416</c:v>
                </c:pt>
                <c:pt idx="6">
                  <c:v>0.63416</c:v>
                </c:pt>
                <c:pt idx="7">
                  <c:v>0.63416</c:v>
                </c:pt>
                <c:pt idx="8">
                  <c:v>0.63416</c:v>
                </c:pt>
                <c:pt idx="9">
                  <c:v>0.6578</c:v>
                </c:pt>
                <c:pt idx="10">
                  <c:v>0.6578</c:v>
                </c:pt>
                <c:pt idx="11">
                  <c:v>0.6578</c:v>
                </c:pt>
                <c:pt idx="12">
                  <c:v>0.6578</c:v>
                </c:pt>
                <c:pt idx="13">
                  <c:v>0.6578</c:v>
                </c:pt>
                <c:pt idx="14">
                  <c:v>0.6578</c:v>
                </c:pt>
                <c:pt idx="15">
                  <c:v>0.6578</c:v>
                </c:pt>
                <c:pt idx="16">
                  <c:v>0.6578</c:v>
                </c:pt>
                <c:pt idx="17">
                  <c:v>0.6578</c:v>
                </c:pt>
                <c:pt idx="18">
                  <c:v>0.6578</c:v>
                </c:pt>
                <c:pt idx="19">
                  <c:v>0.6578</c:v>
                </c:pt>
                <c:pt idx="20">
                  <c:v>0.6578</c:v>
                </c:pt>
                <c:pt idx="21">
                  <c:v>0.6578</c:v>
                </c:pt>
                <c:pt idx="22">
                  <c:v>0.6578</c:v>
                </c:pt>
                <c:pt idx="23">
                  <c:v>0.6578</c:v>
                </c:pt>
                <c:pt idx="24">
                  <c:v>0.6578</c:v>
                </c:pt>
                <c:pt idx="25">
                  <c:v>0.6578</c:v>
                </c:pt>
                <c:pt idx="26">
                  <c:v>0.6578</c:v>
                </c:pt>
                <c:pt idx="27">
                  <c:v>0.6578</c:v>
                </c:pt>
                <c:pt idx="28">
                  <c:v>0.6578</c:v>
                </c:pt>
                <c:pt idx="29">
                  <c:v>0.6578</c:v>
                </c:pt>
                <c:pt idx="30">
                  <c:v>0.6578</c:v>
                </c:pt>
                <c:pt idx="31">
                  <c:v>0.6578</c:v>
                </c:pt>
                <c:pt idx="32">
                  <c:v>0.6578</c:v>
                </c:pt>
                <c:pt idx="33">
                  <c:v>0.6578</c:v>
                </c:pt>
                <c:pt idx="34">
                  <c:v>0.6578</c:v>
                </c:pt>
                <c:pt idx="35">
                  <c:v>0.6578</c:v>
                </c:pt>
                <c:pt idx="36">
                  <c:v>0.6578</c:v>
                </c:pt>
                <c:pt idx="37">
                  <c:v>0.6578</c:v>
                </c:pt>
                <c:pt idx="38">
                  <c:v>0.6578</c:v>
                </c:pt>
                <c:pt idx="39">
                  <c:v>0.6578</c:v>
                </c:pt>
                <c:pt idx="40">
                  <c:v>0.6578</c:v>
                </c:pt>
                <c:pt idx="41">
                  <c:v>0.6578</c:v>
                </c:pt>
                <c:pt idx="42">
                  <c:v>0.6578</c:v>
                </c:pt>
                <c:pt idx="43">
                  <c:v>0.6578</c:v>
                </c:pt>
                <c:pt idx="44">
                  <c:v>0.6578</c:v>
                </c:pt>
              </c:numCache>
            </c:numRef>
          </c:yVal>
        </c:ser>
        <c:ser>
          <c:idx val="2"/>
          <c:order val="2"/>
          <c:tx>
            <c:v>CMA-ES</c:v>
          </c:tx>
          <c:spPr>
            <a:ln xmlns:a="http://schemas.openxmlformats.org/drawingml/2006/main" w="20955">
              <a:solidFill>
                <a:srgbClr val="5454A8"/>
              </a:solidFill>
              <a:prstDash val="dash"/>
            </a:ln>
          </c:spPr>
          <c:marker>
            <c:symbol val="none"/>
          </c:marker>
          <c:xVal>
            <c:numRef>
              <c:f>'Chart Data'!$E$2:$E$46</c:f>
              <c:numCache>
                <c:formatCode>General</c:formatCode>
                <c:ptCount val="4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numCache>
            </c:numRef>
          </c:xVal>
          <c:yVal>
            <c:numRef>
              <c:f>'Chart Data'!$F$2:$F$46</c:f>
              <c:numCache>
                <c:formatCode>0.00</c:formatCode>
                <c:ptCount val="45"/>
                <c:pt idx="0">
                  <c:v>0.56298</c:v>
                </c:pt>
                <c:pt idx="1">
                  <c:v>0.62515</c:v>
                </c:pt>
                <c:pt idx="2">
                  <c:v>0.62515</c:v>
                </c:pt>
                <c:pt idx="3">
                  <c:v>0.62515</c:v>
                </c:pt>
                <c:pt idx="4">
                  <c:v>0.62515</c:v>
                </c:pt>
                <c:pt idx="5">
                  <c:v>0.62515</c:v>
                </c:pt>
                <c:pt idx="6">
                  <c:v>0.64466</c:v>
                </c:pt>
                <c:pt idx="7">
                  <c:v>0.64898</c:v>
                </c:pt>
                <c:pt idx="8">
                  <c:v>0.64898</c:v>
                </c:pt>
                <c:pt idx="9">
                  <c:v>0.66353</c:v>
                </c:pt>
                <c:pt idx="10">
                  <c:v>0.66353</c:v>
                </c:pt>
                <c:pt idx="11">
                  <c:v>0.66353</c:v>
                </c:pt>
                <c:pt idx="12">
                  <c:v>0.66353</c:v>
                </c:pt>
                <c:pt idx="13">
                  <c:v>0.66353</c:v>
                </c:pt>
                <c:pt idx="14">
                  <c:v>0.66353</c:v>
                </c:pt>
                <c:pt idx="15">
                  <c:v>0.66353</c:v>
                </c:pt>
                <c:pt idx="16">
                  <c:v>0.66353</c:v>
                </c:pt>
                <c:pt idx="17">
                  <c:v>0.66353</c:v>
                </c:pt>
                <c:pt idx="18">
                  <c:v>0.66353</c:v>
                </c:pt>
                <c:pt idx="19">
                  <c:v>0.66353</c:v>
                </c:pt>
                <c:pt idx="20">
                  <c:v>0.66353</c:v>
                </c:pt>
                <c:pt idx="21">
                  <c:v>0.66353</c:v>
                </c:pt>
                <c:pt idx="22">
                  <c:v>0.66353</c:v>
                </c:pt>
                <c:pt idx="23">
                  <c:v>0.66353</c:v>
                </c:pt>
                <c:pt idx="24">
                  <c:v>0.66353</c:v>
                </c:pt>
                <c:pt idx="25">
                  <c:v>0.67093</c:v>
                </c:pt>
                <c:pt idx="26">
                  <c:v>0.67093</c:v>
                </c:pt>
                <c:pt idx="27">
                  <c:v>0.67093</c:v>
                </c:pt>
                <c:pt idx="28">
                  <c:v>0.67093</c:v>
                </c:pt>
                <c:pt idx="29">
                  <c:v>0.67093</c:v>
                </c:pt>
                <c:pt idx="30">
                  <c:v>0.67093</c:v>
                </c:pt>
                <c:pt idx="31">
                  <c:v>0.67093</c:v>
                </c:pt>
                <c:pt idx="32">
                  <c:v>0.67093</c:v>
                </c:pt>
                <c:pt idx="33">
                  <c:v>0.67093</c:v>
                </c:pt>
                <c:pt idx="34">
                  <c:v>0.67522</c:v>
                </c:pt>
                <c:pt idx="35">
                  <c:v>0.67522</c:v>
                </c:pt>
                <c:pt idx="36">
                  <c:v>0.67522</c:v>
                </c:pt>
                <c:pt idx="37">
                  <c:v>0.67522</c:v>
                </c:pt>
                <c:pt idx="38">
                  <c:v>0.67522</c:v>
                </c:pt>
                <c:pt idx="39">
                  <c:v>0.67522</c:v>
                </c:pt>
                <c:pt idx="40">
                  <c:v>0.67522</c:v>
                </c:pt>
                <c:pt idx="41">
                  <c:v>0.68107</c:v>
                </c:pt>
                <c:pt idx="42">
                  <c:v>0.68107</c:v>
                </c:pt>
                <c:pt idx="43">
                  <c:v>0.68107</c:v>
                </c:pt>
                <c:pt idx="44">
                  <c:v>0.68107</c:v>
                </c:pt>
              </c:numCache>
            </c:numRef>
          </c:yVal>
        </c:ser>
        <c:ser>
          <c:idx val="3"/>
          <c:order val="3"/>
          <c:tx>
            <c:v>GA → CMA</c:v>
          </c:tx>
          <c:spPr>
            <a:ln xmlns:a="http://schemas.openxmlformats.org/drawingml/2006/main" w="20955">
              <a:solidFill>
                <a:srgbClr val="B55783"/>
              </a:solidFill>
              <a:prstDash val="dash"/>
            </a:ln>
          </c:spPr>
          <c:marker>
            <c:symbol val="none"/>
          </c:marker>
          <c:xVal>
            <c:numRef>
              <c:f>'Chart Data'!$G$2:$G$46</c:f>
              <c:numCache>
                <c:formatCode>General</c:formatCode>
                <c:ptCount val="4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numCache>
            </c:numRef>
          </c:xVal>
          <c:yVal>
            <c:numRef>
              <c:f>'Chart Data'!$H$2:$H$46</c:f>
              <c:numCache>
                <c:formatCode>0.00</c:formatCode>
                <c:ptCount val="45"/>
                <c:pt idx="0">
                  <c:v>0.59394</c:v>
                </c:pt>
                <c:pt idx="1">
                  <c:v>0.59394</c:v>
                </c:pt>
                <c:pt idx="2">
                  <c:v>0.63416</c:v>
                </c:pt>
                <c:pt idx="3">
                  <c:v>0.63416</c:v>
                </c:pt>
                <c:pt idx="4">
                  <c:v>0.63416</c:v>
                </c:pt>
                <c:pt idx="5">
                  <c:v>0.63416</c:v>
                </c:pt>
                <c:pt idx="6">
                  <c:v>0.63416</c:v>
                </c:pt>
                <c:pt idx="7">
                  <c:v>0.63416</c:v>
                </c:pt>
                <c:pt idx="8">
                  <c:v>0.63416</c:v>
                </c:pt>
                <c:pt idx="9">
                  <c:v>0.6578</c:v>
                </c:pt>
                <c:pt idx="10">
                  <c:v>0.6578</c:v>
                </c:pt>
                <c:pt idx="11">
                  <c:v>0.6578</c:v>
                </c:pt>
                <c:pt idx="12">
                  <c:v>0.6578</c:v>
                </c:pt>
                <c:pt idx="13">
                  <c:v>0.6578</c:v>
                </c:pt>
                <c:pt idx="14">
                  <c:v>0.6578</c:v>
                </c:pt>
                <c:pt idx="15">
                  <c:v>0.6578</c:v>
                </c:pt>
                <c:pt idx="16">
                  <c:v>0.6578</c:v>
                </c:pt>
                <c:pt idx="17">
                  <c:v>0.6578</c:v>
                </c:pt>
                <c:pt idx="18">
                  <c:v>0.6578</c:v>
                </c:pt>
                <c:pt idx="19">
                  <c:v>0.6578</c:v>
                </c:pt>
                <c:pt idx="20">
                  <c:v>0.6578</c:v>
                </c:pt>
                <c:pt idx="21">
                  <c:v>0.6578</c:v>
                </c:pt>
                <c:pt idx="22">
                  <c:v>0.6578</c:v>
                </c:pt>
                <c:pt idx="23">
                  <c:v>0.6578</c:v>
                </c:pt>
                <c:pt idx="24">
                  <c:v>0.6578</c:v>
                </c:pt>
                <c:pt idx="25">
                  <c:v>0.6578</c:v>
                </c:pt>
                <c:pt idx="26">
                  <c:v>0.6578</c:v>
                </c:pt>
                <c:pt idx="27">
                  <c:v>0.6578</c:v>
                </c:pt>
                <c:pt idx="28">
                  <c:v>0.6578</c:v>
                </c:pt>
                <c:pt idx="29">
                  <c:v>0.6578</c:v>
                </c:pt>
                <c:pt idx="30">
                  <c:v>0.6578</c:v>
                </c:pt>
                <c:pt idx="31">
                  <c:v>0.6578</c:v>
                </c:pt>
                <c:pt idx="32">
                  <c:v>0.66314</c:v>
                </c:pt>
                <c:pt idx="33">
                  <c:v>0.66314</c:v>
                </c:pt>
                <c:pt idx="34">
                  <c:v>0.66825</c:v>
                </c:pt>
                <c:pt idx="35">
                  <c:v>0.66825</c:v>
                </c:pt>
                <c:pt idx="36">
                  <c:v>0.67026</c:v>
                </c:pt>
                <c:pt idx="37">
                  <c:v>0.67026</c:v>
                </c:pt>
                <c:pt idx="38">
                  <c:v>0.67026</c:v>
                </c:pt>
                <c:pt idx="39">
                  <c:v>0.67026</c:v>
                </c:pt>
                <c:pt idx="40">
                  <c:v>0.67026</c:v>
                </c:pt>
                <c:pt idx="41">
                  <c:v>0.67026</c:v>
                </c:pt>
                <c:pt idx="42">
                  <c:v>0.67026</c:v>
                </c:pt>
                <c:pt idx="43">
                  <c:v>0.67026</c:v>
                </c:pt>
                <c:pt idx="44">
                  <c:v>0.67026</c:v>
                </c:pt>
              </c:numCache>
            </c:numRef>
          </c:yVal>
        </c:ser>
        <c:ser>
          <c:idx val="4"/>
          <c:order val="4"/>
          <c:tx>
            <c:v>Full</c:v>
          </c:tx>
          <c:spPr>
            <a:ln xmlns:a="http://schemas.openxmlformats.org/drawingml/2006/main" w="33338">
              <a:solidFill>
                <a:srgbClr val="007E83"/>
              </a:solidFill>
              <a:prstDash val="solid"/>
            </a:ln>
          </c:spPr>
          <c:marker>
            <c:symbol val="none"/>
          </c:marker>
          <c:xVal>
            <c:numRef>
              <c:f>'Chart Data'!$I$2:$I$46</c:f>
              <c:numCache>
                <c:formatCode>General</c:formatCode>
                <c:ptCount val="4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numCache>
            </c:numRef>
          </c:xVal>
          <c:yVal>
            <c:numRef>
              <c:f>'Chart Data'!$J$2:$J$46</c:f>
              <c:numCache>
                <c:formatCode>0.00</c:formatCode>
                <c:ptCount val="45"/>
                <c:pt idx="0">
                  <c:v>0.59394</c:v>
                </c:pt>
                <c:pt idx="1">
                  <c:v>0.59394</c:v>
                </c:pt>
                <c:pt idx="2">
                  <c:v>0.63416</c:v>
                </c:pt>
                <c:pt idx="3">
                  <c:v>0.63416</c:v>
                </c:pt>
                <c:pt idx="4">
                  <c:v>0.63416</c:v>
                </c:pt>
                <c:pt idx="5">
                  <c:v>0.63416</c:v>
                </c:pt>
                <c:pt idx="6">
                  <c:v>0.63416</c:v>
                </c:pt>
                <c:pt idx="7">
                  <c:v>0.63416</c:v>
                </c:pt>
                <c:pt idx="8">
                  <c:v>0.63416</c:v>
                </c:pt>
                <c:pt idx="9">
                  <c:v>0.6578</c:v>
                </c:pt>
                <c:pt idx="10">
                  <c:v>0.6578</c:v>
                </c:pt>
                <c:pt idx="11">
                  <c:v>0.6578</c:v>
                </c:pt>
                <c:pt idx="12">
                  <c:v>0.6578</c:v>
                </c:pt>
                <c:pt idx="13">
                  <c:v>0.6578</c:v>
                </c:pt>
                <c:pt idx="14">
                  <c:v>0.6578</c:v>
                </c:pt>
                <c:pt idx="15">
                  <c:v>0.6578</c:v>
                </c:pt>
                <c:pt idx="16">
                  <c:v>0.6578</c:v>
                </c:pt>
                <c:pt idx="17">
                  <c:v>0.6578</c:v>
                </c:pt>
                <c:pt idx="18">
                  <c:v>0.6578</c:v>
                </c:pt>
                <c:pt idx="19">
                  <c:v>0.6578</c:v>
                </c:pt>
                <c:pt idx="20">
                  <c:v>0.6578</c:v>
                </c:pt>
                <c:pt idx="21">
                  <c:v>0.6578</c:v>
                </c:pt>
                <c:pt idx="22">
                  <c:v>0.6578</c:v>
                </c:pt>
                <c:pt idx="23">
                  <c:v>0.6578</c:v>
                </c:pt>
                <c:pt idx="24">
                  <c:v>0.6578</c:v>
                </c:pt>
                <c:pt idx="25">
                  <c:v>0.6578</c:v>
                </c:pt>
                <c:pt idx="26">
                  <c:v>0.6578</c:v>
                </c:pt>
                <c:pt idx="27">
                  <c:v>0.6578</c:v>
                </c:pt>
                <c:pt idx="28">
                  <c:v>0.6578</c:v>
                </c:pt>
                <c:pt idx="29">
                  <c:v>0.6578</c:v>
                </c:pt>
                <c:pt idx="30">
                  <c:v>0.6578</c:v>
                </c:pt>
                <c:pt idx="31">
                  <c:v>0.6578</c:v>
                </c:pt>
                <c:pt idx="32">
                  <c:v>0.67278</c:v>
                </c:pt>
                <c:pt idx="33">
                  <c:v>0.67278</c:v>
                </c:pt>
                <c:pt idx="34">
                  <c:v>0.67278</c:v>
                </c:pt>
                <c:pt idx="35">
                  <c:v>0.67278</c:v>
                </c:pt>
                <c:pt idx="36">
                  <c:v>0.67278</c:v>
                </c:pt>
                <c:pt idx="37">
                  <c:v>0.67336</c:v>
                </c:pt>
                <c:pt idx="38">
                  <c:v>0.67336</c:v>
                </c:pt>
                <c:pt idx="39">
                  <c:v>0.67336</c:v>
                </c:pt>
                <c:pt idx="40">
                  <c:v>0.67336</c:v>
                </c:pt>
                <c:pt idx="41">
                  <c:v>0.67336</c:v>
                </c:pt>
                <c:pt idx="42">
                  <c:v>0.67336</c:v>
                </c:pt>
                <c:pt idx="43">
                  <c:v>0.67336</c:v>
                </c:pt>
                <c:pt idx="44">
                  <c:v>0.67336</c:v>
                </c:pt>
              </c:numCache>
            </c:numRef>
          </c:yVal>
        </c:ser>
        <c:axId val="48650112"/>
        <c:axId val="48672768"/>
      </c:scatterChart>
      <c:valAx>
        <c:axId val="48672768"/>
        <c:scaling>
          <c:orientation val="minMax"/>
          <c:max val="0.7"/>
          <c:min val="0.54"/>
        </c:scaling>
        <c:delete val="0"/>
        <c:axPos val="l"/>
        <c:majorGridlines>
          <c:spPr>
            <a:ln xmlns:a="http://schemas.openxmlformats.org/drawingml/2006/main" w="7620">
              <a:solidFill>
                <a:srgbClr val="D9E1E6"/>
              </a:solidFill>
              <a:prstDash val="solid"/>
            </a:ln>
          </c:spPr>
        </c:majorGridlines>
        <c:numFmt formatCode="0.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50112"/>
        <c:majorUnit val="0.04"/>
      </c:valAx>
      <c:valAx>
        <c:axId val="48650112"/>
        <c:scaling>
          <c:orientation val="minMax"/>
          <c:max val="45"/>
          <c:min val="0"/>
        </c:scaling>
        <c:delete val="0"/>
        <c:axPos val="b"/>
        <c:title>
          <c:tx>
            <c:rich>
              <a:bodyPr xmlns:a="http://schemas.openxmlformats.org/drawingml/2006/main"/>
              <a:lstStyle xmlns:a="http://schemas.openxmlformats.org/drawingml/2006/main"/>
              <a:p xmlns:a="http://schemas.openxmlformats.org/drawingml/2006/main">
                <a:r>
                  <a:rPr sz="1425">
                    <a:latin typeface="Arial"/>
                    <a:ea typeface="Arial"/>
                    <a:cs typeface="Arial"/>
                  </a:rPr>
                  <a:t>Candidate evaluation</a:t>
                </a:r>
              </a:p>
            </c:rich>
          </c:tx>
          <c:overlay val="0"/>
          <c:txPr>
            <a:bodyPr xmlns:a="http://schemas.openxmlformats.org/drawingml/2006/main" anchorCtr="1"/>
            <a:lstStyle xmlns:a="http://schemas.openxmlformats.org/drawingml/2006/main"/>
            <a:p xmlns:a="http://schemas.openxmlformats.org/drawingml/2006/main">
              <a:pPr>
                <a:defRPr sz="1425">
                  <a:latin typeface="Arial"/>
                  <a:ea typeface="Arial"/>
                  <a:cs typeface="Arial"/>
                </a:defRPr>
              </a:pPr>
            </a:p>
          </c:txPr>
        </c:title>
        <c:numFmt formatCode="0"/>
        <c:majorTickMark val="none"/>
        <c:minorTickMark val="none"/>
        <c:spPr>
          <a:ln xmlns:a="http://schemas.openxmlformats.org/drawingml/2006/main" w="9525">
            <a:solidFill>
              <a:srgbClr val="536978"/>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72768"/>
        <c:majorUnit val="5"/>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275">
              <a:latin typeface="Arial"/>
              <a:ea typeface="Arial"/>
              <a:cs typeface="Arial"/>
            </a:defRPr>
          </a:pPr>
        </a:p>
      </c:txPr>
    </c:legend>
    <c:plotVisOnly val="1"/>
  </c:chart>
  <c:spPr>
    <a:solidFill xmlns:a="http://schemas.openxmlformats.org/drawingml/2006/main">
      <a:srgbClr val="FFFFFF"/>
    </a:solidFill>
    <a:ln xmlns:a="http://schemas.openxmlformats.org/drawingml/2006/main" w="0">
      <a:noFill/>
      <a:prstDash val="solid"/>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ICCT 2026  ·  SHANGHAI, CHINA  ·  29–31 OCTOBER">
            <a:extLst xmlns:a="http://schemas.openxmlformats.org/drawingml/2006/main">
              <a:ext uri="{FF2B5EF4-FFF2-40B4-BE49-F238E27FC236}">
                <a16:creationId xmlns:a16="http://schemas.microsoft.com/office/drawing/2014/main" id="{AF7D5CF7-F31D-439E-BFD8-DB77DC3154BD}"/>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ICCT 2026  ·  SHANGHAI, CHINA  ·  29–31 OCTOBER</a:t>
            </a:r>
          </a:p>
        </p:txBody>
      </p:sp>
      <p:sp>
        <p:nvSpPr>
          <p:cNvPr id="2" name="矩形 1">
            <a:extLst xmlns:a="http://schemas.openxmlformats.org/drawingml/2006/main">
              <a:ext uri="{FF2B5EF4-FFF2-40B4-BE49-F238E27FC236}">
                <a16:creationId xmlns:a16="http://schemas.microsoft.com/office/drawing/2014/main" id="{CA7587F3-6E70-4DDF-8C95-0C2C8F87EF72}"/>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endParaRPr/>
          </a:p>
        </p:txBody>
      </p:sp>
      <p:sp>
        <p:nvSpPr>
          <p:cNvPr id="3" name="矩形 2">
            <a:extLst xmlns:a="http://schemas.openxmlformats.org/drawingml/2006/main">
              <a:ext uri="{FF2B5EF4-FFF2-40B4-BE49-F238E27FC236}">
                <a16:creationId xmlns:a16="http://schemas.microsoft.com/office/drawing/2014/main" id="{473EAF05-0A36-46C6-B86C-195E3EE32029}"/>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Qiang Zhang  |  Kyungpook National University">
            <a:extLst xmlns:a="http://schemas.openxmlformats.org/drawingml/2006/main">
              <a:ext uri="{FF2B5EF4-FFF2-40B4-BE49-F238E27FC236}">
                <a16:creationId xmlns:a16="http://schemas.microsoft.com/office/drawing/2014/main" id="{E9125F6E-3D05-4219-AB7C-78020EF97F4E}"/>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5" name="1 / 14">
            <a:extLst xmlns:a="http://schemas.openxmlformats.org/drawingml/2006/main">
              <a:ext uri="{FF2B5EF4-FFF2-40B4-BE49-F238E27FC236}">
                <a16:creationId xmlns:a16="http://schemas.microsoft.com/office/drawing/2014/main" id="{0E5D4D09-055F-4453-8850-A51504DAD4BB}"/>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1 / 15</a:t>
            </a:r>
          </a:p>
        </p:txBody>
      </p:sp>
      <p:sp>
        <p:nvSpPr>
          <p:cNvPr id="6" name="矩形 5">
            <a:extLst xmlns:a="http://schemas.openxmlformats.org/drawingml/2006/main">
              <a:ext uri="{FF2B5EF4-FFF2-40B4-BE49-F238E27FC236}">
                <a16:creationId xmlns:a16="http://schemas.microsoft.com/office/drawing/2014/main" id="{67B39E2F-A4C5-45A4-9304-8AC8B2A6B283}"/>
              </a:ext>
            </a:extLst>
          </p:cNvPr>
          <p:cNvSpPr>
            <a:spLocks xmlns:a="http://schemas.openxmlformats.org/drawingml/2006/main" noGrp="1"/>
          </p:cNvSpPr>
          <p:nvPr/>
        </p:nvSpPr>
        <p:spPr>
          <a:xfrm xmlns:a="http://schemas.openxmlformats.org/drawingml/2006/main">
            <a:off x="609600" y="876300"/>
            <a:ext cx="114300" cy="2171700"/>
          </a:xfrm>
          <a:prstGeom xmlns:a="http://schemas.openxmlformats.org/drawingml/2006/main" prst="rect">
            <a:avLst/>
          </a:prstGeom>
          <a:solidFill xmlns:a="http://schemas.openxmlformats.org/drawingml/2006/main">
            <a:srgbClr val="007E83"/>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7" name="Budget-Controlled Hyperparameter&#10;Optimization for AI-Based&#10;Steel Surfa">
            <a:extLst xmlns:a="http://schemas.openxmlformats.org/drawingml/2006/main">
              <a:ext uri="{FF2B5EF4-FFF2-40B4-BE49-F238E27FC236}">
                <a16:creationId xmlns:a16="http://schemas.microsoft.com/office/drawing/2014/main" id="{BAB61E5F-0011-4B52-8C69-55F1DDEB889F}"/>
              </a:ext>
            </a:extLst>
          </p:cNvPr>
          <p:cNvSpPr>
            <a:spLocks xmlns:a="http://schemas.openxmlformats.org/drawingml/2006/main" noGrp="1"/>
          </p:cNvSpPr>
          <p:nvPr/>
        </p:nvSpPr>
        <p:spPr>
          <a:xfrm xmlns:a="http://schemas.openxmlformats.org/drawingml/2006/main">
            <a:off x="952500" y="866775"/>
            <a:ext cx="10525125" cy="2257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750" b="1">
                <a:solidFill>
                  <a:srgbClr val="142D40"/>
                </a:solidFill>
                <a:latin typeface="Arial"/>
                <a:ea typeface="Arial"/>
                <a:cs typeface="Arial"/>
              </a:defRPr>
            </a:pPr>
            <a:r>
              <a:rPr sz="3750" b="1">
                <a:solidFill>
                  <a:srgbClr val="142D40"/>
                </a:solidFill>
                <a:latin typeface="Arial"/>
                <a:ea typeface="Arial"/>
                <a:cs typeface="Arial"/>
              </a:rPr>
              <a:t>Budget-Controlled Hyperparameter</a:t>
            </a:r>
          </a:p>
          <a:p xmlns:a="http://schemas.openxmlformats.org/drawingml/2006/main">
            <a:pPr algn="l">
              <a:buNone/>
              <a:defRPr sz="3750" b="1">
                <a:solidFill>
                  <a:srgbClr val="142D40"/>
                </a:solidFill>
                <a:latin typeface="Arial"/>
                <a:ea typeface="Arial"/>
                <a:cs typeface="Arial"/>
              </a:defRPr>
            </a:pPr>
            <a:r>
              <a:rPr sz="3750" b="1">
                <a:solidFill>
                  <a:srgbClr val="142D40"/>
                </a:solidFill>
                <a:latin typeface="Arial"/>
                <a:ea typeface="Arial"/>
                <a:cs typeface="Arial"/>
              </a:rPr>
              <a:t>Optimization for AI-Based</a:t>
            </a:r>
          </a:p>
          <a:p xmlns:a="http://schemas.openxmlformats.org/drawingml/2006/main">
            <a:pPr algn="l">
              <a:buNone/>
              <a:defRPr sz="3750" b="1">
                <a:solidFill>
                  <a:srgbClr val="142D40"/>
                </a:solidFill>
                <a:latin typeface="Arial"/>
                <a:ea typeface="Arial"/>
                <a:cs typeface="Arial"/>
              </a:defRPr>
            </a:pPr>
            <a:r>
              <a:rPr sz="3750" b="1">
                <a:solidFill>
                  <a:srgbClr val="142D40"/>
                </a:solidFill>
                <a:latin typeface="Arial"/>
                <a:ea typeface="Arial"/>
                <a:cs typeface="Arial"/>
              </a:rPr>
              <a:t>Steel Surface Defect Detection</a:t>
            </a:r>
          </a:p>
        </p:txBody>
      </p:sp>
      <p:sp>
        <p:nvSpPr>
          <p:cNvPr id="8" name="Qiang Zhang¹  ·  Hak Yi¹  ·  Hwijin Park²  ·  KyungSeop Kim¹">
            <a:extLst xmlns:a="http://schemas.openxmlformats.org/drawingml/2006/main">
              <a:ext uri="{FF2B5EF4-FFF2-40B4-BE49-F238E27FC236}">
                <a16:creationId xmlns:a16="http://schemas.microsoft.com/office/drawing/2014/main" id="{4B6E147C-0CB3-4959-A628-1BCCCC72A785}"/>
              </a:ext>
            </a:extLst>
          </p:cNvPr>
          <p:cNvSpPr>
            <a:spLocks xmlns:a="http://schemas.openxmlformats.org/drawingml/2006/main" noGrp="1"/>
          </p:cNvSpPr>
          <p:nvPr/>
        </p:nvSpPr>
        <p:spPr>
          <a:xfrm xmlns:a="http://schemas.openxmlformats.org/drawingml/2006/main">
            <a:off x="952500" y="3457575"/>
            <a:ext cx="1047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00" b="1">
                <a:solidFill>
                  <a:srgbClr val="203440"/>
                </a:solidFill>
                <a:latin typeface="Arial"/>
                <a:ea typeface="Arial"/>
                <a:cs typeface="Arial"/>
              </a:defRPr>
            </a:defPPr>
            <a:lvl1pPr algn="l">
              <a:buNone/>
              <a:defRPr sz="2100" b="1">
                <a:solidFill>
                  <a:srgbClr val="203440"/>
                </a:solidFill>
                <a:latin typeface="Arial"/>
                <a:ea typeface="Arial"/>
                <a:cs typeface="Arial"/>
              </a:defRPr>
            </a:lvl1pPr>
            <a:lvl2pPr algn="l">
              <a:buNone/>
              <a:defRPr sz="2100" b="1">
                <a:solidFill>
                  <a:srgbClr val="203440"/>
                </a:solidFill>
                <a:latin typeface="Arial"/>
                <a:ea typeface="Arial"/>
                <a:cs typeface="Arial"/>
              </a:defRPr>
            </a:lvl2pPr>
            <a:lvl3pPr algn="l">
              <a:buNone/>
              <a:defRPr sz="2100" b="1">
                <a:solidFill>
                  <a:srgbClr val="203440"/>
                </a:solidFill>
                <a:latin typeface="Arial"/>
                <a:ea typeface="Arial"/>
                <a:cs typeface="Arial"/>
              </a:defRPr>
            </a:lvl3pPr>
            <a:lvl4pPr algn="l">
              <a:buNone/>
              <a:defRPr sz="2100" b="1">
                <a:solidFill>
                  <a:srgbClr val="203440"/>
                </a:solidFill>
                <a:latin typeface="Arial"/>
                <a:ea typeface="Arial"/>
                <a:cs typeface="Arial"/>
              </a:defRPr>
            </a:lvl4pPr>
            <a:lvl5pPr algn="l">
              <a:buNone/>
              <a:defRPr sz="2100" b="1">
                <a:solidFill>
                  <a:srgbClr val="203440"/>
                </a:solidFill>
                <a:latin typeface="Arial"/>
                <a:ea typeface="Arial"/>
                <a:cs typeface="Arial"/>
              </a:defRPr>
            </a:lvl5pPr>
            <a:lvl6pPr algn="l">
              <a:buNone/>
              <a:defRPr sz="2100" b="1">
                <a:solidFill>
                  <a:srgbClr val="203440"/>
                </a:solidFill>
                <a:latin typeface="Arial"/>
                <a:ea typeface="Arial"/>
                <a:cs typeface="Arial"/>
              </a:defRPr>
            </a:lvl6pPr>
            <a:lvl7pPr algn="l">
              <a:buNone/>
              <a:defRPr sz="2100" b="1">
                <a:solidFill>
                  <a:srgbClr val="203440"/>
                </a:solidFill>
                <a:latin typeface="Arial"/>
                <a:ea typeface="Arial"/>
                <a:cs typeface="Arial"/>
              </a:defRPr>
            </a:lvl7pPr>
            <a:lvl8pPr algn="l">
              <a:buNone/>
              <a:defRPr sz="2100" b="1">
                <a:solidFill>
                  <a:srgbClr val="203440"/>
                </a:solidFill>
                <a:latin typeface="Arial"/>
                <a:ea typeface="Arial"/>
                <a:cs typeface="Arial"/>
              </a:defRPr>
            </a:lvl8pPr>
            <a:lvl9pPr algn="l">
              <a:buNone/>
              <a:defRPr sz="2100" b="1">
                <a:solidFill>
                  <a:srgbClr val="203440"/>
                </a:solidFill>
                <a:latin typeface="Arial"/>
                <a:ea typeface="Arial"/>
                <a:cs typeface="Arial"/>
              </a:defRPr>
            </a:lvl9pPr>
          </a:lstStyle>
          <a:p xmlns:a="http://schemas.openxmlformats.org/drawingml/2006/main">
            <a:pPr algn="l">
              <a:buNone/>
              <a:defRPr sz="2100" b="1">
                <a:solidFill>
                  <a:srgbClr val="203440"/>
                </a:solidFill>
                <a:latin typeface="Arial"/>
                <a:ea typeface="Arial"/>
                <a:cs typeface="Arial"/>
              </a:defRPr>
            </a:pPr>
            <a:r>
              <a:rPr sz="2100" b="1">
                <a:solidFill>
                  <a:srgbClr val="203440"/>
                </a:solidFill>
                <a:latin typeface="Arial"/>
                <a:ea typeface="Arial"/>
                <a:cs typeface="Arial"/>
              </a:rPr>
              <a:t>Qiang Zhang¹  ·  Hak Yi¹  ·  Hwijin Park²  ·  KyungSeop Kim¹</a:t>
            </a:r>
            <a:endParaRPr sz="2100" b="1">
              <a:solidFill>
                <a:srgbClr val="203440"/>
              </a:solidFill>
              <a:latin typeface="Arial"/>
              <a:ea typeface="Arial"/>
              <a:cs typeface="Arial"/>
            </a:endParaRPr>
          </a:p>
        </p:txBody>
      </p:sp>
      <p:sp>
        <p:nvSpPr>
          <p:cNvPr id="9" name="¹ Department of Mechanical Engineering&#10;² Center for ICT &amp; Automotive C">
            <a:extLst xmlns:a="http://schemas.openxmlformats.org/drawingml/2006/main">
              <a:ext uri="{FF2B5EF4-FFF2-40B4-BE49-F238E27FC236}">
                <a16:creationId xmlns:a16="http://schemas.microsoft.com/office/drawing/2014/main" id="{C52A4FD8-DB3F-4725-AD72-8711452A2E5A}"/>
              </a:ext>
            </a:extLst>
          </p:cNvPr>
          <p:cNvSpPr>
            <a:spLocks xmlns:a="http://schemas.openxmlformats.org/drawingml/2006/main" noGrp="1"/>
          </p:cNvSpPr>
          <p:nvPr/>
        </p:nvSpPr>
        <p:spPr>
          <a:xfrm xmlns:a="http://schemas.openxmlformats.org/drawingml/2006/main">
            <a:off x="952500" y="4114800"/>
            <a:ext cx="10572750"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75" b="0">
                <a:solidFill>
                  <a:srgbClr val="586B79"/>
                </a:solidFill>
                <a:latin typeface="Arial"/>
                <a:ea typeface="Arial"/>
                <a:cs typeface="Arial"/>
              </a:defRPr>
            </a:pPr>
            <a:r>
              <a:rPr sz="1875" b="0">
                <a:solidFill>
                  <a:srgbClr val="586B79"/>
                </a:solidFill>
                <a:latin typeface="Arial"/>
                <a:ea typeface="Arial"/>
                <a:cs typeface="Arial"/>
              </a:rPr>
              <a:t>¹ Department of Mechanical Engineering</a:t>
            </a:r>
          </a:p>
          <a:p xmlns:a="http://schemas.openxmlformats.org/drawingml/2006/main">
            <a:pPr algn="l">
              <a:buNone/>
              <a:defRPr sz="1875" b="0">
                <a:solidFill>
                  <a:srgbClr val="586B79"/>
                </a:solidFill>
                <a:latin typeface="Arial"/>
                <a:ea typeface="Arial"/>
                <a:cs typeface="Arial"/>
              </a:defRPr>
            </a:pPr>
            <a:r>
              <a:rPr sz="1875" b="0">
                <a:solidFill>
                  <a:srgbClr val="586B79"/>
                </a:solidFill>
                <a:latin typeface="Arial"/>
                <a:ea typeface="Arial"/>
                <a:cs typeface="Arial"/>
              </a:rPr>
              <a:t>² Center for ICT &amp; Automotive Convergence</a:t>
            </a:r>
          </a:p>
          <a:p xmlns:a="http://schemas.openxmlformats.org/drawingml/2006/main">
            <a:pPr algn="l">
              <a:buNone/>
              <a:defRPr sz="1875" b="0">
                <a:solidFill>
                  <a:srgbClr val="586B79"/>
                </a:solidFill>
                <a:latin typeface="Arial"/>
                <a:ea typeface="Arial"/>
                <a:cs typeface="Arial"/>
              </a:defRPr>
            </a:pPr>
            <a:r>
              <a:rPr sz="1875" b="0">
                <a:solidFill>
                  <a:srgbClr val="586B79"/>
                </a:solidFill>
                <a:latin typeface="Arial"/>
                <a:ea typeface="Arial"/>
                <a:cs typeface="Arial"/>
              </a:rPr>
              <a:t>Kyungpook National University, Daegu, Republic of Korea</a:t>
            </a:r>
          </a:p>
        </p:txBody>
      </p:sp>
      <p:sp>
        <p:nvSpPr>
          <p:cNvPr id="10" name="Presenter: Qiang Zhang  |  Paper #1684">
            <a:extLst xmlns:a="http://schemas.openxmlformats.org/drawingml/2006/main">
              <a:ext uri="{FF2B5EF4-FFF2-40B4-BE49-F238E27FC236}">
                <a16:creationId xmlns:a16="http://schemas.microsoft.com/office/drawing/2014/main" id="{8D9B5CE3-1C27-4E18-A118-F26FEE916401}"/>
              </a:ext>
            </a:extLst>
          </p:cNvPr>
          <p:cNvSpPr>
            <a:spLocks xmlns:a="http://schemas.openxmlformats.org/drawingml/2006/main" noGrp="1"/>
          </p:cNvSpPr>
          <p:nvPr/>
        </p:nvSpPr>
        <p:spPr>
          <a:xfrm xmlns:a="http://schemas.openxmlformats.org/drawingml/2006/main">
            <a:off x="952500" y="5553075"/>
            <a:ext cx="10096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75" b="1">
                <a:solidFill>
                  <a:srgbClr val="007E83"/>
                </a:solidFill>
                <a:latin typeface="Arial"/>
                <a:ea typeface="Arial"/>
                <a:cs typeface="Arial"/>
              </a:defRPr>
            </a:pPr>
            <a:r>
              <a:rPr sz="1875" b="1">
                <a:solidFill>
                  <a:srgbClr val="007E83"/>
                </a:solidFill>
                <a:latin typeface="Arial"/>
                <a:ea typeface="Arial"/>
                <a:cs typeface="Arial"/>
              </a:rPr>
              <a:t>Presenter: Qiang Zhang  |  Paper #1684</a:t>
            </a:r>
          </a:p>
        </p:txBody>
      </p:sp>
    </p:spTree>
    <p:extLst>
      <p:ext uri="{BB962C8B-B14F-4D97-AF65-F5344CB8AC3E}">
        <p14:creationId xmlns:p14="http://schemas.microsoft.com/office/powerpoint/2010/main" val="11401958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ICCT 2026  ·  PAPER #1684">
            <a:extLst xmlns:a="http://schemas.openxmlformats.org/drawingml/2006/main">
              <a:ext uri="{FF2B5EF4-FFF2-40B4-BE49-F238E27FC236}">
                <a16:creationId xmlns:a16="http://schemas.microsoft.com/office/drawing/2014/main" id="{CA6B5D74-22DF-47E5-A7D0-821418937722}"/>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ICCT 2026  ·  PAPER #1684</a:t>
            </a:r>
          </a:p>
        </p:txBody>
      </p:sp>
      <p:sp>
        <p:nvSpPr>
          <p:cNvPr id="2" name="How should a limited search budget be spent?">
            <a:extLst xmlns:a="http://schemas.openxmlformats.org/drawingml/2006/main">
              <a:ext uri="{FF2B5EF4-FFF2-40B4-BE49-F238E27FC236}">
                <a16:creationId xmlns:a16="http://schemas.microsoft.com/office/drawing/2014/main" id="{5893AC63-E12A-470E-B12C-A1C3DA82893F}"/>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3150" b="1">
                <a:solidFill>
                  <a:srgbClr val="142D40"/>
                </a:solidFill>
                <a:latin typeface="Arial"/>
                <a:ea typeface="Arial"/>
                <a:cs typeface="Arial"/>
              </a:defRPr>
            </a:defPPr>
            <a:lvl1pPr algn="l">
              <a:buNone/>
              <a:defRPr sz="3150" b="1">
                <a:solidFill>
                  <a:srgbClr val="142D40"/>
                </a:solidFill>
                <a:latin typeface="Arial"/>
                <a:ea typeface="Arial"/>
                <a:cs typeface="Arial"/>
              </a:defRPr>
            </a:lvl1pPr>
            <a:lvl2pPr algn="l">
              <a:buNone/>
              <a:defRPr sz="3150" b="1">
                <a:solidFill>
                  <a:srgbClr val="142D40"/>
                </a:solidFill>
                <a:latin typeface="Arial"/>
                <a:ea typeface="Arial"/>
                <a:cs typeface="Arial"/>
              </a:defRPr>
            </a:lvl2pPr>
            <a:lvl3pPr algn="l">
              <a:buNone/>
              <a:defRPr sz="3150" b="1">
                <a:solidFill>
                  <a:srgbClr val="142D40"/>
                </a:solidFill>
                <a:latin typeface="Arial"/>
                <a:ea typeface="Arial"/>
                <a:cs typeface="Arial"/>
              </a:defRPr>
            </a:lvl3pPr>
            <a:lvl4pPr algn="l">
              <a:buNone/>
              <a:defRPr sz="3150" b="1">
                <a:solidFill>
                  <a:srgbClr val="142D40"/>
                </a:solidFill>
                <a:latin typeface="Arial"/>
                <a:ea typeface="Arial"/>
                <a:cs typeface="Arial"/>
              </a:defRPr>
            </a:lvl4pPr>
            <a:lvl5pPr algn="l">
              <a:buNone/>
              <a:defRPr sz="3150" b="1">
                <a:solidFill>
                  <a:srgbClr val="142D40"/>
                </a:solidFill>
                <a:latin typeface="Arial"/>
                <a:ea typeface="Arial"/>
                <a:cs typeface="Arial"/>
              </a:defRPr>
            </a:lvl5pPr>
            <a:lvl6pPr algn="l">
              <a:buNone/>
              <a:defRPr sz="3150" b="1">
                <a:solidFill>
                  <a:srgbClr val="142D40"/>
                </a:solidFill>
                <a:latin typeface="Arial"/>
                <a:ea typeface="Arial"/>
                <a:cs typeface="Arial"/>
              </a:defRPr>
            </a:lvl6pPr>
            <a:lvl7pPr algn="l">
              <a:buNone/>
              <a:defRPr sz="3150" b="1">
                <a:solidFill>
                  <a:srgbClr val="142D40"/>
                </a:solidFill>
                <a:latin typeface="Arial"/>
                <a:ea typeface="Arial"/>
                <a:cs typeface="Arial"/>
              </a:defRPr>
            </a:lvl7pPr>
            <a:lvl8pPr algn="l">
              <a:buNone/>
              <a:defRPr sz="3150" b="1">
                <a:solidFill>
                  <a:srgbClr val="142D40"/>
                </a:solidFill>
                <a:latin typeface="Arial"/>
                <a:ea typeface="Arial"/>
                <a:cs typeface="Arial"/>
              </a:defRPr>
            </a:lvl8pPr>
            <a:lvl9pPr algn="l">
              <a:buNone/>
              <a:defRPr sz="3150" b="1">
                <a:solidFill>
                  <a:srgbClr val="142D40"/>
                </a:solidFill>
                <a:latin typeface="Arial"/>
                <a:ea typeface="Arial"/>
                <a:cs typeface="Arial"/>
              </a:defRPr>
            </a:lvl9pPr>
          </a:lstStyle>
          <a:p xmlns:a="http://schemas.openxmlformats.org/drawingml/2006/main">
            <a:pPr algn="l">
              <a:buNone/>
              <a:defRPr sz="3150" b="1">
                <a:solidFill>
                  <a:srgbClr val="142D40"/>
                </a:solidFill>
                <a:latin typeface="Arial"/>
                <a:ea typeface="Arial"/>
                <a:cs typeface="Arial"/>
              </a:defRPr>
            </a:pPr>
            <a:r>
              <a:rPr sz="3150" b="1">
                <a:solidFill>
                  <a:srgbClr val="142D40"/>
                </a:solidFill>
                <a:latin typeface="Arial"/>
                <a:ea typeface="Arial"/>
                <a:cs typeface="Arial"/>
              </a:rPr>
              <a:t>Research motivation and comparison goal</a:t>
            </a:r>
          </a:p>
        </p:txBody>
      </p:sp>
      <p:sp>
        <p:nvSpPr>
          <p:cNvPr id="3" name="Steel surface defects vary in shape, texture and scale.">
            <a:extLst xmlns:a="http://schemas.openxmlformats.org/drawingml/2006/main">
              <a:ext uri="{FF2B5EF4-FFF2-40B4-BE49-F238E27FC236}">
                <a16:creationId xmlns:a16="http://schemas.microsoft.com/office/drawing/2014/main" id="{E566A545-2681-4D66-84AB-4EDD488CF439}"/>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00">
                <a:solidFill>
                  <a:srgbClr val="586B79"/>
                </a:solidFill>
                <a:latin typeface="Arial"/>
                <a:ea typeface="Arial"/>
                <a:cs typeface="Arial"/>
              </a:defRPr>
            </a:defPPr>
            <a:lvl1pPr algn="l">
              <a:buNone/>
              <a:defRPr sz="1800">
                <a:solidFill>
                  <a:srgbClr val="586B79"/>
                </a:solidFill>
                <a:latin typeface="Arial"/>
                <a:ea typeface="Arial"/>
                <a:cs typeface="Arial"/>
              </a:defRPr>
            </a:lvl1pPr>
            <a:lvl2pPr algn="l">
              <a:buNone/>
              <a:defRPr sz="1800">
                <a:solidFill>
                  <a:srgbClr val="586B79"/>
                </a:solidFill>
                <a:latin typeface="Arial"/>
                <a:ea typeface="Arial"/>
                <a:cs typeface="Arial"/>
              </a:defRPr>
            </a:lvl2pPr>
            <a:lvl3pPr algn="l">
              <a:buNone/>
              <a:defRPr sz="1800">
                <a:solidFill>
                  <a:srgbClr val="586B79"/>
                </a:solidFill>
                <a:latin typeface="Arial"/>
                <a:ea typeface="Arial"/>
                <a:cs typeface="Arial"/>
              </a:defRPr>
            </a:lvl3pPr>
            <a:lvl4pPr algn="l">
              <a:buNone/>
              <a:defRPr sz="1800">
                <a:solidFill>
                  <a:srgbClr val="586B79"/>
                </a:solidFill>
                <a:latin typeface="Arial"/>
                <a:ea typeface="Arial"/>
                <a:cs typeface="Arial"/>
              </a:defRPr>
            </a:lvl4pPr>
            <a:lvl5pPr algn="l">
              <a:buNone/>
              <a:defRPr sz="1800">
                <a:solidFill>
                  <a:srgbClr val="586B79"/>
                </a:solidFill>
                <a:latin typeface="Arial"/>
                <a:ea typeface="Arial"/>
                <a:cs typeface="Arial"/>
              </a:defRPr>
            </a:lvl5pPr>
            <a:lvl6pPr algn="l">
              <a:buNone/>
              <a:defRPr sz="1800">
                <a:solidFill>
                  <a:srgbClr val="586B79"/>
                </a:solidFill>
                <a:latin typeface="Arial"/>
                <a:ea typeface="Arial"/>
                <a:cs typeface="Arial"/>
              </a:defRPr>
            </a:lvl6pPr>
            <a:lvl7pPr algn="l">
              <a:buNone/>
              <a:defRPr sz="1800">
                <a:solidFill>
                  <a:srgbClr val="586B79"/>
                </a:solidFill>
                <a:latin typeface="Arial"/>
                <a:ea typeface="Arial"/>
                <a:cs typeface="Arial"/>
              </a:defRPr>
            </a:lvl7pPr>
            <a:lvl8pPr algn="l">
              <a:buNone/>
              <a:defRPr sz="1800">
                <a:solidFill>
                  <a:srgbClr val="586B79"/>
                </a:solidFill>
                <a:latin typeface="Arial"/>
                <a:ea typeface="Arial"/>
                <a:cs typeface="Arial"/>
              </a:defRPr>
            </a:lvl8pPr>
            <a:lvl9pPr algn="l">
              <a:buNone/>
              <a:defRPr sz="1800">
                <a:solidFill>
                  <a:srgbClr val="586B79"/>
                </a:solidFill>
                <a:latin typeface="Arial"/>
                <a:ea typeface="Arial"/>
                <a:cs typeface="Arial"/>
              </a:defRPr>
            </a:lvl9pPr>
          </a:lstStyle>
          <a:p xmlns:a="http://schemas.openxmlformats.org/drawingml/2006/main">
            <a:pPr algn="l">
              <a:buNone/>
              <a:defRPr sz="1800" b="0">
                <a:solidFill>
                  <a:srgbClr val="586B79"/>
                </a:solidFill>
                <a:latin typeface="Arial"/>
                <a:ea typeface="Arial"/>
                <a:cs typeface="Arial"/>
              </a:defRPr>
            </a:pPr>
            <a:r>
              <a:rPr sz="1800" b="0">
                <a:solidFill>
                  <a:srgbClr val="586B79"/>
                </a:solidFill>
                <a:latin typeface="Arial"/>
                <a:ea typeface="Arial"/>
                <a:cs typeface="Arial"/>
              </a:rPr>
              <a:t>Why control search effort and evaluate two detection metrics?</a:t>
            </a:r>
          </a:p>
        </p:txBody>
      </p:sp>
      <p:sp>
        <p:nvSpPr>
          <p:cNvPr id="4" name="矩形 3">
            <a:extLst xmlns:a="http://schemas.openxmlformats.org/drawingml/2006/main">
              <a:ext uri="{FF2B5EF4-FFF2-40B4-BE49-F238E27FC236}">
                <a16:creationId xmlns:a16="http://schemas.microsoft.com/office/drawing/2014/main" id="{7501C8FA-E441-4298-BB21-A90BDF1E4D99}"/>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 name="Qiang Zhang  |  Kyungpook National University">
            <a:extLst xmlns:a="http://schemas.openxmlformats.org/drawingml/2006/main">
              <a:ext uri="{FF2B5EF4-FFF2-40B4-BE49-F238E27FC236}">
                <a16:creationId xmlns:a16="http://schemas.microsoft.com/office/drawing/2014/main" id="{3944BD48-5381-4C40-A024-90C0BD6EF25D}"/>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2 / 14">
            <a:extLst xmlns:a="http://schemas.openxmlformats.org/drawingml/2006/main">
              <a:ext uri="{FF2B5EF4-FFF2-40B4-BE49-F238E27FC236}">
                <a16:creationId xmlns:a16="http://schemas.microsoft.com/office/drawing/2014/main" id="{4EFC9EAD-53EB-4BF1-97EE-1DBD7691720B}"/>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2 / 15</a:t>
            </a:r>
          </a:p>
        </p:txBody>
      </p:sp>
      <p:sp>
        <p:nvSpPr>
          <p:cNvPr id="7" name="Research question">
            <a:extLst xmlns:a="http://schemas.openxmlformats.org/drawingml/2006/main">
              <a:ext uri="{FF2B5EF4-FFF2-40B4-BE49-F238E27FC236}">
                <a16:creationId xmlns:a16="http://schemas.microsoft.com/office/drawing/2014/main" id="{E246B862-07BD-4D7D-AC16-590C924873E3}"/>
              </a:ext>
            </a:extLst>
          </p:cNvPr>
          <p:cNvSpPr>
            <a:spLocks xmlns:a="http://schemas.openxmlformats.org/drawingml/2006/main" noGrp="1"/>
          </p:cNvSpPr>
          <p:nvPr/>
        </p:nvSpPr>
        <p:spPr>
          <a:xfrm xmlns:a="http://schemas.openxmlformats.org/drawingml/2006/main">
            <a:off x="609600" y="2114550"/>
            <a:ext cx="2047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950" b="1">
                <a:solidFill>
                  <a:srgbClr val="007E83"/>
                </a:solidFill>
                <a:latin typeface="Arial"/>
                <a:ea typeface="Arial"/>
                <a:cs typeface="Arial"/>
              </a:defRPr>
            </a:defPPr>
            <a:lvl1pPr algn="l">
              <a:buNone/>
              <a:defRPr sz="1950" b="1">
                <a:solidFill>
                  <a:srgbClr val="007E83"/>
                </a:solidFill>
                <a:latin typeface="Arial"/>
                <a:ea typeface="Arial"/>
                <a:cs typeface="Arial"/>
              </a:defRPr>
            </a:lvl1pPr>
            <a:lvl2pPr algn="l">
              <a:buNone/>
              <a:defRPr sz="1950" b="1">
                <a:solidFill>
                  <a:srgbClr val="007E83"/>
                </a:solidFill>
                <a:latin typeface="Arial"/>
                <a:ea typeface="Arial"/>
                <a:cs typeface="Arial"/>
              </a:defRPr>
            </a:lvl2pPr>
            <a:lvl3pPr algn="l">
              <a:buNone/>
              <a:defRPr sz="1950" b="1">
                <a:solidFill>
                  <a:srgbClr val="007E83"/>
                </a:solidFill>
                <a:latin typeface="Arial"/>
                <a:ea typeface="Arial"/>
                <a:cs typeface="Arial"/>
              </a:defRPr>
            </a:lvl3pPr>
            <a:lvl4pPr algn="l">
              <a:buNone/>
              <a:defRPr sz="1950" b="1">
                <a:solidFill>
                  <a:srgbClr val="007E83"/>
                </a:solidFill>
                <a:latin typeface="Arial"/>
                <a:ea typeface="Arial"/>
                <a:cs typeface="Arial"/>
              </a:defRPr>
            </a:lvl4pPr>
            <a:lvl5pPr algn="l">
              <a:buNone/>
              <a:defRPr sz="1950" b="1">
                <a:solidFill>
                  <a:srgbClr val="007E83"/>
                </a:solidFill>
                <a:latin typeface="Arial"/>
                <a:ea typeface="Arial"/>
                <a:cs typeface="Arial"/>
              </a:defRPr>
            </a:lvl5pPr>
            <a:lvl6pPr algn="l">
              <a:buNone/>
              <a:defRPr sz="1950" b="1">
                <a:solidFill>
                  <a:srgbClr val="007E83"/>
                </a:solidFill>
                <a:latin typeface="Arial"/>
                <a:ea typeface="Arial"/>
                <a:cs typeface="Arial"/>
              </a:defRPr>
            </a:lvl6pPr>
            <a:lvl7pPr algn="l">
              <a:buNone/>
              <a:defRPr sz="1950" b="1">
                <a:solidFill>
                  <a:srgbClr val="007E83"/>
                </a:solidFill>
                <a:latin typeface="Arial"/>
                <a:ea typeface="Arial"/>
                <a:cs typeface="Arial"/>
              </a:defRPr>
            </a:lvl7pPr>
            <a:lvl8pPr algn="l">
              <a:buNone/>
              <a:defRPr sz="1950" b="1">
                <a:solidFill>
                  <a:srgbClr val="007E83"/>
                </a:solidFill>
                <a:latin typeface="Arial"/>
                <a:ea typeface="Arial"/>
                <a:cs typeface="Arial"/>
              </a:defRPr>
            </a:lvl8pPr>
            <a:lvl9pPr algn="l">
              <a:buNone/>
              <a:defRPr sz="1950" b="1">
                <a:solidFill>
                  <a:srgbClr val="007E83"/>
                </a:solidFill>
                <a:latin typeface="Arial"/>
                <a:ea typeface="Arial"/>
                <a:cs typeface="Arial"/>
              </a:defRPr>
            </a:lvl9pPr>
          </a:lstStyle>
          <a:p xmlns:a="http://schemas.openxmlformats.org/drawingml/2006/main">
            <a:pPr algn="l">
              <a:buNone/>
              <a:defRPr sz="1950" b="1">
                <a:solidFill>
                  <a:srgbClr val="007E83"/>
                </a:solidFill>
                <a:latin typeface="Arial"/>
                <a:ea typeface="Arial"/>
                <a:cs typeface="Arial"/>
              </a:defRPr>
            </a:pPr>
            <a:r>
              <a:rPr sz="1950" b="1">
                <a:solidFill>
                  <a:srgbClr val="007E83"/>
                </a:solidFill>
                <a:latin typeface="Arial"/>
                <a:ea typeface="Arial"/>
                <a:cs typeface="Arial"/>
              </a:rPr>
              <a:t>Background</a:t>
            </a:r>
          </a:p>
        </p:txBody>
      </p:sp>
      <p:sp>
        <p:nvSpPr>
          <p:cNvPr id="8" name="Under the same 45-evaluation budget,&#10;which optimization strategy gives">
            <a:extLst xmlns:a="http://schemas.openxmlformats.org/drawingml/2006/main">
              <a:ext uri="{FF2B5EF4-FFF2-40B4-BE49-F238E27FC236}">
                <a16:creationId xmlns:a16="http://schemas.microsoft.com/office/drawing/2014/main" id="{AD59B033-8719-4E8D-A8E8-1B3C1C3FA358}"/>
              </a:ext>
            </a:extLst>
          </p:cNvPr>
          <p:cNvSpPr>
            <a:spLocks xmlns:a="http://schemas.openxmlformats.org/drawingml/2006/main" noGrp="1"/>
          </p:cNvSpPr>
          <p:nvPr/>
        </p:nvSpPr>
        <p:spPr>
          <a:xfrm xmlns:a="http://schemas.openxmlformats.org/drawingml/2006/main">
            <a:off x="2819400" y="2095500"/>
            <a:ext cx="8620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0">
                <a:solidFill>
                  <a:srgbClr val="203440"/>
                </a:solidFill>
                <a:latin typeface="Arial"/>
                <a:ea typeface="Arial"/>
                <a:cs typeface="Arial"/>
              </a:defRPr>
            </a:defPPr>
            <a:lvl1pPr algn="l">
              <a:buNone/>
              <a:defRPr sz="2025" b="0">
                <a:solidFill>
                  <a:srgbClr val="203440"/>
                </a:solidFill>
                <a:latin typeface="Arial"/>
                <a:ea typeface="Arial"/>
                <a:cs typeface="Arial"/>
              </a:defRPr>
            </a:lvl1pPr>
            <a:lvl2pPr algn="l">
              <a:buNone/>
              <a:defRPr sz="2025" b="0">
                <a:solidFill>
                  <a:srgbClr val="203440"/>
                </a:solidFill>
                <a:latin typeface="Arial"/>
                <a:ea typeface="Arial"/>
                <a:cs typeface="Arial"/>
              </a:defRPr>
            </a:lvl2pPr>
            <a:lvl3pPr algn="l">
              <a:buNone/>
              <a:defRPr sz="2025" b="0">
                <a:solidFill>
                  <a:srgbClr val="203440"/>
                </a:solidFill>
                <a:latin typeface="Arial"/>
                <a:ea typeface="Arial"/>
                <a:cs typeface="Arial"/>
              </a:defRPr>
            </a:lvl3pPr>
            <a:lvl4pPr algn="l">
              <a:buNone/>
              <a:defRPr sz="2025" b="0">
                <a:solidFill>
                  <a:srgbClr val="203440"/>
                </a:solidFill>
                <a:latin typeface="Arial"/>
                <a:ea typeface="Arial"/>
                <a:cs typeface="Arial"/>
              </a:defRPr>
            </a:lvl4pPr>
            <a:lvl5pPr algn="l">
              <a:buNone/>
              <a:defRPr sz="2025" b="0">
                <a:solidFill>
                  <a:srgbClr val="203440"/>
                </a:solidFill>
                <a:latin typeface="Arial"/>
                <a:ea typeface="Arial"/>
                <a:cs typeface="Arial"/>
              </a:defRPr>
            </a:lvl5pPr>
            <a:lvl6pPr algn="l">
              <a:buNone/>
              <a:defRPr sz="2025" b="0">
                <a:solidFill>
                  <a:srgbClr val="203440"/>
                </a:solidFill>
                <a:latin typeface="Arial"/>
                <a:ea typeface="Arial"/>
                <a:cs typeface="Arial"/>
              </a:defRPr>
            </a:lvl6pPr>
            <a:lvl7pPr algn="l">
              <a:buNone/>
              <a:defRPr sz="2025" b="0">
                <a:solidFill>
                  <a:srgbClr val="203440"/>
                </a:solidFill>
                <a:latin typeface="Arial"/>
                <a:ea typeface="Arial"/>
                <a:cs typeface="Arial"/>
              </a:defRPr>
            </a:lvl7pPr>
            <a:lvl8pPr algn="l">
              <a:buNone/>
              <a:defRPr sz="2025" b="0">
                <a:solidFill>
                  <a:srgbClr val="203440"/>
                </a:solidFill>
                <a:latin typeface="Arial"/>
                <a:ea typeface="Arial"/>
                <a:cs typeface="Arial"/>
              </a:defRPr>
            </a:lvl8pPr>
            <a:lvl9pPr algn="l">
              <a:buNone/>
              <a:defRPr sz="2025" b="0">
                <a:solidFill>
                  <a:srgbClr val="203440"/>
                </a:solidFill>
                <a:latin typeface="Arial"/>
                <a:ea typeface="Arial"/>
                <a:cs typeface="Arial"/>
              </a:defRPr>
            </a:lvl9pPr>
          </a:lstStyle>
          <a:p xmlns:a="http://schemas.openxmlformats.org/drawingml/2006/main">
            <a:pPr algn="l">
              <a:buNone/>
              <a:defRPr sz="2025" b="0">
                <a:solidFill>
                  <a:srgbClr val="203440"/>
                </a:solidFill>
                <a:latin typeface="Arial"/>
                <a:ea typeface="Arial"/>
                <a:cs typeface="Arial"/>
              </a:defRPr>
            </a:pPr>
            <a:r>
              <a:rPr sz="2025" b="0">
                <a:solidFill>
                  <a:srgbClr val="203440"/>
                </a:solidFill>
                <a:latin typeface="Arial"/>
                <a:ea typeface="Arial"/>
                <a:cs typeface="Arial"/>
              </a:rPr>
              <a:t>Varied defect shapes and subtle textures make</a:t>
            </a:r>
          </a:p>
          <a:p xmlns:a="http://schemas.openxmlformats.org/drawingml/2006/main">
            <a:pPr algn="l">
              <a:buNone/>
              <a:defRPr sz="2025" b="0">
                <a:solidFill>
                  <a:srgbClr val="203440"/>
                </a:solidFill>
                <a:latin typeface="Arial"/>
                <a:ea typeface="Arial"/>
                <a:cs typeface="Arial"/>
              </a:defRPr>
            </a:pPr>
            <a:r>
              <a:rPr sz="2025" b="0">
                <a:solidFill>
                  <a:srgbClr val="203440"/>
                </a:solidFill>
                <a:latin typeface="Arial"/>
                <a:ea typeface="Arial"/>
                <a:cs typeface="Arial"/>
              </a:rPr>
              <a:t>classification and box localization difficult.</a:t>
            </a:r>
          </a:p>
        </p:txBody>
      </p:sp>
      <p:sp>
        <p:nvSpPr>
          <p:cNvPr id="9" name="矩形 8">
            <a:extLst xmlns:a="http://schemas.openxmlformats.org/drawingml/2006/main">
              <a:ext uri="{FF2B5EF4-FFF2-40B4-BE49-F238E27FC236}">
                <a16:creationId xmlns:a16="http://schemas.microsoft.com/office/drawing/2014/main" id="{C17A5BB6-D93C-48C5-B1BF-FD282598AAB6}"/>
              </a:ext>
            </a:extLst>
          </p:cNvPr>
          <p:cNvSpPr>
            <a:spLocks xmlns:a="http://schemas.openxmlformats.org/drawingml/2006/main" noGrp="1"/>
          </p:cNvSpPr>
          <p:nvPr/>
        </p:nvSpPr>
        <p:spPr>
          <a:xfrm xmlns:a="http://schemas.openxmlformats.org/drawingml/2006/main">
            <a:off x="590550" y="4829175"/>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0" name="Detection at IoU = 0.5">
            <a:extLst xmlns:a="http://schemas.openxmlformats.org/drawingml/2006/main">
              <a:ext uri="{FF2B5EF4-FFF2-40B4-BE49-F238E27FC236}">
                <a16:creationId xmlns:a16="http://schemas.microsoft.com/office/drawing/2014/main" id="{9D44D5DE-188E-4F5B-BF51-7041A8AA57F1}"/>
              </a:ext>
            </a:extLst>
          </p:cNvPr>
          <p:cNvSpPr>
            <a:spLocks xmlns:a="http://schemas.openxmlformats.org/drawingml/2006/main" noGrp="1"/>
          </p:cNvSpPr>
          <p:nvPr/>
        </p:nvSpPr>
        <p:spPr>
          <a:xfrm xmlns:a="http://schemas.openxmlformats.org/drawingml/2006/main">
            <a:off x="609600" y="4991100"/>
            <a:ext cx="50958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326EA5"/>
                </a:solidFill>
                <a:latin typeface="Arial"/>
                <a:ea typeface="Arial"/>
                <a:cs typeface="Arial"/>
              </a:defRPr>
            </a:defPPr>
            <a:lvl1pPr algn="l">
              <a:buNone/>
              <a:defRPr sz="2025" b="1">
                <a:solidFill>
                  <a:srgbClr val="326EA5"/>
                </a:solidFill>
                <a:latin typeface="Arial"/>
                <a:ea typeface="Arial"/>
                <a:cs typeface="Arial"/>
              </a:defRPr>
            </a:lvl1pPr>
            <a:lvl2pPr algn="l">
              <a:buNone/>
              <a:defRPr sz="2025" b="1">
                <a:solidFill>
                  <a:srgbClr val="326EA5"/>
                </a:solidFill>
                <a:latin typeface="Arial"/>
                <a:ea typeface="Arial"/>
                <a:cs typeface="Arial"/>
              </a:defRPr>
            </a:lvl2pPr>
            <a:lvl3pPr algn="l">
              <a:buNone/>
              <a:defRPr sz="2025" b="1">
                <a:solidFill>
                  <a:srgbClr val="326EA5"/>
                </a:solidFill>
                <a:latin typeface="Arial"/>
                <a:ea typeface="Arial"/>
                <a:cs typeface="Arial"/>
              </a:defRPr>
            </a:lvl3pPr>
            <a:lvl4pPr algn="l">
              <a:buNone/>
              <a:defRPr sz="2025" b="1">
                <a:solidFill>
                  <a:srgbClr val="326EA5"/>
                </a:solidFill>
                <a:latin typeface="Arial"/>
                <a:ea typeface="Arial"/>
                <a:cs typeface="Arial"/>
              </a:defRPr>
            </a:lvl4pPr>
            <a:lvl5pPr algn="l">
              <a:buNone/>
              <a:defRPr sz="2025" b="1">
                <a:solidFill>
                  <a:srgbClr val="326EA5"/>
                </a:solidFill>
                <a:latin typeface="Arial"/>
                <a:ea typeface="Arial"/>
                <a:cs typeface="Arial"/>
              </a:defRPr>
            </a:lvl5pPr>
            <a:lvl6pPr algn="l">
              <a:buNone/>
              <a:defRPr sz="2025" b="1">
                <a:solidFill>
                  <a:srgbClr val="326EA5"/>
                </a:solidFill>
                <a:latin typeface="Arial"/>
                <a:ea typeface="Arial"/>
                <a:cs typeface="Arial"/>
              </a:defRPr>
            </a:lvl6pPr>
            <a:lvl7pPr algn="l">
              <a:buNone/>
              <a:defRPr sz="2025" b="1">
                <a:solidFill>
                  <a:srgbClr val="326EA5"/>
                </a:solidFill>
                <a:latin typeface="Arial"/>
                <a:ea typeface="Arial"/>
                <a:cs typeface="Arial"/>
              </a:defRPr>
            </a:lvl7pPr>
            <a:lvl8pPr algn="l">
              <a:buNone/>
              <a:defRPr sz="2025" b="1">
                <a:solidFill>
                  <a:srgbClr val="326EA5"/>
                </a:solidFill>
                <a:latin typeface="Arial"/>
                <a:ea typeface="Arial"/>
                <a:cs typeface="Arial"/>
              </a:defRPr>
            </a:lvl8pPr>
            <a:lvl9pPr algn="l">
              <a:buNone/>
              <a:defRPr sz="2025" b="1">
                <a:solidFill>
                  <a:srgbClr val="326EA5"/>
                </a:solidFill>
                <a:latin typeface="Arial"/>
                <a:ea typeface="Arial"/>
                <a:cs typeface="Arial"/>
              </a:defRPr>
            </a:lvl9pPr>
          </a:lstStyle>
          <a:p xmlns:a="http://schemas.openxmlformats.org/drawingml/2006/main">
            <a:pPr algn="l">
              <a:buNone/>
              <a:defRPr sz="2025" b="1">
                <a:solidFill>
                  <a:srgbClr val="326EA5"/>
                </a:solidFill>
                <a:latin typeface="Arial"/>
                <a:ea typeface="Arial"/>
                <a:cs typeface="Arial"/>
              </a:defRPr>
            </a:pPr>
            <a:r>
              <a:rPr sz="2025" b="1">
                <a:solidFill>
                  <a:srgbClr val="326EA5"/>
                </a:solidFill>
                <a:latin typeface="Arial"/>
                <a:ea typeface="Arial"/>
                <a:cs typeface="Arial"/>
              </a:rPr>
              <a:t>mAP@0.5</a:t>
            </a:r>
          </a:p>
        </p:txBody>
      </p:sp>
      <p:sp>
        <p:nvSpPr>
          <p:cNvPr id="11" name="Stricter localization across IoU thresholds">
            <a:extLst xmlns:a="http://schemas.openxmlformats.org/drawingml/2006/main">
              <a:ext uri="{FF2B5EF4-FFF2-40B4-BE49-F238E27FC236}">
                <a16:creationId xmlns:a16="http://schemas.microsoft.com/office/drawing/2014/main" id="{2F4457DC-7735-4311-A8C8-7B0D6F53B9A1}"/>
              </a:ext>
            </a:extLst>
          </p:cNvPr>
          <p:cNvSpPr>
            <a:spLocks xmlns:a="http://schemas.openxmlformats.org/drawingml/2006/main" noGrp="1"/>
          </p:cNvSpPr>
          <p:nvPr/>
        </p:nvSpPr>
        <p:spPr>
          <a:xfrm xmlns:a="http://schemas.openxmlformats.org/drawingml/2006/main">
            <a:off x="6115050" y="4991100"/>
            <a:ext cx="54768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3"/>
                </a:solidFill>
                <a:latin typeface="Arial"/>
                <a:ea typeface="Arial"/>
                <a:cs typeface="Arial"/>
              </a:defRPr>
            </a:defPPr>
            <a:lvl1pPr algn="l">
              <a:buNone/>
              <a:defRPr sz="2025" b="1">
                <a:solidFill>
                  <a:srgbClr val="007E83"/>
                </a:solidFill>
                <a:latin typeface="Arial"/>
                <a:ea typeface="Arial"/>
                <a:cs typeface="Arial"/>
              </a:defRPr>
            </a:lvl1pPr>
            <a:lvl2pPr algn="l">
              <a:buNone/>
              <a:defRPr sz="2025" b="1">
                <a:solidFill>
                  <a:srgbClr val="007E83"/>
                </a:solidFill>
                <a:latin typeface="Arial"/>
                <a:ea typeface="Arial"/>
                <a:cs typeface="Arial"/>
              </a:defRPr>
            </a:lvl2pPr>
            <a:lvl3pPr algn="l">
              <a:buNone/>
              <a:defRPr sz="2025" b="1">
                <a:solidFill>
                  <a:srgbClr val="007E83"/>
                </a:solidFill>
                <a:latin typeface="Arial"/>
                <a:ea typeface="Arial"/>
                <a:cs typeface="Arial"/>
              </a:defRPr>
            </a:lvl3pPr>
            <a:lvl4pPr algn="l">
              <a:buNone/>
              <a:defRPr sz="2025" b="1">
                <a:solidFill>
                  <a:srgbClr val="007E83"/>
                </a:solidFill>
                <a:latin typeface="Arial"/>
                <a:ea typeface="Arial"/>
                <a:cs typeface="Arial"/>
              </a:defRPr>
            </a:lvl4pPr>
            <a:lvl5pPr algn="l">
              <a:buNone/>
              <a:defRPr sz="2025" b="1">
                <a:solidFill>
                  <a:srgbClr val="007E83"/>
                </a:solidFill>
                <a:latin typeface="Arial"/>
                <a:ea typeface="Arial"/>
                <a:cs typeface="Arial"/>
              </a:defRPr>
            </a:lvl5pPr>
            <a:lvl6pPr algn="l">
              <a:buNone/>
              <a:defRPr sz="2025" b="1">
                <a:solidFill>
                  <a:srgbClr val="007E83"/>
                </a:solidFill>
                <a:latin typeface="Arial"/>
                <a:ea typeface="Arial"/>
                <a:cs typeface="Arial"/>
              </a:defRPr>
            </a:lvl6pPr>
            <a:lvl7pPr algn="l">
              <a:buNone/>
              <a:defRPr sz="2025" b="1">
                <a:solidFill>
                  <a:srgbClr val="007E83"/>
                </a:solidFill>
                <a:latin typeface="Arial"/>
                <a:ea typeface="Arial"/>
                <a:cs typeface="Arial"/>
              </a:defRPr>
            </a:lvl7pPr>
            <a:lvl8pPr algn="l">
              <a:buNone/>
              <a:defRPr sz="2025" b="1">
                <a:solidFill>
                  <a:srgbClr val="007E83"/>
                </a:solidFill>
                <a:latin typeface="Arial"/>
                <a:ea typeface="Arial"/>
                <a:cs typeface="Arial"/>
              </a:defRPr>
            </a:lvl8pPr>
            <a:lvl9pPr algn="l">
              <a:buNone/>
              <a:defRPr sz="2025" b="1">
                <a:solidFill>
                  <a:srgbClr val="007E83"/>
                </a:solidFill>
                <a:latin typeface="Arial"/>
                <a:ea typeface="Arial"/>
                <a:cs typeface="Arial"/>
              </a:defRPr>
            </a:lvl9pPr>
          </a:lstStyle>
          <a:p xmlns:a="http://schemas.openxmlformats.org/drawingml/2006/main">
            <a:pPr algn="l">
              <a:buNone/>
              <a:defRPr sz="2025" b="1">
                <a:solidFill>
                  <a:srgbClr val="007E83"/>
                </a:solidFill>
                <a:latin typeface="Arial"/>
                <a:ea typeface="Arial"/>
                <a:cs typeface="Arial"/>
              </a:defRPr>
            </a:pPr>
            <a:r>
              <a:rPr sz="2025" b="1">
                <a:solidFill>
                  <a:srgbClr val="007E83"/>
                </a:solidFill>
                <a:latin typeface="Arial"/>
                <a:ea typeface="Arial"/>
                <a:cs typeface="Arial"/>
              </a:rPr>
              <a:t>mAP@0.5:0.95 (strict)</a:t>
            </a:r>
          </a:p>
        </p:txBody>
      </p:sp>
      <p:sp>
        <p:nvSpPr>
          <p:cNvPr id="12" name="The preferred strategy may depend on the evaluation metric.">
            <a:extLst xmlns:a="http://schemas.openxmlformats.org/drawingml/2006/main">
              <a:ext uri="{FF2B5EF4-FFF2-40B4-BE49-F238E27FC236}">
                <a16:creationId xmlns:a16="http://schemas.microsoft.com/office/drawing/2014/main" id="{54A11C27-5937-4F00-8416-A95CF3F434B7}"/>
              </a:ext>
            </a:extLst>
          </p:cNvPr>
          <p:cNvSpPr>
            <a:spLocks xmlns:a="http://schemas.openxmlformats.org/drawingml/2006/main" noGrp="1"/>
          </p:cNvSpPr>
          <p:nvPr/>
        </p:nvSpPr>
        <p:spPr>
          <a:xfrm xmlns:a="http://schemas.openxmlformats.org/drawingml/2006/main">
            <a:off x="609600" y="5419725"/>
            <a:ext cx="5095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a:solidFill>
                  <a:srgbClr val="586B79"/>
                </a:solidFill>
                <a:latin typeface="Arial"/>
                <a:ea typeface="Arial"/>
                <a:cs typeface="Arial"/>
              </a:defRPr>
            </a:defPPr>
            <a:lvl1pPr algn="l">
              <a:buNone/>
              <a:defRPr sz="1725">
                <a:solidFill>
                  <a:srgbClr val="586B79"/>
                </a:solidFill>
                <a:latin typeface="Arial"/>
                <a:ea typeface="Arial"/>
                <a:cs typeface="Arial"/>
              </a:defRPr>
            </a:lvl1pPr>
            <a:lvl2pPr algn="l">
              <a:buNone/>
              <a:defRPr sz="1725">
                <a:solidFill>
                  <a:srgbClr val="586B79"/>
                </a:solidFill>
                <a:latin typeface="Arial"/>
                <a:ea typeface="Arial"/>
                <a:cs typeface="Arial"/>
              </a:defRPr>
            </a:lvl2pPr>
            <a:lvl3pPr algn="l">
              <a:buNone/>
              <a:defRPr sz="1725">
                <a:solidFill>
                  <a:srgbClr val="586B79"/>
                </a:solidFill>
                <a:latin typeface="Arial"/>
                <a:ea typeface="Arial"/>
                <a:cs typeface="Arial"/>
              </a:defRPr>
            </a:lvl3pPr>
            <a:lvl4pPr algn="l">
              <a:buNone/>
              <a:defRPr sz="1725">
                <a:solidFill>
                  <a:srgbClr val="586B79"/>
                </a:solidFill>
                <a:latin typeface="Arial"/>
                <a:ea typeface="Arial"/>
                <a:cs typeface="Arial"/>
              </a:defRPr>
            </a:lvl4pPr>
            <a:lvl5pPr algn="l">
              <a:buNone/>
              <a:defRPr sz="1725">
                <a:solidFill>
                  <a:srgbClr val="586B79"/>
                </a:solidFill>
                <a:latin typeface="Arial"/>
                <a:ea typeface="Arial"/>
                <a:cs typeface="Arial"/>
              </a:defRPr>
            </a:lvl5pPr>
            <a:lvl6pPr algn="l">
              <a:buNone/>
              <a:defRPr sz="1725">
                <a:solidFill>
                  <a:srgbClr val="586B79"/>
                </a:solidFill>
                <a:latin typeface="Arial"/>
                <a:ea typeface="Arial"/>
                <a:cs typeface="Arial"/>
              </a:defRPr>
            </a:lvl6pPr>
            <a:lvl7pPr algn="l">
              <a:buNone/>
              <a:defRPr sz="1725">
                <a:solidFill>
                  <a:srgbClr val="586B79"/>
                </a:solidFill>
                <a:latin typeface="Arial"/>
                <a:ea typeface="Arial"/>
                <a:cs typeface="Arial"/>
              </a:defRPr>
            </a:lvl7pPr>
            <a:lvl8pPr algn="l">
              <a:buNone/>
              <a:defRPr sz="1725">
                <a:solidFill>
                  <a:srgbClr val="586B79"/>
                </a:solidFill>
                <a:latin typeface="Arial"/>
                <a:ea typeface="Arial"/>
                <a:cs typeface="Arial"/>
              </a:defRPr>
            </a:lvl8pPr>
            <a:lvl9pPr algn="l">
              <a:buNone/>
              <a:defRPr sz="1725">
                <a:solidFill>
                  <a:srgbClr val="586B79"/>
                </a:solidFill>
                <a:latin typeface="Arial"/>
                <a:ea typeface="Arial"/>
                <a:cs typeface="Arial"/>
              </a:defRPr>
            </a:lvl9pPr>
          </a:lstStyle>
          <a:p xmlns:a="http://schemas.openxmlformats.org/drawingml/2006/main">
            <a:pPr algn="l">
              <a:buNone/>
              <a:defRPr sz="1725" b="0">
                <a:solidFill>
                  <a:srgbClr val="586B79"/>
                </a:solidFill>
                <a:latin typeface="Arial"/>
                <a:ea typeface="Arial"/>
                <a:cs typeface="Arial"/>
              </a:defRPr>
            </a:pPr>
            <a:r>
              <a:rPr sz="1725" b="0">
                <a:solidFill>
                  <a:srgbClr val="586B79"/>
                </a:solidFill>
                <a:latin typeface="Arial"/>
                <a:ea typeface="Arial"/>
                <a:cs typeface="Arial"/>
              </a:rPr>
              <a:t>Detection at a permissive</a:t>
            </a:r>
          </a:p>
          <a:p xmlns:a="http://schemas.openxmlformats.org/drawingml/2006/main">
            <a:pPr algn="l">
              <a:buNone/>
              <a:defRPr sz="1725" b="0">
                <a:solidFill>
                  <a:srgbClr val="586B79"/>
                </a:solidFill>
                <a:latin typeface="Arial"/>
                <a:ea typeface="Arial"/>
                <a:cs typeface="Arial"/>
              </a:defRPr>
            </a:pPr>
            <a:r>
              <a:rPr sz="1725" b="0">
                <a:solidFill>
                  <a:srgbClr val="586B79"/>
                </a:solidFill>
                <a:latin typeface="Arial"/>
                <a:ea typeface="Arial"/>
                <a:cs typeface="Arial"/>
              </a:rPr>
              <a:t>overlap threshold</a:t>
            </a:r>
          </a:p>
        </p:txBody>
      </p:sp>
      <p:sp>
        <p:nvSpPr>
          <p:cNvPr id="14" name="comparison-gap-label">
            <a:extLst xmlns:a="http://schemas.openxmlformats.org/drawingml/2006/main">
              <a:ext uri="{FF2B5EF4-FFF2-40B4-BE49-F238E27FC236}">
                <a16:creationId xmlns:a16="http://schemas.microsoft.com/office/drawing/2014/main" id="{D5F7E75C-8908-48CC-BFB5-78EC0E99DD9D}"/>
              </a:ext>
            </a:extLst>
          </p:cNvPr>
          <p:cNvSpPr>
            <a:spLocks xmlns:a="http://schemas.openxmlformats.org/drawingml/2006/main" noGrp="1"/>
          </p:cNvSpPr>
          <p:nvPr/>
        </p:nvSpPr>
        <p:spPr>
          <a:xfrm xmlns:a="http://schemas.openxmlformats.org/drawingml/2006/main">
            <a:off x="609600" y="3000375"/>
            <a:ext cx="204787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950" b="1">
                <a:solidFill>
                  <a:srgbClr val="007E83"/>
                </a:solidFill>
                <a:latin typeface="Arial"/>
                <a:ea typeface="Arial"/>
                <a:cs typeface="Arial"/>
              </a:defRPr>
            </a:defPPr>
            <a:lvl1pPr>
              <a:buNone/>
              <a:defRPr sz="1950" b="1">
                <a:solidFill>
                  <a:srgbClr val="007E83"/>
                </a:solidFill>
                <a:latin typeface="Arial"/>
                <a:ea typeface="Arial"/>
                <a:cs typeface="Arial"/>
              </a:defRPr>
            </a:lvl1pPr>
            <a:lvl2pPr>
              <a:buNone/>
              <a:defRPr sz="1950" b="1">
                <a:solidFill>
                  <a:srgbClr val="007E83"/>
                </a:solidFill>
                <a:latin typeface="Arial"/>
                <a:ea typeface="Arial"/>
                <a:cs typeface="Arial"/>
              </a:defRPr>
            </a:lvl2pPr>
            <a:lvl3pPr>
              <a:buNone/>
              <a:defRPr sz="1950" b="1">
                <a:solidFill>
                  <a:srgbClr val="007E83"/>
                </a:solidFill>
                <a:latin typeface="Arial"/>
                <a:ea typeface="Arial"/>
                <a:cs typeface="Arial"/>
              </a:defRPr>
            </a:lvl3pPr>
            <a:lvl4pPr>
              <a:buNone/>
              <a:defRPr sz="1950" b="1">
                <a:solidFill>
                  <a:srgbClr val="007E83"/>
                </a:solidFill>
                <a:latin typeface="Arial"/>
                <a:ea typeface="Arial"/>
                <a:cs typeface="Arial"/>
              </a:defRPr>
            </a:lvl4pPr>
            <a:lvl5pPr>
              <a:buNone/>
              <a:defRPr sz="1950" b="1">
                <a:solidFill>
                  <a:srgbClr val="007E83"/>
                </a:solidFill>
                <a:latin typeface="Arial"/>
                <a:ea typeface="Arial"/>
                <a:cs typeface="Arial"/>
              </a:defRPr>
            </a:lvl5pPr>
            <a:lvl6pPr>
              <a:buNone/>
              <a:defRPr sz="1950" b="1">
                <a:solidFill>
                  <a:srgbClr val="007E83"/>
                </a:solidFill>
                <a:latin typeface="Arial"/>
                <a:ea typeface="Arial"/>
                <a:cs typeface="Arial"/>
              </a:defRPr>
            </a:lvl6pPr>
            <a:lvl7pPr>
              <a:buNone/>
              <a:defRPr sz="1950" b="1">
                <a:solidFill>
                  <a:srgbClr val="007E83"/>
                </a:solidFill>
                <a:latin typeface="Arial"/>
                <a:ea typeface="Arial"/>
                <a:cs typeface="Arial"/>
              </a:defRPr>
            </a:lvl7pPr>
            <a:lvl8pPr>
              <a:buNone/>
              <a:defRPr sz="1950" b="1">
                <a:solidFill>
                  <a:srgbClr val="007E83"/>
                </a:solidFill>
                <a:latin typeface="Arial"/>
                <a:ea typeface="Arial"/>
                <a:cs typeface="Arial"/>
              </a:defRPr>
            </a:lvl8pPr>
            <a:lvl9pPr>
              <a:buNone/>
              <a:defRPr sz="1950" b="1">
                <a:solidFill>
                  <a:srgbClr val="007E83"/>
                </a:solidFill>
                <a:latin typeface="Arial"/>
                <a:ea typeface="Arial"/>
                <a:cs typeface="Arial"/>
              </a:defRPr>
            </a:lvl9pPr>
          </a:lstStyle>
          <a:p xmlns:a="http://schemas.openxmlformats.org/drawingml/2006/main">
            <a:pPr>
              <a:buNone/>
              <a:defRPr sz="1950" b="1">
                <a:solidFill>
                  <a:srgbClr val="007E83"/>
                </a:solidFill>
                <a:latin typeface="Arial"/>
                <a:ea typeface="Arial"/>
                <a:cs typeface="Arial"/>
              </a:defRPr>
            </a:pPr>
            <a:r>
              <a:rPr sz="1950" b="1">
                <a:solidFill>
                  <a:srgbClr val="007E83"/>
                </a:solidFill>
                <a:latin typeface="Arial"/>
                <a:ea typeface="Arial"/>
                <a:cs typeface="Arial"/>
              </a:rPr>
              <a:t>Comparison gap</a:t>
            </a:r>
          </a:p>
        </p:txBody>
      </p:sp>
      <p:sp>
        <p:nvSpPr>
          <p:cNvPr id="15" name="comparison-gap">
            <a:extLst xmlns:a="http://schemas.openxmlformats.org/drawingml/2006/main">
              <a:ext uri="{FF2B5EF4-FFF2-40B4-BE49-F238E27FC236}">
                <a16:creationId xmlns:a16="http://schemas.microsoft.com/office/drawing/2014/main" id="{E1E8FEB8-CD9A-4D49-87A5-FC850F30D5EE}"/>
              </a:ext>
            </a:extLst>
          </p:cNvPr>
          <p:cNvSpPr>
            <a:spLocks xmlns:a="http://schemas.openxmlformats.org/drawingml/2006/main" noGrp="1"/>
          </p:cNvSpPr>
          <p:nvPr/>
        </p:nvSpPr>
        <p:spPr>
          <a:xfrm xmlns:a="http://schemas.openxmlformats.org/drawingml/2006/main">
            <a:off x="2819400" y="2981325"/>
            <a:ext cx="86201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025" b="0">
                <a:solidFill>
                  <a:srgbClr val="203440"/>
                </a:solidFill>
                <a:latin typeface="Arial"/>
                <a:ea typeface="Arial"/>
                <a:cs typeface="Arial"/>
              </a:defRPr>
            </a:defPPr>
            <a:lvl1pPr>
              <a:buNone/>
              <a:defRPr sz="2025" b="0">
                <a:solidFill>
                  <a:srgbClr val="203440"/>
                </a:solidFill>
                <a:latin typeface="Arial"/>
                <a:ea typeface="Arial"/>
                <a:cs typeface="Arial"/>
              </a:defRPr>
            </a:lvl1pPr>
            <a:lvl2pPr>
              <a:buNone/>
              <a:defRPr sz="2025" b="0">
                <a:solidFill>
                  <a:srgbClr val="203440"/>
                </a:solidFill>
                <a:latin typeface="Arial"/>
                <a:ea typeface="Arial"/>
                <a:cs typeface="Arial"/>
              </a:defRPr>
            </a:lvl2pPr>
            <a:lvl3pPr>
              <a:buNone/>
              <a:defRPr sz="2025" b="0">
                <a:solidFill>
                  <a:srgbClr val="203440"/>
                </a:solidFill>
                <a:latin typeface="Arial"/>
                <a:ea typeface="Arial"/>
                <a:cs typeface="Arial"/>
              </a:defRPr>
            </a:lvl3pPr>
            <a:lvl4pPr>
              <a:buNone/>
              <a:defRPr sz="2025" b="0">
                <a:solidFill>
                  <a:srgbClr val="203440"/>
                </a:solidFill>
                <a:latin typeface="Arial"/>
                <a:ea typeface="Arial"/>
                <a:cs typeface="Arial"/>
              </a:defRPr>
            </a:lvl4pPr>
            <a:lvl5pPr>
              <a:buNone/>
              <a:defRPr sz="2025" b="0">
                <a:solidFill>
                  <a:srgbClr val="203440"/>
                </a:solidFill>
                <a:latin typeface="Arial"/>
                <a:ea typeface="Arial"/>
                <a:cs typeface="Arial"/>
              </a:defRPr>
            </a:lvl5pPr>
            <a:lvl6pPr>
              <a:buNone/>
              <a:defRPr sz="2025" b="0">
                <a:solidFill>
                  <a:srgbClr val="203440"/>
                </a:solidFill>
                <a:latin typeface="Arial"/>
                <a:ea typeface="Arial"/>
                <a:cs typeface="Arial"/>
              </a:defRPr>
            </a:lvl6pPr>
            <a:lvl7pPr>
              <a:buNone/>
              <a:defRPr sz="2025" b="0">
                <a:solidFill>
                  <a:srgbClr val="203440"/>
                </a:solidFill>
                <a:latin typeface="Arial"/>
                <a:ea typeface="Arial"/>
                <a:cs typeface="Arial"/>
              </a:defRPr>
            </a:lvl7pPr>
            <a:lvl8pPr>
              <a:buNone/>
              <a:defRPr sz="2025" b="0">
                <a:solidFill>
                  <a:srgbClr val="203440"/>
                </a:solidFill>
                <a:latin typeface="Arial"/>
                <a:ea typeface="Arial"/>
                <a:cs typeface="Arial"/>
              </a:defRPr>
            </a:lvl8pPr>
            <a:lvl9pPr>
              <a:buNone/>
              <a:defRPr sz="2025" b="0">
                <a:solidFill>
                  <a:srgbClr val="203440"/>
                </a:solidFill>
                <a:latin typeface="Arial"/>
                <a:ea typeface="Arial"/>
                <a:cs typeface="Arial"/>
              </a:defRPr>
            </a:lvl9pPr>
          </a:lstStyle>
          <a:p xmlns:a="http://schemas.openxmlformats.org/drawingml/2006/main">
            <a:pPr>
              <a:buNone/>
              <a:defRPr sz="2025" b="0">
                <a:solidFill>
                  <a:srgbClr val="203440"/>
                </a:solidFill>
                <a:latin typeface="Arial"/>
                <a:ea typeface="Arial"/>
                <a:cs typeface="Arial"/>
              </a:defRPr>
            </a:pPr>
            <a:r>
              <a:rPr sz="2025" b="0">
                <a:solidFill>
                  <a:srgbClr val="203440"/>
                </a:solidFill>
                <a:latin typeface="Arial"/>
                <a:ea typeface="Arial"/>
                <a:cs typeface="Arial"/>
              </a:rPr>
              <a:t>Unequal search budgets and final-training conditions</a:t>
            </a:r>
          </a:p>
          <a:p xmlns:a="http://schemas.openxmlformats.org/drawingml/2006/main">
            <a:pPr>
              <a:buNone/>
              <a:defRPr sz="2025" b="0">
                <a:solidFill>
                  <a:srgbClr val="203440"/>
                </a:solidFill>
                <a:latin typeface="Arial"/>
                <a:ea typeface="Arial"/>
                <a:cs typeface="Arial"/>
              </a:defRPr>
            </a:pPr>
            <a:r>
              <a:rPr sz="2025" b="0">
                <a:solidFill>
                  <a:srgbClr val="203440"/>
                </a:solidFill>
                <a:latin typeface="Arial"/>
                <a:ea typeface="Arial"/>
                <a:cs typeface="Arial"/>
              </a:rPr>
              <a:t>make HPO strategies difficult to compare fairly.</a:t>
            </a:r>
          </a:p>
        </p:txBody>
      </p:sp>
      <p:sp>
        <p:nvSpPr>
          <p:cNvPr id="16" name="research-objective-label">
            <a:extLst xmlns:a="http://schemas.openxmlformats.org/drawingml/2006/main">
              <a:ext uri="{FF2B5EF4-FFF2-40B4-BE49-F238E27FC236}">
                <a16:creationId xmlns:a16="http://schemas.microsoft.com/office/drawing/2014/main" id="{A9247D54-9731-43E3-8751-A8FB58F5D4E7}"/>
              </a:ext>
            </a:extLst>
          </p:cNvPr>
          <p:cNvSpPr>
            <a:spLocks xmlns:a="http://schemas.openxmlformats.org/drawingml/2006/main" noGrp="1"/>
          </p:cNvSpPr>
          <p:nvPr/>
        </p:nvSpPr>
        <p:spPr>
          <a:xfrm xmlns:a="http://schemas.openxmlformats.org/drawingml/2006/main">
            <a:off x="609600" y="3886200"/>
            <a:ext cx="204787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950" b="1">
                <a:solidFill>
                  <a:srgbClr val="007E83"/>
                </a:solidFill>
                <a:latin typeface="Arial"/>
                <a:ea typeface="Arial"/>
                <a:cs typeface="Arial"/>
              </a:defRPr>
            </a:defPPr>
            <a:lvl1pPr>
              <a:buNone/>
              <a:defRPr sz="1950" b="1">
                <a:solidFill>
                  <a:srgbClr val="007E83"/>
                </a:solidFill>
                <a:latin typeface="Arial"/>
                <a:ea typeface="Arial"/>
                <a:cs typeface="Arial"/>
              </a:defRPr>
            </a:lvl1pPr>
            <a:lvl2pPr>
              <a:buNone/>
              <a:defRPr sz="1950" b="1">
                <a:solidFill>
                  <a:srgbClr val="007E83"/>
                </a:solidFill>
                <a:latin typeface="Arial"/>
                <a:ea typeface="Arial"/>
                <a:cs typeface="Arial"/>
              </a:defRPr>
            </a:lvl2pPr>
            <a:lvl3pPr>
              <a:buNone/>
              <a:defRPr sz="1950" b="1">
                <a:solidFill>
                  <a:srgbClr val="007E83"/>
                </a:solidFill>
                <a:latin typeface="Arial"/>
                <a:ea typeface="Arial"/>
                <a:cs typeface="Arial"/>
              </a:defRPr>
            </a:lvl3pPr>
            <a:lvl4pPr>
              <a:buNone/>
              <a:defRPr sz="1950" b="1">
                <a:solidFill>
                  <a:srgbClr val="007E83"/>
                </a:solidFill>
                <a:latin typeface="Arial"/>
                <a:ea typeface="Arial"/>
                <a:cs typeface="Arial"/>
              </a:defRPr>
            </a:lvl4pPr>
            <a:lvl5pPr>
              <a:buNone/>
              <a:defRPr sz="1950" b="1">
                <a:solidFill>
                  <a:srgbClr val="007E83"/>
                </a:solidFill>
                <a:latin typeface="Arial"/>
                <a:ea typeface="Arial"/>
                <a:cs typeface="Arial"/>
              </a:defRPr>
            </a:lvl5pPr>
            <a:lvl6pPr>
              <a:buNone/>
              <a:defRPr sz="1950" b="1">
                <a:solidFill>
                  <a:srgbClr val="007E83"/>
                </a:solidFill>
                <a:latin typeface="Arial"/>
                <a:ea typeface="Arial"/>
                <a:cs typeface="Arial"/>
              </a:defRPr>
            </a:lvl6pPr>
            <a:lvl7pPr>
              <a:buNone/>
              <a:defRPr sz="1950" b="1">
                <a:solidFill>
                  <a:srgbClr val="007E83"/>
                </a:solidFill>
                <a:latin typeface="Arial"/>
                <a:ea typeface="Arial"/>
                <a:cs typeface="Arial"/>
              </a:defRPr>
            </a:lvl7pPr>
            <a:lvl8pPr>
              <a:buNone/>
              <a:defRPr sz="1950" b="1">
                <a:solidFill>
                  <a:srgbClr val="007E83"/>
                </a:solidFill>
                <a:latin typeface="Arial"/>
                <a:ea typeface="Arial"/>
                <a:cs typeface="Arial"/>
              </a:defRPr>
            </a:lvl8pPr>
            <a:lvl9pPr>
              <a:buNone/>
              <a:defRPr sz="1950" b="1">
                <a:solidFill>
                  <a:srgbClr val="007E83"/>
                </a:solidFill>
                <a:latin typeface="Arial"/>
                <a:ea typeface="Arial"/>
                <a:cs typeface="Arial"/>
              </a:defRPr>
            </a:lvl9pPr>
          </a:lstStyle>
          <a:p xmlns:a="http://schemas.openxmlformats.org/drawingml/2006/main">
            <a:pPr>
              <a:buNone/>
              <a:defRPr sz="1950" b="1">
                <a:solidFill>
                  <a:srgbClr val="007E83"/>
                </a:solidFill>
                <a:latin typeface="Arial"/>
                <a:ea typeface="Arial"/>
                <a:cs typeface="Arial"/>
              </a:defRPr>
            </a:pPr>
            <a:r>
              <a:rPr sz="1950" b="1">
                <a:solidFill>
                  <a:srgbClr val="007E83"/>
                </a:solidFill>
                <a:latin typeface="Arial"/>
                <a:ea typeface="Arial"/>
                <a:cs typeface="Arial"/>
              </a:rPr>
              <a:t>Our objective</a:t>
            </a:r>
          </a:p>
        </p:txBody>
      </p:sp>
      <p:sp>
        <p:nvSpPr>
          <p:cNvPr id="17" name="research-objective">
            <a:extLst xmlns:a="http://schemas.openxmlformats.org/drawingml/2006/main">
              <a:ext uri="{FF2B5EF4-FFF2-40B4-BE49-F238E27FC236}">
                <a16:creationId xmlns:a16="http://schemas.microsoft.com/office/drawing/2014/main" id="{58741380-24F8-4308-AC14-7C0FDAE4E7E4}"/>
              </a:ext>
            </a:extLst>
          </p:cNvPr>
          <p:cNvSpPr>
            <a:spLocks xmlns:a="http://schemas.openxmlformats.org/drawingml/2006/main" noGrp="1"/>
          </p:cNvSpPr>
          <p:nvPr/>
        </p:nvSpPr>
        <p:spPr>
          <a:xfrm xmlns:a="http://schemas.openxmlformats.org/drawingml/2006/main">
            <a:off x="2819400" y="3867150"/>
            <a:ext cx="86201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025" b="0">
                <a:solidFill>
                  <a:srgbClr val="203440"/>
                </a:solidFill>
                <a:latin typeface="Arial"/>
                <a:ea typeface="Arial"/>
                <a:cs typeface="Arial"/>
              </a:defRPr>
            </a:defPPr>
            <a:lvl1pPr>
              <a:buNone/>
              <a:defRPr sz="2025" b="0">
                <a:solidFill>
                  <a:srgbClr val="203440"/>
                </a:solidFill>
                <a:latin typeface="Arial"/>
                <a:ea typeface="Arial"/>
                <a:cs typeface="Arial"/>
              </a:defRPr>
            </a:lvl1pPr>
            <a:lvl2pPr>
              <a:buNone/>
              <a:defRPr sz="2025" b="0">
                <a:solidFill>
                  <a:srgbClr val="203440"/>
                </a:solidFill>
                <a:latin typeface="Arial"/>
                <a:ea typeface="Arial"/>
                <a:cs typeface="Arial"/>
              </a:defRPr>
            </a:lvl2pPr>
            <a:lvl3pPr>
              <a:buNone/>
              <a:defRPr sz="2025" b="0">
                <a:solidFill>
                  <a:srgbClr val="203440"/>
                </a:solidFill>
                <a:latin typeface="Arial"/>
                <a:ea typeface="Arial"/>
                <a:cs typeface="Arial"/>
              </a:defRPr>
            </a:lvl3pPr>
            <a:lvl4pPr>
              <a:buNone/>
              <a:defRPr sz="2025" b="0">
                <a:solidFill>
                  <a:srgbClr val="203440"/>
                </a:solidFill>
                <a:latin typeface="Arial"/>
                <a:ea typeface="Arial"/>
                <a:cs typeface="Arial"/>
              </a:defRPr>
            </a:lvl4pPr>
            <a:lvl5pPr>
              <a:buNone/>
              <a:defRPr sz="2025" b="0">
                <a:solidFill>
                  <a:srgbClr val="203440"/>
                </a:solidFill>
                <a:latin typeface="Arial"/>
                <a:ea typeface="Arial"/>
                <a:cs typeface="Arial"/>
              </a:defRPr>
            </a:lvl5pPr>
            <a:lvl6pPr>
              <a:buNone/>
              <a:defRPr sz="2025" b="0">
                <a:solidFill>
                  <a:srgbClr val="203440"/>
                </a:solidFill>
                <a:latin typeface="Arial"/>
                <a:ea typeface="Arial"/>
                <a:cs typeface="Arial"/>
              </a:defRPr>
            </a:lvl6pPr>
            <a:lvl7pPr>
              <a:buNone/>
              <a:defRPr sz="2025" b="0">
                <a:solidFill>
                  <a:srgbClr val="203440"/>
                </a:solidFill>
                <a:latin typeface="Arial"/>
                <a:ea typeface="Arial"/>
                <a:cs typeface="Arial"/>
              </a:defRPr>
            </a:lvl7pPr>
            <a:lvl8pPr>
              <a:buNone/>
              <a:defRPr sz="2025" b="0">
                <a:solidFill>
                  <a:srgbClr val="203440"/>
                </a:solidFill>
                <a:latin typeface="Arial"/>
                <a:ea typeface="Arial"/>
                <a:cs typeface="Arial"/>
              </a:defRPr>
            </a:lvl8pPr>
            <a:lvl9pPr>
              <a:buNone/>
              <a:defRPr sz="2025" b="0">
                <a:solidFill>
                  <a:srgbClr val="203440"/>
                </a:solidFill>
                <a:latin typeface="Arial"/>
                <a:ea typeface="Arial"/>
                <a:cs typeface="Arial"/>
              </a:defRPr>
            </a:lvl9pPr>
          </a:lstStyle>
          <a:p xmlns:a="http://schemas.openxmlformats.org/drawingml/2006/main">
            <a:pPr>
              <a:buNone/>
              <a:defRPr sz="2025" b="0">
                <a:solidFill>
                  <a:srgbClr val="203440"/>
                </a:solidFill>
                <a:latin typeface="Arial"/>
                <a:ea typeface="Arial"/>
                <a:cs typeface="Arial"/>
              </a:defRPr>
            </a:pPr>
            <a:r>
              <a:rPr sz="2025" b="0">
                <a:solidFill>
                  <a:srgbClr val="203440"/>
                </a:solidFill>
                <a:latin typeface="Arial"/>
                <a:ea typeface="Arial"/>
                <a:cs typeface="Arial"/>
              </a:rPr>
              <a:t>Compare five strategies under 45 candidate evaluations</a:t>
            </a:r>
          </a:p>
          <a:p xmlns:a="http://schemas.openxmlformats.org/drawingml/2006/main">
            <a:pPr>
              <a:buNone/>
              <a:defRPr sz="2025" b="0">
                <a:solidFill>
                  <a:srgbClr val="203440"/>
                </a:solidFill>
                <a:latin typeface="Arial"/>
                <a:ea typeface="Arial"/>
                <a:cs typeface="Arial"/>
              </a:defRPr>
            </a:pPr>
            <a:r>
              <a:rPr sz="2025" b="0">
                <a:solidFill>
                  <a:srgbClr val="203440"/>
                </a:solidFill>
                <a:latin typeface="Arial"/>
                <a:ea typeface="Arial"/>
                <a:cs typeface="Arial"/>
              </a:rPr>
              <a:t>and a common final-training protocol.</a:t>
            </a:r>
          </a:p>
        </p:txBody>
      </p:sp>
      <p:sp>
        <p:nvSpPr>
          <p:cNvPr id="18" name="strict-metric-definition">
            <a:extLst xmlns:a="http://schemas.openxmlformats.org/drawingml/2006/main">
              <a:ext uri="{FF2B5EF4-FFF2-40B4-BE49-F238E27FC236}">
                <a16:creationId xmlns:a16="http://schemas.microsoft.com/office/drawing/2014/main" id="{805E50DA-5B03-4345-B41D-976B7586F947}"/>
              </a:ext>
            </a:extLst>
          </p:cNvPr>
          <p:cNvSpPr>
            <a:spLocks xmlns:a="http://schemas.openxmlformats.org/drawingml/2006/main" noGrp="1"/>
          </p:cNvSpPr>
          <p:nvPr/>
        </p:nvSpPr>
        <p:spPr>
          <a:xfrm xmlns:a="http://schemas.openxmlformats.org/drawingml/2006/main">
            <a:off x="6115050" y="5419725"/>
            <a:ext cx="547687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586B79"/>
                </a:solidFill>
                <a:latin typeface="Arial"/>
                <a:ea typeface="Arial"/>
                <a:cs typeface="Arial"/>
              </a:defRPr>
            </a:defPPr>
            <a:lvl1pPr>
              <a:buNone/>
              <a:defRPr sz="1725" b="0">
                <a:solidFill>
                  <a:srgbClr val="586B79"/>
                </a:solidFill>
                <a:latin typeface="Arial"/>
                <a:ea typeface="Arial"/>
                <a:cs typeface="Arial"/>
              </a:defRPr>
            </a:lvl1pPr>
            <a:lvl2pPr>
              <a:buNone/>
              <a:defRPr sz="1725" b="0">
                <a:solidFill>
                  <a:srgbClr val="586B79"/>
                </a:solidFill>
                <a:latin typeface="Arial"/>
                <a:ea typeface="Arial"/>
                <a:cs typeface="Arial"/>
              </a:defRPr>
            </a:lvl2pPr>
            <a:lvl3pPr>
              <a:buNone/>
              <a:defRPr sz="1725" b="0">
                <a:solidFill>
                  <a:srgbClr val="586B79"/>
                </a:solidFill>
                <a:latin typeface="Arial"/>
                <a:ea typeface="Arial"/>
                <a:cs typeface="Arial"/>
              </a:defRPr>
            </a:lvl3pPr>
            <a:lvl4pPr>
              <a:buNone/>
              <a:defRPr sz="1725" b="0">
                <a:solidFill>
                  <a:srgbClr val="586B79"/>
                </a:solidFill>
                <a:latin typeface="Arial"/>
                <a:ea typeface="Arial"/>
                <a:cs typeface="Arial"/>
              </a:defRPr>
            </a:lvl4pPr>
            <a:lvl5pPr>
              <a:buNone/>
              <a:defRPr sz="1725" b="0">
                <a:solidFill>
                  <a:srgbClr val="586B79"/>
                </a:solidFill>
                <a:latin typeface="Arial"/>
                <a:ea typeface="Arial"/>
                <a:cs typeface="Arial"/>
              </a:defRPr>
            </a:lvl5pPr>
            <a:lvl6pPr>
              <a:buNone/>
              <a:defRPr sz="1725" b="0">
                <a:solidFill>
                  <a:srgbClr val="586B79"/>
                </a:solidFill>
                <a:latin typeface="Arial"/>
                <a:ea typeface="Arial"/>
                <a:cs typeface="Arial"/>
              </a:defRPr>
            </a:lvl6pPr>
            <a:lvl7pPr>
              <a:buNone/>
              <a:defRPr sz="1725" b="0">
                <a:solidFill>
                  <a:srgbClr val="586B79"/>
                </a:solidFill>
                <a:latin typeface="Arial"/>
                <a:ea typeface="Arial"/>
                <a:cs typeface="Arial"/>
              </a:defRPr>
            </a:lvl7pPr>
            <a:lvl8pPr>
              <a:buNone/>
              <a:defRPr sz="1725" b="0">
                <a:solidFill>
                  <a:srgbClr val="586B79"/>
                </a:solidFill>
                <a:latin typeface="Arial"/>
                <a:ea typeface="Arial"/>
                <a:cs typeface="Arial"/>
              </a:defRPr>
            </a:lvl8pPr>
            <a:lvl9pPr>
              <a:buNone/>
              <a:defRPr sz="1725" b="0">
                <a:solidFill>
                  <a:srgbClr val="586B79"/>
                </a:solidFill>
                <a:latin typeface="Arial"/>
                <a:ea typeface="Arial"/>
                <a:cs typeface="Arial"/>
              </a:defRPr>
            </a:lvl9pPr>
          </a:lstStyle>
          <a:p xmlns:a="http://schemas.openxmlformats.org/drawingml/2006/main">
            <a:pPr>
              <a:buNone/>
              <a:defRPr sz="1725" b="0">
                <a:solidFill>
                  <a:srgbClr val="586B79"/>
                </a:solidFill>
                <a:latin typeface="Arial"/>
                <a:ea typeface="Arial"/>
                <a:cs typeface="Arial"/>
              </a:defRPr>
            </a:pPr>
            <a:r>
              <a:rPr sz="1725" b="0">
                <a:solidFill>
                  <a:srgbClr val="586B79"/>
                </a:solidFill>
                <a:latin typeface="Arial"/>
                <a:ea typeface="Arial"/>
                <a:cs typeface="Arial"/>
              </a:rPr>
              <a:t>Average over ten overlap thresholds;</a:t>
            </a:r>
          </a:p>
          <a:p xmlns:a="http://schemas.openxmlformats.org/drawingml/2006/main">
            <a:pPr>
              <a:buNone/>
              <a:defRPr sz="1725" b="0">
                <a:solidFill>
                  <a:srgbClr val="586B79"/>
                </a:solidFill>
                <a:latin typeface="Arial"/>
                <a:ea typeface="Arial"/>
                <a:cs typeface="Arial"/>
              </a:defRPr>
            </a:pPr>
            <a:r>
              <a:rPr sz="1725" b="0">
                <a:solidFill>
                  <a:srgbClr val="586B79"/>
                </a:solidFill>
                <a:latin typeface="Arial"/>
                <a:ea typeface="Arial"/>
                <a:cs typeface="Arial"/>
              </a:rPr>
              <a:t>more demanding box localization</a:t>
            </a:r>
          </a:p>
        </p:txBody>
      </p:sp>
    </p:spTree>
    <p:extLst>
      <p:ext uri="{BB962C8B-B14F-4D97-AF65-F5344CB8AC3E}">
        <p14:creationId xmlns:p14="http://schemas.microsoft.com/office/powerpoint/2010/main" val="60751703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ICCT 2026  ·  PAPER #1684">
            <a:extLst xmlns:a="http://schemas.openxmlformats.org/drawingml/2006/main">
              <a:ext uri="{FF2B5EF4-FFF2-40B4-BE49-F238E27FC236}">
                <a16:creationId xmlns:a16="http://schemas.microsoft.com/office/drawing/2014/main" id="{B7E1BA94-450C-4AA9-8C7A-6A59EC18F66C}"/>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ICCT 2026  ·  PAPER #1684</a:t>
            </a:r>
          </a:p>
        </p:txBody>
      </p:sp>
      <p:sp>
        <p:nvSpPr>
          <p:cNvPr id="2" name="One dataset, one detector, a common protocol">
            <a:extLst xmlns:a="http://schemas.openxmlformats.org/drawingml/2006/main">
              <a:ext uri="{FF2B5EF4-FFF2-40B4-BE49-F238E27FC236}">
                <a16:creationId xmlns:a16="http://schemas.microsoft.com/office/drawing/2014/main" id="{84E7B1B0-84C5-4A02-961A-8C35D35262A5}"/>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3150" b="1">
                <a:solidFill>
                  <a:srgbClr val="142D40"/>
                </a:solidFill>
                <a:latin typeface="Arial"/>
                <a:ea typeface="Arial"/>
                <a:cs typeface="Arial"/>
              </a:defRPr>
            </a:defPPr>
            <a:lvl1pPr algn="l">
              <a:buNone/>
              <a:defRPr sz="3150" b="1">
                <a:solidFill>
                  <a:srgbClr val="142D40"/>
                </a:solidFill>
                <a:latin typeface="Arial"/>
                <a:ea typeface="Arial"/>
                <a:cs typeface="Arial"/>
              </a:defRPr>
            </a:lvl1pPr>
            <a:lvl2pPr algn="l">
              <a:buNone/>
              <a:defRPr sz="3150" b="1">
                <a:solidFill>
                  <a:srgbClr val="142D40"/>
                </a:solidFill>
                <a:latin typeface="Arial"/>
                <a:ea typeface="Arial"/>
                <a:cs typeface="Arial"/>
              </a:defRPr>
            </a:lvl2pPr>
            <a:lvl3pPr algn="l">
              <a:buNone/>
              <a:defRPr sz="3150" b="1">
                <a:solidFill>
                  <a:srgbClr val="142D40"/>
                </a:solidFill>
                <a:latin typeface="Arial"/>
                <a:ea typeface="Arial"/>
                <a:cs typeface="Arial"/>
              </a:defRPr>
            </a:lvl3pPr>
            <a:lvl4pPr algn="l">
              <a:buNone/>
              <a:defRPr sz="3150" b="1">
                <a:solidFill>
                  <a:srgbClr val="142D40"/>
                </a:solidFill>
                <a:latin typeface="Arial"/>
                <a:ea typeface="Arial"/>
                <a:cs typeface="Arial"/>
              </a:defRPr>
            </a:lvl4pPr>
            <a:lvl5pPr algn="l">
              <a:buNone/>
              <a:defRPr sz="3150" b="1">
                <a:solidFill>
                  <a:srgbClr val="142D40"/>
                </a:solidFill>
                <a:latin typeface="Arial"/>
                <a:ea typeface="Arial"/>
                <a:cs typeface="Arial"/>
              </a:defRPr>
            </a:lvl5pPr>
            <a:lvl6pPr algn="l">
              <a:buNone/>
              <a:defRPr sz="3150" b="1">
                <a:solidFill>
                  <a:srgbClr val="142D40"/>
                </a:solidFill>
                <a:latin typeface="Arial"/>
                <a:ea typeface="Arial"/>
                <a:cs typeface="Arial"/>
              </a:defRPr>
            </a:lvl6pPr>
            <a:lvl7pPr algn="l">
              <a:buNone/>
              <a:defRPr sz="3150" b="1">
                <a:solidFill>
                  <a:srgbClr val="142D40"/>
                </a:solidFill>
                <a:latin typeface="Arial"/>
                <a:ea typeface="Arial"/>
                <a:cs typeface="Arial"/>
              </a:defRPr>
            </a:lvl7pPr>
            <a:lvl8pPr algn="l">
              <a:buNone/>
              <a:defRPr sz="3150" b="1">
                <a:solidFill>
                  <a:srgbClr val="142D40"/>
                </a:solidFill>
                <a:latin typeface="Arial"/>
                <a:ea typeface="Arial"/>
                <a:cs typeface="Arial"/>
              </a:defRPr>
            </a:lvl8pPr>
            <a:lvl9pPr algn="l">
              <a:buNone/>
              <a:defRPr sz="3150" b="1">
                <a:solidFill>
                  <a:srgbClr val="142D40"/>
                </a:solidFill>
                <a:latin typeface="Arial"/>
                <a:ea typeface="Arial"/>
                <a:cs typeface="Arial"/>
              </a:defRPr>
            </a:lvl9pPr>
          </a:lstStyle>
          <a:p xmlns:a="http://schemas.openxmlformats.org/drawingml/2006/main">
            <a:pPr algn="l">
              <a:buNone/>
              <a:defRPr sz="3150" b="1">
                <a:solidFill>
                  <a:srgbClr val="142D40"/>
                </a:solidFill>
                <a:latin typeface="Arial"/>
                <a:ea typeface="Arial"/>
                <a:cs typeface="Arial"/>
              </a:defRPr>
            </a:pPr>
            <a:r>
              <a:rPr sz="3150" b="1">
                <a:solidFill>
                  <a:srgbClr val="142D40"/>
                </a:solidFill>
                <a:latin typeface="Arial"/>
                <a:ea typeface="Arial"/>
                <a:cs typeface="Arial"/>
              </a:rPr>
              <a:t>Common experimental workflow</a:t>
            </a:r>
          </a:p>
        </p:txBody>
      </p:sp>
      <p:sp>
        <p:nvSpPr>
          <p:cNvPr id="3" name="NEU-DET: six defect classes  |  Detector: YOLOv8l">
            <a:extLst xmlns:a="http://schemas.openxmlformats.org/drawingml/2006/main">
              <a:ext uri="{FF2B5EF4-FFF2-40B4-BE49-F238E27FC236}">
                <a16:creationId xmlns:a16="http://schemas.microsoft.com/office/drawing/2014/main" id="{7A6A7873-BBD5-45CF-B0C9-4B73ED41FF5A}"/>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00">
                <a:solidFill>
                  <a:srgbClr val="586B79"/>
                </a:solidFill>
                <a:latin typeface="Arial"/>
                <a:ea typeface="Arial"/>
                <a:cs typeface="Arial"/>
              </a:defRPr>
            </a:defPPr>
            <a:lvl1pPr algn="l">
              <a:buNone/>
              <a:defRPr sz="1800">
                <a:solidFill>
                  <a:srgbClr val="586B79"/>
                </a:solidFill>
                <a:latin typeface="Arial"/>
                <a:ea typeface="Arial"/>
                <a:cs typeface="Arial"/>
              </a:defRPr>
            </a:lvl1pPr>
            <a:lvl2pPr algn="l">
              <a:buNone/>
              <a:defRPr sz="1800">
                <a:solidFill>
                  <a:srgbClr val="586B79"/>
                </a:solidFill>
                <a:latin typeface="Arial"/>
                <a:ea typeface="Arial"/>
                <a:cs typeface="Arial"/>
              </a:defRPr>
            </a:lvl2pPr>
            <a:lvl3pPr algn="l">
              <a:buNone/>
              <a:defRPr sz="1800">
                <a:solidFill>
                  <a:srgbClr val="586B79"/>
                </a:solidFill>
                <a:latin typeface="Arial"/>
                <a:ea typeface="Arial"/>
                <a:cs typeface="Arial"/>
              </a:defRPr>
            </a:lvl3pPr>
            <a:lvl4pPr algn="l">
              <a:buNone/>
              <a:defRPr sz="1800">
                <a:solidFill>
                  <a:srgbClr val="586B79"/>
                </a:solidFill>
                <a:latin typeface="Arial"/>
                <a:ea typeface="Arial"/>
                <a:cs typeface="Arial"/>
              </a:defRPr>
            </a:lvl4pPr>
            <a:lvl5pPr algn="l">
              <a:buNone/>
              <a:defRPr sz="1800">
                <a:solidFill>
                  <a:srgbClr val="586B79"/>
                </a:solidFill>
                <a:latin typeface="Arial"/>
                <a:ea typeface="Arial"/>
                <a:cs typeface="Arial"/>
              </a:defRPr>
            </a:lvl5pPr>
            <a:lvl6pPr algn="l">
              <a:buNone/>
              <a:defRPr sz="1800">
                <a:solidFill>
                  <a:srgbClr val="586B79"/>
                </a:solidFill>
                <a:latin typeface="Arial"/>
                <a:ea typeface="Arial"/>
                <a:cs typeface="Arial"/>
              </a:defRPr>
            </a:lvl6pPr>
            <a:lvl7pPr algn="l">
              <a:buNone/>
              <a:defRPr sz="1800">
                <a:solidFill>
                  <a:srgbClr val="586B79"/>
                </a:solidFill>
                <a:latin typeface="Arial"/>
                <a:ea typeface="Arial"/>
                <a:cs typeface="Arial"/>
              </a:defRPr>
            </a:lvl7pPr>
            <a:lvl8pPr algn="l">
              <a:buNone/>
              <a:defRPr sz="1800">
                <a:solidFill>
                  <a:srgbClr val="586B79"/>
                </a:solidFill>
                <a:latin typeface="Arial"/>
                <a:ea typeface="Arial"/>
                <a:cs typeface="Arial"/>
              </a:defRPr>
            </a:lvl8pPr>
            <a:lvl9pPr algn="l">
              <a:buNone/>
              <a:defRPr sz="1800">
                <a:solidFill>
                  <a:srgbClr val="586B79"/>
                </a:solidFill>
                <a:latin typeface="Arial"/>
                <a:ea typeface="Arial"/>
                <a:cs typeface="Arial"/>
              </a:defRPr>
            </a:lvl9pPr>
          </a:lstStyle>
          <a:p xmlns:a="http://schemas.openxmlformats.org/drawingml/2006/main">
            <a:pPr algn="l">
              <a:buNone/>
              <a:defRPr sz="1800" b="0">
                <a:solidFill>
                  <a:srgbClr val="586B79"/>
                </a:solidFill>
                <a:latin typeface="Arial"/>
                <a:ea typeface="Arial"/>
                <a:cs typeface="Arial"/>
              </a:defRPr>
            </a:pPr>
            <a:r>
              <a:rPr sz="1800" b="0">
                <a:solidFill>
                  <a:srgbClr val="586B79"/>
                </a:solidFill>
                <a:latin typeface="Arial"/>
                <a:ea typeface="Arial"/>
                <a:cs typeface="Arial"/>
              </a:rPr>
              <a:t>NEU-DET (six defect classes), YOLOv8l, one fixed data split</a:t>
            </a:r>
          </a:p>
        </p:txBody>
      </p:sp>
      <p:sp>
        <p:nvSpPr>
          <p:cNvPr id="4" name="矩形 3">
            <a:extLst xmlns:a="http://schemas.openxmlformats.org/drawingml/2006/main">
              <a:ext uri="{FF2B5EF4-FFF2-40B4-BE49-F238E27FC236}">
                <a16:creationId xmlns:a16="http://schemas.microsoft.com/office/drawing/2014/main" id="{4E394B78-D08A-419E-BA77-5627B561B42D}"/>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 name="Qiang Zhang  |  Kyungpook National University">
            <a:extLst xmlns:a="http://schemas.openxmlformats.org/drawingml/2006/main">
              <a:ext uri="{FF2B5EF4-FFF2-40B4-BE49-F238E27FC236}">
                <a16:creationId xmlns:a16="http://schemas.microsoft.com/office/drawing/2014/main" id="{91AC2615-184C-43DA-AE95-6C10BEF76B0E}"/>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3 / 14">
            <a:extLst xmlns:a="http://schemas.openxmlformats.org/drawingml/2006/main">
              <a:ext uri="{FF2B5EF4-FFF2-40B4-BE49-F238E27FC236}">
                <a16:creationId xmlns:a16="http://schemas.microsoft.com/office/drawing/2014/main" id="{9D28E703-86B6-4758-BF66-FB498176F52C}"/>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3 / 15</a:t>
            </a:r>
          </a:p>
        </p:txBody>
      </p:sp>
      <p:graphicFrame>
        <p:nvGraphicFramePr>
          <p:cNvPr id="19" name="表格 18">
            <a:extLst xmlns:a="http://schemas.openxmlformats.org/drawingml/2006/main">
              <a:ext uri="{FF2B5EF4-FFF2-40B4-BE49-F238E27FC236}">
                <a16:creationId xmlns:a16="http://schemas.microsoft.com/office/drawing/2014/main" id="{886024E3-FA17-475E-A799-8BA8D5DDC692}"/>
              </a:ext>
            </a:extLst>
          </p:cNvPr>
          <p:cNvGraphicFramePr/>
          <p:nvPr/>
        </p:nvGraphicFramePr>
        <p:xfrm>
          <a:off xmlns:a="http://schemas.openxmlformats.org/drawingml/2006/main" x="609600" y="1990725"/>
          <a:ext xmlns:a="http://schemas.openxmlformats.org/drawingml/2006/main" cx="10972800" cy="1362075"/>
        </p:xfrm>
        <a:graphic xmlns:a="http://schemas.openxmlformats.org/drawingml/2006/main">
          <a:graphicData uri="http://schemas.openxmlformats.org/drawingml/2006/table">
            <a:tbl>
              <a:tblPr/>
              <a:tblGrid>
                <a:gridCol w="3657600"/>
                <a:gridCol w="3657600"/>
                <a:gridCol w="3657600"/>
              </a:tblGrid>
              <a:tr h="438150">
                <a:tc>
                  <a:txBody>
                    <a:bodyPr/>
                    <a:lstStyle/>
                    <a:p>
                      <a:pPr algn="l">
                        <a:buNone/>
                      </a:pPr>
                      <a:r>
                        <a:rPr sz="2175" b="1">
                          <a:solidFill>
                            <a:srgbClr val="FFFFFF"/>
                          </a:solidFill>
                          <a:latin typeface="Arial"/>
                          <a:ea typeface="Arial"/>
                          <a:cs typeface="Arial"/>
                        </a:rPr>
                        <a:t>Training</a:t>
                      </a:r>
                    </a:p>
                  </a:txBody>
                  <a:tcPr marL="142875" marR="114300" marT="95250" marB="76200" anchor="ctr">
                    <a:solidFill>
                      <a:srgbClr val="142D40"/>
                    </a:solidFill>
                  </a:tcPr>
                </a:tc>
                <a:tc>
                  <a:txBody>
                    <a:bodyPr/>
                    <a:lstStyle/>
                    <a:p>
                      <a:pPr algn="ctr">
                        <a:buNone/>
                      </a:pPr>
                      <a:r>
                        <a:rPr sz="2175" b="1">
                          <a:solidFill>
                            <a:srgbClr val="FFFFFF"/>
                          </a:solidFill>
                          <a:latin typeface="Arial"/>
                          <a:ea typeface="Arial"/>
                          <a:cs typeface="Arial"/>
                        </a:rPr>
                        <a:t>Validation</a:t>
                      </a:r>
                    </a:p>
                  </a:txBody>
                  <a:tcPr marL="142875" marR="114300" marT="95250" marB="76200" anchor="ctr">
                    <a:solidFill>
                      <a:srgbClr val="142D40"/>
                    </a:solidFill>
                  </a:tcPr>
                </a:tc>
                <a:tc>
                  <a:txBody>
                    <a:bodyPr/>
                    <a:lstStyle/>
                    <a:p>
                      <a:pPr algn="ctr">
                        <a:buNone/>
                      </a:pPr>
                      <a:r>
                        <a:rPr sz="2175" b="1">
                          <a:solidFill>
                            <a:srgbClr val="FFFFFF"/>
                          </a:solidFill>
                          <a:latin typeface="Arial"/>
                          <a:ea typeface="Arial"/>
                          <a:cs typeface="Arial"/>
                        </a:rPr>
                        <a:t>Test</a:t>
                      </a:r>
                    </a:p>
                  </a:txBody>
                  <a:tcPr marL="142875" marR="114300" marT="95250" marB="76200" anchor="ctr">
                    <a:solidFill>
                      <a:srgbClr val="142D40"/>
                    </a:solidFill>
                  </a:tcPr>
                </a:tc>
              </a:tr>
              <a:tr h="923925">
                <a:tc>
                  <a:txBody>
                    <a:bodyPr wrap="square">
                      <a:noAutofit/>
                    </a:bodyPr>
                    <a:lstStyle/>
                    <a:p>
                      <a:pPr algn="l">
                        <a:buNone/>
                      </a:pPr>
                      <a:r>
                        <a:rPr sz="1800" b="0">
                          <a:solidFill>
                            <a:srgbClr val="203440"/>
                          </a:solidFill>
                          <a:latin typeface="Arial"/>
                          <a:ea typeface="Arial"/>
                          <a:cs typeface="Arial"/>
                        </a:rPr>
                        <a:t>1,260 images</a:t>
                      </a:r>
                    </a:p>
                    <a:p>
                      <a:pPr algn="l">
                        <a:buNone/>
                      </a:pPr>
                      <a:r>
                        <a:rPr sz="1800" b="0">
                          <a:solidFill>
                            <a:srgbClr val="203440"/>
                          </a:solidFill>
                          <a:latin typeface="Arial"/>
                          <a:ea typeface="Arial"/>
                          <a:cs typeface="Arial"/>
                        </a:rPr>
                        <a:t>Fit model weights</a:t>
                      </a:r>
                    </a:p>
                  </a:txBody>
                  <a:tcPr marL="142875" marR="114300" marT="95250" marB="76200" anchor="ctr">
                    <a:solidFill>
                      <a:srgbClr val="F2F5F7"/>
                    </a:solidFill>
                  </a:tcPr>
                </a:tc>
                <a:tc>
                  <a:txBody>
                    <a:bodyPr wrap="square">
                      <a:noAutofit/>
                    </a:bodyPr>
                    <a:lstStyle/>
                    <a:p>
                      <a:pPr algn="ctr">
                        <a:buNone/>
                      </a:pPr>
                      <a:r>
                        <a:rPr sz="1800" b="0">
                          <a:solidFill>
                            <a:srgbClr val="203440"/>
                          </a:solidFill>
                          <a:latin typeface="Arial"/>
                          <a:ea typeface="Arial"/>
                          <a:cs typeface="Arial"/>
                        </a:rPr>
                        <a:t>270 images</a:t>
                      </a:r>
                    </a:p>
                    <a:p>
                      <a:pPr algn="ctr">
                        <a:buNone/>
                      </a:pPr>
                      <a:r>
                        <a:rPr sz="1800" b="0">
                          <a:solidFill>
                            <a:srgbClr val="203440"/>
                          </a:solidFill>
                          <a:latin typeface="Arial"/>
                          <a:ea typeface="Arial"/>
                          <a:cs typeface="Arial"/>
                        </a:rPr>
                        <a:t>Select settings and checkpoints</a:t>
                      </a:r>
                    </a:p>
                  </a:txBody>
                  <a:tcPr marL="142875" marR="114300" marT="95250" marB="76200" anchor="ctr">
                    <a:solidFill>
                      <a:srgbClr val="F2F5F7"/>
                    </a:solidFill>
                  </a:tcPr>
                </a:tc>
                <a:tc>
                  <a:txBody>
                    <a:bodyPr wrap="square">
                      <a:noAutofit/>
                    </a:bodyPr>
                    <a:lstStyle/>
                    <a:p>
                      <a:pPr algn="ctr">
                        <a:buNone/>
                      </a:pPr>
                      <a:r>
                        <a:rPr sz="1800" b="0">
                          <a:solidFill>
                            <a:srgbClr val="203440"/>
                          </a:solidFill>
                          <a:latin typeface="Arial"/>
                          <a:ea typeface="Arial"/>
                          <a:cs typeface="Arial"/>
                        </a:rPr>
                        <a:t>270 images</a:t>
                      </a:r>
                    </a:p>
                    <a:p>
                      <a:pPr algn="ctr">
                        <a:buNone/>
                      </a:pPr>
                      <a:r>
                        <a:rPr sz="1800" b="0">
                          <a:solidFill>
                            <a:srgbClr val="203440"/>
                          </a:solidFill>
                          <a:latin typeface="Arial"/>
                          <a:ea typeface="Arial"/>
                          <a:cs typeface="Arial"/>
                        </a:rPr>
                        <a:t>Evaluate final models</a:t>
                      </a:r>
                    </a:p>
                  </a:txBody>
                  <a:tcPr marL="142875" marR="114300" marT="95250" marB="76200" anchor="ctr">
                    <a:solidFill>
                      <a:srgbClr val="F2F5F7"/>
                    </a:solidFill>
                  </a:tcPr>
                </a:tc>
              </a:tr>
            </a:tbl>
          </a:graphicData>
        </a:graphic>
      </p:graphicFrame>
      <p:sp>
        <p:nvSpPr>
          <p:cNvPr id="8" name="Short search evaluations">
            <a:extLst xmlns:a="http://schemas.openxmlformats.org/drawingml/2006/main">
              <a:ext uri="{FF2B5EF4-FFF2-40B4-BE49-F238E27FC236}">
                <a16:creationId xmlns:a16="http://schemas.microsoft.com/office/drawing/2014/main" id="{61302F54-0DD4-4445-BC65-3D6D05261714}"/>
              </a:ext>
            </a:extLst>
          </p:cNvPr>
          <p:cNvSpPr>
            <a:spLocks xmlns:a="http://schemas.openxmlformats.org/drawingml/2006/main" noGrp="1"/>
          </p:cNvSpPr>
          <p:nvPr/>
        </p:nvSpPr>
        <p:spPr>
          <a:xfrm xmlns:a="http://schemas.openxmlformats.org/drawingml/2006/main">
            <a:off x="609600" y="3619500"/>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00" b="1">
                <a:solidFill>
                  <a:srgbClr val="007E83"/>
                </a:solidFill>
                <a:latin typeface="Arial"/>
                <a:ea typeface="Arial"/>
                <a:cs typeface="Arial"/>
              </a:defRPr>
            </a:defPPr>
            <a:lvl1pPr algn="l">
              <a:buNone/>
              <a:defRPr sz="2100" b="1">
                <a:solidFill>
                  <a:srgbClr val="007E83"/>
                </a:solidFill>
                <a:latin typeface="Arial"/>
                <a:ea typeface="Arial"/>
                <a:cs typeface="Arial"/>
              </a:defRPr>
            </a:lvl1pPr>
            <a:lvl2pPr algn="l">
              <a:buNone/>
              <a:defRPr sz="2100" b="1">
                <a:solidFill>
                  <a:srgbClr val="007E83"/>
                </a:solidFill>
                <a:latin typeface="Arial"/>
                <a:ea typeface="Arial"/>
                <a:cs typeface="Arial"/>
              </a:defRPr>
            </a:lvl2pPr>
            <a:lvl3pPr algn="l">
              <a:buNone/>
              <a:defRPr sz="2100" b="1">
                <a:solidFill>
                  <a:srgbClr val="007E83"/>
                </a:solidFill>
                <a:latin typeface="Arial"/>
                <a:ea typeface="Arial"/>
                <a:cs typeface="Arial"/>
              </a:defRPr>
            </a:lvl3pPr>
            <a:lvl4pPr algn="l">
              <a:buNone/>
              <a:defRPr sz="2100" b="1">
                <a:solidFill>
                  <a:srgbClr val="007E83"/>
                </a:solidFill>
                <a:latin typeface="Arial"/>
                <a:ea typeface="Arial"/>
                <a:cs typeface="Arial"/>
              </a:defRPr>
            </a:lvl4pPr>
            <a:lvl5pPr algn="l">
              <a:buNone/>
              <a:defRPr sz="2100" b="1">
                <a:solidFill>
                  <a:srgbClr val="007E83"/>
                </a:solidFill>
                <a:latin typeface="Arial"/>
                <a:ea typeface="Arial"/>
                <a:cs typeface="Arial"/>
              </a:defRPr>
            </a:lvl5pPr>
            <a:lvl6pPr algn="l">
              <a:buNone/>
              <a:defRPr sz="2100" b="1">
                <a:solidFill>
                  <a:srgbClr val="007E83"/>
                </a:solidFill>
                <a:latin typeface="Arial"/>
                <a:ea typeface="Arial"/>
                <a:cs typeface="Arial"/>
              </a:defRPr>
            </a:lvl6pPr>
            <a:lvl7pPr algn="l">
              <a:buNone/>
              <a:defRPr sz="2100" b="1">
                <a:solidFill>
                  <a:srgbClr val="007E83"/>
                </a:solidFill>
                <a:latin typeface="Arial"/>
                <a:ea typeface="Arial"/>
                <a:cs typeface="Arial"/>
              </a:defRPr>
            </a:lvl7pPr>
            <a:lvl8pPr algn="l">
              <a:buNone/>
              <a:defRPr sz="2100" b="1">
                <a:solidFill>
                  <a:srgbClr val="007E83"/>
                </a:solidFill>
                <a:latin typeface="Arial"/>
                <a:ea typeface="Arial"/>
                <a:cs typeface="Arial"/>
              </a:defRPr>
            </a:lvl8pPr>
            <a:lvl9pPr algn="l">
              <a:buNone/>
              <a:defRPr sz="2100" b="1">
                <a:solidFill>
                  <a:srgbClr val="007E83"/>
                </a:solidFill>
                <a:latin typeface="Arial"/>
                <a:ea typeface="Arial"/>
                <a:cs typeface="Arial"/>
              </a:defRPr>
            </a:lvl9pPr>
          </a:lstStyle>
          <a:p xmlns:a="http://schemas.openxmlformats.org/drawingml/2006/main">
            <a:pPr algn="l">
              <a:buNone/>
              <a:defRPr sz="2100" b="1">
                <a:solidFill>
                  <a:srgbClr val="007E83"/>
                </a:solidFill>
                <a:latin typeface="Arial"/>
                <a:ea typeface="Arial"/>
                <a:cs typeface="Arial"/>
              </a:defRPr>
            </a:pPr>
            <a:r>
              <a:rPr sz="2100" b="1">
                <a:solidFill>
                  <a:srgbClr val="007E83"/>
                </a:solidFill>
                <a:latin typeface="Arial"/>
                <a:ea typeface="Arial"/>
                <a:cs typeface="Arial"/>
              </a:rPr>
              <a:t>1  Search (15 epochs)</a:t>
            </a:r>
          </a:p>
        </p:txBody>
      </p:sp>
      <p:sp>
        <p:nvSpPr>
          <p:cNvPr id="9" name="15 epochs per candidate&#10;Peak validation mAP@0.5">
            <a:extLst xmlns:a="http://schemas.openxmlformats.org/drawingml/2006/main">
              <a:ext uri="{FF2B5EF4-FFF2-40B4-BE49-F238E27FC236}">
                <a16:creationId xmlns:a16="http://schemas.microsoft.com/office/drawing/2014/main" id="{714A6781-2015-4D85-A5C9-73BC688F0892}"/>
              </a:ext>
            </a:extLst>
          </p:cNvPr>
          <p:cNvSpPr>
            <a:spLocks xmlns:a="http://schemas.openxmlformats.org/drawingml/2006/main" noGrp="1"/>
          </p:cNvSpPr>
          <p:nvPr/>
        </p:nvSpPr>
        <p:spPr>
          <a:xfrm xmlns:a="http://schemas.openxmlformats.org/drawingml/2006/main">
            <a:off x="609600" y="4048125"/>
            <a:ext cx="514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75">
                <a:solidFill>
                  <a:srgbClr val="203440"/>
                </a:solidFill>
                <a:latin typeface="Arial"/>
                <a:ea typeface="Arial"/>
                <a:cs typeface="Arial"/>
              </a:defRPr>
            </a:defPPr>
            <a:lvl1pPr algn="l">
              <a:buNone/>
              <a:defRPr sz="1875">
                <a:solidFill>
                  <a:srgbClr val="203440"/>
                </a:solidFill>
                <a:latin typeface="Arial"/>
                <a:ea typeface="Arial"/>
                <a:cs typeface="Arial"/>
              </a:defRPr>
            </a:lvl1pPr>
            <a:lvl2pPr algn="l">
              <a:buNone/>
              <a:defRPr sz="1875">
                <a:solidFill>
                  <a:srgbClr val="203440"/>
                </a:solidFill>
                <a:latin typeface="Arial"/>
                <a:ea typeface="Arial"/>
                <a:cs typeface="Arial"/>
              </a:defRPr>
            </a:lvl2pPr>
            <a:lvl3pPr algn="l">
              <a:buNone/>
              <a:defRPr sz="1875">
                <a:solidFill>
                  <a:srgbClr val="203440"/>
                </a:solidFill>
                <a:latin typeface="Arial"/>
                <a:ea typeface="Arial"/>
                <a:cs typeface="Arial"/>
              </a:defRPr>
            </a:lvl3pPr>
            <a:lvl4pPr algn="l">
              <a:buNone/>
              <a:defRPr sz="1875">
                <a:solidFill>
                  <a:srgbClr val="203440"/>
                </a:solidFill>
                <a:latin typeface="Arial"/>
                <a:ea typeface="Arial"/>
                <a:cs typeface="Arial"/>
              </a:defRPr>
            </a:lvl4pPr>
            <a:lvl5pPr algn="l">
              <a:buNone/>
              <a:defRPr sz="1875">
                <a:solidFill>
                  <a:srgbClr val="203440"/>
                </a:solidFill>
                <a:latin typeface="Arial"/>
                <a:ea typeface="Arial"/>
                <a:cs typeface="Arial"/>
              </a:defRPr>
            </a:lvl5pPr>
            <a:lvl6pPr algn="l">
              <a:buNone/>
              <a:defRPr sz="1875">
                <a:solidFill>
                  <a:srgbClr val="203440"/>
                </a:solidFill>
                <a:latin typeface="Arial"/>
                <a:ea typeface="Arial"/>
                <a:cs typeface="Arial"/>
              </a:defRPr>
            </a:lvl6pPr>
            <a:lvl7pPr algn="l">
              <a:buNone/>
              <a:defRPr sz="1875">
                <a:solidFill>
                  <a:srgbClr val="203440"/>
                </a:solidFill>
                <a:latin typeface="Arial"/>
                <a:ea typeface="Arial"/>
                <a:cs typeface="Arial"/>
              </a:defRPr>
            </a:lvl7pPr>
            <a:lvl8pPr algn="l">
              <a:buNone/>
              <a:defRPr sz="1875">
                <a:solidFill>
                  <a:srgbClr val="203440"/>
                </a:solidFill>
                <a:latin typeface="Arial"/>
                <a:ea typeface="Arial"/>
                <a:cs typeface="Arial"/>
              </a:defRPr>
            </a:lvl8pPr>
            <a:lvl9pPr algn="l">
              <a:buNone/>
              <a:defRPr sz="1875">
                <a:solidFill>
                  <a:srgbClr val="203440"/>
                </a:solidFill>
                <a:latin typeface="Arial"/>
                <a:ea typeface="Arial"/>
                <a:cs typeface="Arial"/>
              </a:defRPr>
            </a:lvl9pPr>
          </a:lstStyle>
          <a:p xmlns:a="http://schemas.openxmlformats.org/drawingml/2006/main">
            <a:pPr algn="l">
              <a:buNone/>
              <a:defRPr sz="1875" b="0">
                <a:solidFill>
                  <a:srgbClr val="203440"/>
                </a:solidFill>
                <a:latin typeface="Arial"/>
                <a:ea typeface="Arial"/>
                <a:cs typeface="Arial"/>
              </a:defRPr>
            </a:pPr>
            <a:r>
              <a:rPr sz="1875" b="0">
                <a:solidFill>
                  <a:srgbClr val="203440"/>
                </a:solidFill>
                <a:latin typeface="Arial"/>
                <a:ea typeface="Arial"/>
                <a:cs typeface="Arial"/>
              </a:rPr>
              <a:t>Score candidates on validation</a:t>
            </a:r>
          </a:p>
        </p:txBody>
      </p:sp>
      <p:sp>
        <p:nvSpPr>
          <p:cNvPr id="10" name="Final training and evaluation">
            <a:extLst xmlns:a="http://schemas.openxmlformats.org/drawingml/2006/main">
              <a:ext uri="{FF2B5EF4-FFF2-40B4-BE49-F238E27FC236}">
                <a16:creationId xmlns:a16="http://schemas.microsoft.com/office/drawing/2014/main" id="{1BC28D9D-33CE-4B6C-AF47-C0040ED31865}"/>
              </a:ext>
            </a:extLst>
          </p:cNvPr>
          <p:cNvSpPr>
            <a:spLocks xmlns:a="http://schemas.openxmlformats.org/drawingml/2006/main" noGrp="1"/>
          </p:cNvSpPr>
          <p:nvPr/>
        </p:nvSpPr>
        <p:spPr>
          <a:xfrm xmlns:a="http://schemas.openxmlformats.org/drawingml/2006/main">
            <a:off x="6324600" y="3619500"/>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00" b="1">
                <a:solidFill>
                  <a:srgbClr val="326EA5"/>
                </a:solidFill>
                <a:latin typeface="Arial"/>
                <a:ea typeface="Arial"/>
                <a:cs typeface="Arial"/>
              </a:defRPr>
            </a:defPPr>
            <a:lvl1pPr algn="l">
              <a:buNone/>
              <a:defRPr sz="2100" b="1">
                <a:solidFill>
                  <a:srgbClr val="326EA5"/>
                </a:solidFill>
                <a:latin typeface="Arial"/>
                <a:ea typeface="Arial"/>
                <a:cs typeface="Arial"/>
              </a:defRPr>
            </a:lvl1pPr>
            <a:lvl2pPr algn="l">
              <a:buNone/>
              <a:defRPr sz="2100" b="1">
                <a:solidFill>
                  <a:srgbClr val="326EA5"/>
                </a:solidFill>
                <a:latin typeface="Arial"/>
                <a:ea typeface="Arial"/>
                <a:cs typeface="Arial"/>
              </a:defRPr>
            </a:lvl2pPr>
            <a:lvl3pPr algn="l">
              <a:buNone/>
              <a:defRPr sz="2100" b="1">
                <a:solidFill>
                  <a:srgbClr val="326EA5"/>
                </a:solidFill>
                <a:latin typeface="Arial"/>
                <a:ea typeface="Arial"/>
                <a:cs typeface="Arial"/>
              </a:defRPr>
            </a:lvl3pPr>
            <a:lvl4pPr algn="l">
              <a:buNone/>
              <a:defRPr sz="2100" b="1">
                <a:solidFill>
                  <a:srgbClr val="326EA5"/>
                </a:solidFill>
                <a:latin typeface="Arial"/>
                <a:ea typeface="Arial"/>
                <a:cs typeface="Arial"/>
              </a:defRPr>
            </a:lvl4pPr>
            <a:lvl5pPr algn="l">
              <a:buNone/>
              <a:defRPr sz="2100" b="1">
                <a:solidFill>
                  <a:srgbClr val="326EA5"/>
                </a:solidFill>
                <a:latin typeface="Arial"/>
                <a:ea typeface="Arial"/>
                <a:cs typeface="Arial"/>
              </a:defRPr>
            </a:lvl5pPr>
            <a:lvl6pPr algn="l">
              <a:buNone/>
              <a:defRPr sz="2100" b="1">
                <a:solidFill>
                  <a:srgbClr val="326EA5"/>
                </a:solidFill>
                <a:latin typeface="Arial"/>
                <a:ea typeface="Arial"/>
                <a:cs typeface="Arial"/>
              </a:defRPr>
            </a:lvl6pPr>
            <a:lvl7pPr algn="l">
              <a:buNone/>
              <a:defRPr sz="2100" b="1">
                <a:solidFill>
                  <a:srgbClr val="326EA5"/>
                </a:solidFill>
                <a:latin typeface="Arial"/>
                <a:ea typeface="Arial"/>
                <a:cs typeface="Arial"/>
              </a:defRPr>
            </a:lvl7pPr>
            <a:lvl8pPr algn="l">
              <a:buNone/>
              <a:defRPr sz="2100" b="1">
                <a:solidFill>
                  <a:srgbClr val="326EA5"/>
                </a:solidFill>
                <a:latin typeface="Arial"/>
                <a:ea typeface="Arial"/>
                <a:cs typeface="Arial"/>
              </a:defRPr>
            </a:lvl8pPr>
            <a:lvl9pPr algn="l">
              <a:buNone/>
              <a:defRPr sz="2100" b="1">
                <a:solidFill>
                  <a:srgbClr val="326EA5"/>
                </a:solidFill>
                <a:latin typeface="Arial"/>
                <a:ea typeface="Arial"/>
                <a:cs typeface="Arial"/>
              </a:defRPr>
            </a:lvl9pPr>
          </a:lstStyle>
          <a:p xmlns:a="http://schemas.openxmlformats.org/drawingml/2006/main">
            <a:pPr algn="l">
              <a:buNone/>
              <a:defRPr sz="2100" b="1">
                <a:solidFill>
                  <a:srgbClr val="326EA5"/>
                </a:solidFill>
                <a:latin typeface="Arial"/>
                <a:ea typeface="Arial"/>
                <a:cs typeface="Arial"/>
              </a:defRPr>
            </a:pPr>
            <a:r>
              <a:rPr sz="2100" b="1">
                <a:solidFill>
                  <a:srgbClr val="326EA5"/>
                </a:solidFill>
                <a:latin typeface="Arial"/>
                <a:ea typeface="Arial"/>
                <a:cs typeface="Arial"/>
              </a:rPr>
              <a:t>2  Select and freeze</a:t>
            </a:r>
          </a:p>
        </p:txBody>
      </p:sp>
      <p:sp>
        <p:nvSpPr>
          <p:cNvPr id="11" name="100 epochs · 640 pixels · batch 4&#10;Three seeds; selected models on test">
            <a:extLst xmlns:a="http://schemas.openxmlformats.org/drawingml/2006/main">
              <a:ext uri="{FF2B5EF4-FFF2-40B4-BE49-F238E27FC236}">
                <a16:creationId xmlns:a16="http://schemas.microsoft.com/office/drawing/2014/main" id="{A74A8916-AE26-4877-8247-643D94FDB40A}"/>
              </a:ext>
            </a:extLst>
          </p:cNvPr>
          <p:cNvSpPr>
            <a:spLocks xmlns:a="http://schemas.openxmlformats.org/drawingml/2006/main" noGrp="1"/>
          </p:cNvSpPr>
          <p:nvPr/>
        </p:nvSpPr>
        <p:spPr>
          <a:xfrm xmlns:a="http://schemas.openxmlformats.org/drawingml/2006/main">
            <a:off x="6324600" y="4048125"/>
            <a:ext cx="514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75">
                <a:solidFill>
                  <a:srgbClr val="203440"/>
                </a:solidFill>
                <a:latin typeface="Arial"/>
                <a:ea typeface="Arial"/>
                <a:cs typeface="Arial"/>
              </a:defRPr>
            </a:defPPr>
            <a:lvl1pPr algn="l">
              <a:buNone/>
              <a:defRPr sz="1875">
                <a:solidFill>
                  <a:srgbClr val="203440"/>
                </a:solidFill>
                <a:latin typeface="Arial"/>
                <a:ea typeface="Arial"/>
                <a:cs typeface="Arial"/>
              </a:defRPr>
            </a:lvl1pPr>
            <a:lvl2pPr algn="l">
              <a:buNone/>
              <a:defRPr sz="1875">
                <a:solidFill>
                  <a:srgbClr val="203440"/>
                </a:solidFill>
                <a:latin typeface="Arial"/>
                <a:ea typeface="Arial"/>
                <a:cs typeface="Arial"/>
              </a:defRPr>
            </a:lvl2pPr>
            <a:lvl3pPr algn="l">
              <a:buNone/>
              <a:defRPr sz="1875">
                <a:solidFill>
                  <a:srgbClr val="203440"/>
                </a:solidFill>
                <a:latin typeface="Arial"/>
                <a:ea typeface="Arial"/>
                <a:cs typeface="Arial"/>
              </a:defRPr>
            </a:lvl3pPr>
            <a:lvl4pPr algn="l">
              <a:buNone/>
              <a:defRPr sz="1875">
                <a:solidFill>
                  <a:srgbClr val="203440"/>
                </a:solidFill>
                <a:latin typeface="Arial"/>
                <a:ea typeface="Arial"/>
                <a:cs typeface="Arial"/>
              </a:defRPr>
            </a:lvl4pPr>
            <a:lvl5pPr algn="l">
              <a:buNone/>
              <a:defRPr sz="1875">
                <a:solidFill>
                  <a:srgbClr val="203440"/>
                </a:solidFill>
                <a:latin typeface="Arial"/>
                <a:ea typeface="Arial"/>
                <a:cs typeface="Arial"/>
              </a:defRPr>
            </a:lvl5pPr>
            <a:lvl6pPr algn="l">
              <a:buNone/>
              <a:defRPr sz="1875">
                <a:solidFill>
                  <a:srgbClr val="203440"/>
                </a:solidFill>
                <a:latin typeface="Arial"/>
                <a:ea typeface="Arial"/>
                <a:cs typeface="Arial"/>
              </a:defRPr>
            </a:lvl6pPr>
            <a:lvl7pPr algn="l">
              <a:buNone/>
              <a:defRPr sz="1875">
                <a:solidFill>
                  <a:srgbClr val="203440"/>
                </a:solidFill>
                <a:latin typeface="Arial"/>
                <a:ea typeface="Arial"/>
                <a:cs typeface="Arial"/>
              </a:defRPr>
            </a:lvl7pPr>
            <a:lvl8pPr algn="l">
              <a:buNone/>
              <a:defRPr sz="1875">
                <a:solidFill>
                  <a:srgbClr val="203440"/>
                </a:solidFill>
                <a:latin typeface="Arial"/>
                <a:ea typeface="Arial"/>
                <a:cs typeface="Arial"/>
              </a:defRPr>
            </a:lvl8pPr>
            <a:lvl9pPr algn="l">
              <a:buNone/>
              <a:defRPr sz="1875">
                <a:solidFill>
                  <a:srgbClr val="203440"/>
                </a:solidFill>
                <a:latin typeface="Arial"/>
                <a:ea typeface="Arial"/>
                <a:cs typeface="Arial"/>
              </a:defRPr>
            </a:lvl9pPr>
          </a:lstStyle>
          <a:p xmlns:a="http://schemas.openxmlformats.org/drawingml/2006/main">
            <a:pPr algn="l">
              <a:buNone/>
              <a:defRPr sz="1875" b="0">
                <a:solidFill>
                  <a:srgbClr val="203440"/>
                </a:solidFill>
                <a:latin typeface="Arial"/>
                <a:ea typeface="Arial"/>
                <a:cs typeface="Arial"/>
              </a:defRPr>
            </a:pPr>
            <a:r>
              <a:rPr sz="1875" b="0">
                <a:solidFill>
                  <a:srgbClr val="203440"/>
                </a:solidFill>
                <a:latin typeface="Arial"/>
                <a:ea typeface="Arial"/>
                <a:cs typeface="Arial"/>
              </a:rPr>
              <a:t>Fix the best hyperparameters</a:t>
            </a:r>
          </a:p>
        </p:txBody>
      </p:sp>
      <p:sp>
        <p:nvSpPr>
          <p:cNvPr id="12" name="Strict mAP = mAP@0.5:0.95. Test checkpoints use strict validation fitn">
            <a:extLst xmlns:a="http://schemas.openxmlformats.org/drawingml/2006/main">
              <a:ext uri="{FF2B5EF4-FFF2-40B4-BE49-F238E27FC236}">
                <a16:creationId xmlns:a16="http://schemas.microsoft.com/office/drawing/2014/main" id="{F24627DB-51FD-45C4-B4FA-E8F92D426E3B}"/>
              </a:ext>
            </a:extLst>
          </p:cNvPr>
          <p:cNvSpPr>
            <a:spLocks xmlns:a="http://schemas.openxmlformats.org/drawingml/2006/main" noGrp="1"/>
          </p:cNvSpPr>
          <p:nvPr/>
        </p:nvSpPr>
        <p:spPr>
          <a:xfrm xmlns:a="http://schemas.openxmlformats.org/drawingml/2006/main">
            <a:off x="609600" y="5638800"/>
            <a:ext cx="1095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a:solidFill>
                  <a:srgbClr val="586B79"/>
                </a:solidFill>
                <a:latin typeface="Arial"/>
                <a:ea typeface="Arial"/>
                <a:cs typeface="Arial"/>
              </a:defRPr>
            </a:defPPr>
            <a:lvl1pPr algn="l">
              <a:buNone/>
              <a:defRPr sz="1425">
                <a:solidFill>
                  <a:srgbClr val="586B79"/>
                </a:solidFill>
                <a:latin typeface="Arial"/>
                <a:ea typeface="Arial"/>
                <a:cs typeface="Arial"/>
              </a:defRPr>
            </a:lvl1pPr>
            <a:lvl2pPr algn="l">
              <a:buNone/>
              <a:defRPr sz="1425">
                <a:solidFill>
                  <a:srgbClr val="586B79"/>
                </a:solidFill>
                <a:latin typeface="Arial"/>
                <a:ea typeface="Arial"/>
                <a:cs typeface="Arial"/>
              </a:defRPr>
            </a:lvl2pPr>
            <a:lvl3pPr algn="l">
              <a:buNone/>
              <a:defRPr sz="1425">
                <a:solidFill>
                  <a:srgbClr val="586B79"/>
                </a:solidFill>
                <a:latin typeface="Arial"/>
                <a:ea typeface="Arial"/>
                <a:cs typeface="Arial"/>
              </a:defRPr>
            </a:lvl3pPr>
            <a:lvl4pPr algn="l">
              <a:buNone/>
              <a:defRPr sz="1425">
                <a:solidFill>
                  <a:srgbClr val="586B79"/>
                </a:solidFill>
                <a:latin typeface="Arial"/>
                <a:ea typeface="Arial"/>
                <a:cs typeface="Arial"/>
              </a:defRPr>
            </a:lvl4pPr>
            <a:lvl5pPr algn="l">
              <a:buNone/>
              <a:defRPr sz="1425">
                <a:solidFill>
                  <a:srgbClr val="586B79"/>
                </a:solidFill>
                <a:latin typeface="Arial"/>
                <a:ea typeface="Arial"/>
                <a:cs typeface="Arial"/>
              </a:defRPr>
            </a:lvl5pPr>
            <a:lvl6pPr algn="l">
              <a:buNone/>
              <a:defRPr sz="1425">
                <a:solidFill>
                  <a:srgbClr val="586B79"/>
                </a:solidFill>
                <a:latin typeface="Arial"/>
                <a:ea typeface="Arial"/>
                <a:cs typeface="Arial"/>
              </a:defRPr>
            </a:lvl6pPr>
            <a:lvl7pPr algn="l">
              <a:buNone/>
              <a:defRPr sz="1425">
                <a:solidFill>
                  <a:srgbClr val="586B79"/>
                </a:solidFill>
                <a:latin typeface="Arial"/>
                <a:ea typeface="Arial"/>
                <a:cs typeface="Arial"/>
              </a:defRPr>
            </a:lvl7pPr>
            <a:lvl8pPr algn="l">
              <a:buNone/>
              <a:defRPr sz="1425">
                <a:solidFill>
                  <a:srgbClr val="586B79"/>
                </a:solidFill>
                <a:latin typeface="Arial"/>
                <a:ea typeface="Arial"/>
                <a:cs typeface="Arial"/>
              </a:defRPr>
            </a:lvl8pPr>
            <a:lvl9pPr algn="l">
              <a:buNone/>
              <a:defRPr sz="1425">
                <a:solidFill>
                  <a:srgbClr val="586B79"/>
                </a:solidFill>
                <a:latin typeface="Arial"/>
                <a:ea typeface="Arial"/>
                <a:cs typeface="Arial"/>
              </a:defRPr>
            </a:lvl9pPr>
          </a:lstStyle>
          <a:p xmlns:a="http://schemas.openxmlformats.org/drawingml/2006/main">
            <a:pPr algn="l">
              <a:buNone/>
              <a:defRPr sz="1500" b="0">
                <a:solidFill>
                  <a:srgbClr val="586B79"/>
                </a:solidFill>
                <a:latin typeface="Arial"/>
                <a:ea typeface="Arial"/>
                <a:cs typeface="Arial"/>
              </a:defRPr>
            </a:pPr>
            <a:r>
              <a:rPr sz="1500" b="0">
                <a:solidFill>
                  <a:srgbClr val="586B79"/>
                </a:solidFill>
                <a:latin typeface="Arial"/>
                <a:ea typeface="Arial"/>
                <a:cs typeface="Arial"/>
              </a:rPr>
              <a:t>Main comparison: all six methods, seeds 0–2. Extra seeds 3–4: Baseline, CMA-ES, Full.</a:t>
            </a:r>
          </a:p>
        </p:txBody>
      </p:sp>
      <p:sp>
        <p:nvSpPr>
          <p:cNvPr id="20" name="workflow-retrain-title">
            <a:extLst xmlns:a="http://schemas.openxmlformats.org/drawingml/2006/main">
              <a:ext uri="{FF2B5EF4-FFF2-40B4-BE49-F238E27FC236}">
                <a16:creationId xmlns:a16="http://schemas.microsoft.com/office/drawing/2014/main" id="{63C2B76F-7A06-48BC-997B-604550279878}"/>
              </a:ext>
            </a:extLst>
          </p:cNvPr>
          <p:cNvSpPr>
            <a:spLocks xmlns:a="http://schemas.openxmlformats.org/drawingml/2006/main" noGrp="1"/>
          </p:cNvSpPr>
          <p:nvPr/>
        </p:nvSpPr>
        <p:spPr>
          <a:xfrm xmlns:a="http://schemas.openxmlformats.org/drawingml/2006/main">
            <a:off x="609600" y="4610100"/>
            <a:ext cx="5143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100" b="1">
                <a:solidFill>
                  <a:srgbClr val="007E83"/>
                </a:solidFill>
                <a:latin typeface="Arial"/>
                <a:ea typeface="Arial"/>
                <a:cs typeface="Arial"/>
              </a:defRPr>
            </a:defPPr>
            <a:lvl1pPr>
              <a:buNone/>
              <a:defRPr sz="2100" b="1">
                <a:solidFill>
                  <a:srgbClr val="007E83"/>
                </a:solidFill>
                <a:latin typeface="Arial"/>
                <a:ea typeface="Arial"/>
                <a:cs typeface="Arial"/>
              </a:defRPr>
            </a:lvl1pPr>
            <a:lvl2pPr>
              <a:buNone/>
              <a:defRPr sz="2100" b="1">
                <a:solidFill>
                  <a:srgbClr val="007E83"/>
                </a:solidFill>
                <a:latin typeface="Arial"/>
                <a:ea typeface="Arial"/>
                <a:cs typeface="Arial"/>
              </a:defRPr>
            </a:lvl2pPr>
            <a:lvl3pPr>
              <a:buNone/>
              <a:defRPr sz="2100" b="1">
                <a:solidFill>
                  <a:srgbClr val="007E83"/>
                </a:solidFill>
                <a:latin typeface="Arial"/>
                <a:ea typeface="Arial"/>
                <a:cs typeface="Arial"/>
              </a:defRPr>
            </a:lvl3pPr>
            <a:lvl4pPr>
              <a:buNone/>
              <a:defRPr sz="2100" b="1">
                <a:solidFill>
                  <a:srgbClr val="007E83"/>
                </a:solidFill>
                <a:latin typeface="Arial"/>
                <a:ea typeface="Arial"/>
                <a:cs typeface="Arial"/>
              </a:defRPr>
            </a:lvl4pPr>
            <a:lvl5pPr>
              <a:buNone/>
              <a:defRPr sz="2100" b="1">
                <a:solidFill>
                  <a:srgbClr val="007E83"/>
                </a:solidFill>
                <a:latin typeface="Arial"/>
                <a:ea typeface="Arial"/>
                <a:cs typeface="Arial"/>
              </a:defRPr>
            </a:lvl5pPr>
            <a:lvl6pPr>
              <a:buNone/>
              <a:defRPr sz="2100" b="1">
                <a:solidFill>
                  <a:srgbClr val="007E83"/>
                </a:solidFill>
                <a:latin typeface="Arial"/>
                <a:ea typeface="Arial"/>
                <a:cs typeface="Arial"/>
              </a:defRPr>
            </a:lvl6pPr>
            <a:lvl7pPr>
              <a:buNone/>
              <a:defRPr sz="2100" b="1">
                <a:solidFill>
                  <a:srgbClr val="007E83"/>
                </a:solidFill>
                <a:latin typeface="Arial"/>
                <a:ea typeface="Arial"/>
                <a:cs typeface="Arial"/>
              </a:defRPr>
            </a:lvl7pPr>
            <a:lvl8pPr>
              <a:buNone/>
              <a:defRPr sz="2100" b="1">
                <a:solidFill>
                  <a:srgbClr val="007E83"/>
                </a:solidFill>
                <a:latin typeface="Arial"/>
                <a:ea typeface="Arial"/>
                <a:cs typeface="Arial"/>
              </a:defRPr>
            </a:lvl8pPr>
            <a:lvl9pPr>
              <a:buNone/>
              <a:defRPr sz="2100" b="1">
                <a:solidFill>
                  <a:srgbClr val="007E83"/>
                </a:solidFill>
                <a:latin typeface="Arial"/>
                <a:ea typeface="Arial"/>
                <a:cs typeface="Arial"/>
              </a:defRPr>
            </a:lvl9pPr>
          </a:lstStyle>
          <a:p xmlns:a="http://schemas.openxmlformats.org/drawingml/2006/main">
            <a:pPr>
              <a:buNone/>
              <a:defRPr sz="2100" b="1">
                <a:solidFill>
                  <a:srgbClr val="007E83"/>
                </a:solidFill>
                <a:latin typeface="Arial"/>
                <a:ea typeface="Arial"/>
                <a:cs typeface="Arial"/>
              </a:defRPr>
            </a:pPr>
            <a:r>
              <a:rPr sz="2100" b="1">
                <a:solidFill>
                  <a:srgbClr val="007E83"/>
                </a:solidFill>
                <a:latin typeface="Arial"/>
                <a:ea typeface="Arial"/>
                <a:cs typeface="Arial"/>
              </a:rPr>
              <a:t>3  Retrain (100 epochs)</a:t>
            </a:r>
          </a:p>
        </p:txBody>
      </p:sp>
      <p:sp>
        <p:nvSpPr>
          <p:cNvPr id="21" name="workflow-retrain-body">
            <a:extLst xmlns:a="http://schemas.openxmlformats.org/drawingml/2006/main">
              <a:ext uri="{FF2B5EF4-FFF2-40B4-BE49-F238E27FC236}">
                <a16:creationId xmlns:a16="http://schemas.microsoft.com/office/drawing/2014/main" id="{6850DC6B-BD60-485E-B03A-740002C1A236}"/>
              </a:ext>
            </a:extLst>
          </p:cNvPr>
          <p:cNvSpPr>
            <a:spLocks xmlns:a="http://schemas.openxmlformats.org/drawingml/2006/main" noGrp="1"/>
          </p:cNvSpPr>
          <p:nvPr/>
        </p:nvSpPr>
        <p:spPr>
          <a:xfrm xmlns:a="http://schemas.openxmlformats.org/drawingml/2006/main">
            <a:off x="609600" y="5038725"/>
            <a:ext cx="5143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875" b="0">
                <a:solidFill>
                  <a:srgbClr val="203440"/>
                </a:solidFill>
                <a:latin typeface="Arial"/>
                <a:ea typeface="Arial"/>
                <a:cs typeface="Arial"/>
              </a:defRPr>
            </a:defPPr>
            <a:lvl1pPr>
              <a:buNone/>
              <a:defRPr sz="1875" b="0">
                <a:solidFill>
                  <a:srgbClr val="203440"/>
                </a:solidFill>
                <a:latin typeface="Arial"/>
                <a:ea typeface="Arial"/>
                <a:cs typeface="Arial"/>
              </a:defRPr>
            </a:lvl1pPr>
            <a:lvl2pPr>
              <a:buNone/>
              <a:defRPr sz="1875" b="0">
                <a:solidFill>
                  <a:srgbClr val="203440"/>
                </a:solidFill>
                <a:latin typeface="Arial"/>
                <a:ea typeface="Arial"/>
                <a:cs typeface="Arial"/>
              </a:defRPr>
            </a:lvl2pPr>
            <a:lvl3pPr>
              <a:buNone/>
              <a:defRPr sz="1875" b="0">
                <a:solidFill>
                  <a:srgbClr val="203440"/>
                </a:solidFill>
                <a:latin typeface="Arial"/>
                <a:ea typeface="Arial"/>
                <a:cs typeface="Arial"/>
              </a:defRPr>
            </a:lvl3pPr>
            <a:lvl4pPr>
              <a:buNone/>
              <a:defRPr sz="1875" b="0">
                <a:solidFill>
                  <a:srgbClr val="203440"/>
                </a:solidFill>
                <a:latin typeface="Arial"/>
                <a:ea typeface="Arial"/>
                <a:cs typeface="Arial"/>
              </a:defRPr>
            </a:lvl4pPr>
            <a:lvl5pPr>
              <a:buNone/>
              <a:defRPr sz="1875" b="0">
                <a:solidFill>
                  <a:srgbClr val="203440"/>
                </a:solidFill>
                <a:latin typeface="Arial"/>
                <a:ea typeface="Arial"/>
                <a:cs typeface="Arial"/>
              </a:defRPr>
            </a:lvl5pPr>
            <a:lvl6pPr>
              <a:buNone/>
              <a:defRPr sz="1875" b="0">
                <a:solidFill>
                  <a:srgbClr val="203440"/>
                </a:solidFill>
                <a:latin typeface="Arial"/>
                <a:ea typeface="Arial"/>
                <a:cs typeface="Arial"/>
              </a:defRPr>
            </a:lvl6pPr>
            <a:lvl7pPr>
              <a:buNone/>
              <a:defRPr sz="1875" b="0">
                <a:solidFill>
                  <a:srgbClr val="203440"/>
                </a:solidFill>
                <a:latin typeface="Arial"/>
                <a:ea typeface="Arial"/>
                <a:cs typeface="Arial"/>
              </a:defRPr>
            </a:lvl7pPr>
            <a:lvl8pPr>
              <a:buNone/>
              <a:defRPr sz="1875" b="0">
                <a:solidFill>
                  <a:srgbClr val="203440"/>
                </a:solidFill>
                <a:latin typeface="Arial"/>
                <a:ea typeface="Arial"/>
                <a:cs typeface="Arial"/>
              </a:defRPr>
            </a:lvl8pPr>
            <a:lvl9pPr>
              <a:buNone/>
              <a:defRPr sz="1875" b="0">
                <a:solidFill>
                  <a:srgbClr val="203440"/>
                </a:solidFill>
                <a:latin typeface="Arial"/>
                <a:ea typeface="Arial"/>
                <a:cs typeface="Arial"/>
              </a:defRPr>
            </a:lvl9pPr>
          </a:lstStyle>
          <a:p xmlns:a="http://schemas.openxmlformats.org/drawingml/2006/main">
            <a:pPr>
              <a:buNone/>
              <a:defRPr sz="1875" b="0">
                <a:solidFill>
                  <a:srgbClr val="203440"/>
                </a:solidFill>
                <a:latin typeface="Arial"/>
                <a:ea typeface="Arial"/>
                <a:cs typeface="Arial"/>
              </a:defRPr>
            </a:pPr>
            <a:r>
              <a:rPr sz="1875" b="0">
                <a:solidFill>
                  <a:srgbClr val="203440"/>
                </a:solidFill>
                <a:latin typeface="Arial"/>
                <a:ea typeface="Arial"/>
                <a:cs typeface="Arial"/>
              </a:rPr>
              <a:t>Three seeds; 640 pixels; batch 4</a:t>
            </a:r>
          </a:p>
        </p:txBody>
      </p:sp>
      <p:sp>
        <p:nvSpPr>
          <p:cNvPr id="22" name="workflow-test-title">
            <a:extLst xmlns:a="http://schemas.openxmlformats.org/drawingml/2006/main">
              <a:ext uri="{FF2B5EF4-FFF2-40B4-BE49-F238E27FC236}">
                <a16:creationId xmlns:a16="http://schemas.microsoft.com/office/drawing/2014/main" id="{82DF23B5-13FD-4CF7-8794-FA9941F8F30E}"/>
              </a:ext>
            </a:extLst>
          </p:cNvPr>
          <p:cNvSpPr>
            <a:spLocks xmlns:a="http://schemas.openxmlformats.org/drawingml/2006/main" noGrp="1"/>
          </p:cNvSpPr>
          <p:nvPr/>
        </p:nvSpPr>
        <p:spPr>
          <a:xfrm xmlns:a="http://schemas.openxmlformats.org/drawingml/2006/main">
            <a:off x="6324600" y="4610100"/>
            <a:ext cx="5143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100" b="1">
                <a:solidFill>
                  <a:srgbClr val="326EA5"/>
                </a:solidFill>
                <a:latin typeface="Arial"/>
                <a:ea typeface="Arial"/>
                <a:cs typeface="Arial"/>
              </a:defRPr>
            </a:defPPr>
            <a:lvl1pPr>
              <a:buNone/>
              <a:defRPr sz="2100" b="1">
                <a:solidFill>
                  <a:srgbClr val="326EA5"/>
                </a:solidFill>
                <a:latin typeface="Arial"/>
                <a:ea typeface="Arial"/>
                <a:cs typeface="Arial"/>
              </a:defRPr>
            </a:lvl1pPr>
            <a:lvl2pPr>
              <a:buNone/>
              <a:defRPr sz="2100" b="1">
                <a:solidFill>
                  <a:srgbClr val="326EA5"/>
                </a:solidFill>
                <a:latin typeface="Arial"/>
                <a:ea typeface="Arial"/>
                <a:cs typeface="Arial"/>
              </a:defRPr>
            </a:lvl2pPr>
            <a:lvl3pPr>
              <a:buNone/>
              <a:defRPr sz="2100" b="1">
                <a:solidFill>
                  <a:srgbClr val="326EA5"/>
                </a:solidFill>
                <a:latin typeface="Arial"/>
                <a:ea typeface="Arial"/>
                <a:cs typeface="Arial"/>
              </a:defRPr>
            </a:lvl3pPr>
            <a:lvl4pPr>
              <a:buNone/>
              <a:defRPr sz="2100" b="1">
                <a:solidFill>
                  <a:srgbClr val="326EA5"/>
                </a:solidFill>
                <a:latin typeface="Arial"/>
                <a:ea typeface="Arial"/>
                <a:cs typeface="Arial"/>
              </a:defRPr>
            </a:lvl4pPr>
            <a:lvl5pPr>
              <a:buNone/>
              <a:defRPr sz="2100" b="1">
                <a:solidFill>
                  <a:srgbClr val="326EA5"/>
                </a:solidFill>
                <a:latin typeface="Arial"/>
                <a:ea typeface="Arial"/>
                <a:cs typeface="Arial"/>
              </a:defRPr>
            </a:lvl5pPr>
            <a:lvl6pPr>
              <a:buNone/>
              <a:defRPr sz="2100" b="1">
                <a:solidFill>
                  <a:srgbClr val="326EA5"/>
                </a:solidFill>
                <a:latin typeface="Arial"/>
                <a:ea typeface="Arial"/>
                <a:cs typeface="Arial"/>
              </a:defRPr>
            </a:lvl6pPr>
            <a:lvl7pPr>
              <a:buNone/>
              <a:defRPr sz="2100" b="1">
                <a:solidFill>
                  <a:srgbClr val="326EA5"/>
                </a:solidFill>
                <a:latin typeface="Arial"/>
                <a:ea typeface="Arial"/>
                <a:cs typeface="Arial"/>
              </a:defRPr>
            </a:lvl7pPr>
            <a:lvl8pPr>
              <a:buNone/>
              <a:defRPr sz="2100" b="1">
                <a:solidFill>
                  <a:srgbClr val="326EA5"/>
                </a:solidFill>
                <a:latin typeface="Arial"/>
                <a:ea typeface="Arial"/>
                <a:cs typeface="Arial"/>
              </a:defRPr>
            </a:lvl8pPr>
            <a:lvl9pPr>
              <a:buNone/>
              <a:defRPr sz="2100" b="1">
                <a:solidFill>
                  <a:srgbClr val="326EA5"/>
                </a:solidFill>
                <a:latin typeface="Arial"/>
                <a:ea typeface="Arial"/>
                <a:cs typeface="Arial"/>
              </a:defRPr>
            </a:lvl9pPr>
          </a:lstStyle>
          <a:p xmlns:a="http://schemas.openxmlformats.org/drawingml/2006/main">
            <a:pPr>
              <a:buNone/>
              <a:defRPr sz="2100" b="1">
                <a:solidFill>
                  <a:srgbClr val="326EA5"/>
                </a:solidFill>
                <a:latin typeface="Arial"/>
                <a:ea typeface="Arial"/>
                <a:cs typeface="Arial"/>
              </a:defRPr>
            </a:pPr>
            <a:r>
              <a:rPr sz="2100" b="1">
                <a:solidFill>
                  <a:srgbClr val="326EA5"/>
                </a:solidFill>
                <a:latin typeface="Arial"/>
                <a:ea typeface="Arial"/>
                <a:cs typeface="Arial"/>
              </a:rPr>
              <a:t>4  Test held-out images</a:t>
            </a:r>
          </a:p>
        </p:txBody>
      </p:sp>
      <p:sp>
        <p:nvSpPr>
          <p:cNvPr id="23" name="workflow-test-body">
            <a:extLst xmlns:a="http://schemas.openxmlformats.org/drawingml/2006/main">
              <a:ext uri="{FF2B5EF4-FFF2-40B4-BE49-F238E27FC236}">
                <a16:creationId xmlns:a16="http://schemas.microsoft.com/office/drawing/2014/main" id="{53E05AAE-5330-4096-813F-FE811FD605DA}"/>
              </a:ext>
            </a:extLst>
          </p:cNvPr>
          <p:cNvSpPr>
            <a:spLocks xmlns:a="http://schemas.openxmlformats.org/drawingml/2006/main" noGrp="1"/>
          </p:cNvSpPr>
          <p:nvPr/>
        </p:nvSpPr>
        <p:spPr>
          <a:xfrm xmlns:a="http://schemas.openxmlformats.org/drawingml/2006/main">
            <a:off x="6324600" y="5038725"/>
            <a:ext cx="5143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875" b="0">
                <a:solidFill>
                  <a:srgbClr val="203440"/>
                </a:solidFill>
                <a:latin typeface="Arial"/>
                <a:ea typeface="Arial"/>
                <a:cs typeface="Arial"/>
              </a:defRPr>
            </a:defPPr>
            <a:lvl1pPr>
              <a:buNone/>
              <a:defRPr sz="1875" b="0">
                <a:solidFill>
                  <a:srgbClr val="203440"/>
                </a:solidFill>
                <a:latin typeface="Arial"/>
                <a:ea typeface="Arial"/>
                <a:cs typeface="Arial"/>
              </a:defRPr>
            </a:lvl1pPr>
            <a:lvl2pPr>
              <a:buNone/>
              <a:defRPr sz="1875" b="0">
                <a:solidFill>
                  <a:srgbClr val="203440"/>
                </a:solidFill>
                <a:latin typeface="Arial"/>
                <a:ea typeface="Arial"/>
                <a:cs typeface="Arial"/>
              </a:defRPr>
            </a:lvl2pPr>
            <a:lvl3pPr>
              <a:buNone/>
              <a:defRPr sz="1875" b="0">
                <a:solidFill>
                  <a:srgbClr val="203440"/>
                </a:solidFill>
                <a:latin typeface="Arial"/>
                <a:ea typeface="Arial"/>
                <a:cs typeface="Arial"/>
              </a:defRPr>
            </a:lvl3pPr>
            <a:lvl4pPr>
              <a:buNone/>
              <a:defRPr sz="1875" b="0">
                <a:solidFill>
                  <a:srgbClr val="203440"/>
                </a:solidFill>
                <a:latin typeface="Arial"/>
                <a:ea typeface="Arial"/>
                <a:cs typeface="Arial"/>
              </a:defRPr>
            </a:lvl4pPr>
            <a:lvl5pPr>
              <a:buNone/>
              <a:defRPr sz="1875" b="0">
                <a:solidFill>
                  <a:srgbClr val="203440"/>
                </a:solidFill>
                <a:latin typeface="Arial"/>
                <a:ea typeface="Arial"/>
                <a:cs typeface="Arial"/>
              </a:defRPr>
            </a:lvl5pPr>
            <a:lvl6pPr>
              <a:buNone/>
              <a:defRPr sz="1875" b="0">
                <a:solidFill>
                  <a:srgbClr val="203440"/>
                </a:solidFill>
                <a:latin typeface="Arial"/>
                <a:ea typeface="Arial"/>
                <a:cs typeface="Arial"/>
              </a:defRPr>
            </a:lvl6pPr>
            <a:lvl7pPr>
              <a:buNone/>
              <a:defRPr sz="1875" b="0">
                <a:solidFill>
                  <a:srgbClr val="203440"/>
                </a:solidFill>
                <a:latin typeface="Arial"/>
                <a:ea typeface="Arial"/>
                <a:cs typeface="Arial"/>
              </a:defRPr>
            </a:lvl7pPr>
            <a:lvl8pPr>
              <a:buNone/>
              <a:defRPr sz="1875" b="0">
                <a:solidFill>
                  <a:srgbClr val="203440"/>
                </a:solidFill>
                <a:latin typeface="Arial"/>
                <a:ea typeface="Arial"/>
                <a:cs typeface="Arial"/>
              </a:defRPr>
            </a:lvl8pPr>
            <a:lvl9pPr>
              <a:buNone/>
              <a:defRPr sz="1875" b="0">
                <a:solidFill>
                  <a:srgbClr val="203440"/>
                </a:solidFill>
                <a:latin typeface="Arial"/>
                <a:ea typeface="Arial"/>
                <a:cs typeface="Arial"/>
              </a:defRPr>
            </a:lvl9pPr>
          </a:lstStyle>
          <a:p xmlns:a="http://schemas.openxmlformats.org/drawingml/2006/main">
            <a:pPr>
              <a:buNone/>
              <a:defRPr sz="1875" b="0">
                <a:solidFill>
                  <a:srgbClr val="203440"/>
                </a:solidFill>
                <a:latin typeface="Arial"/>
                <a:ea typeface="Arial"/>
                <a:cs typeface="Arial"/>
              </a:defRPr>
            </a:pPr>
            <a:r>
              <a:rPr sz="1875" b="0">
                <a:solidFill>
                  <a:srgbClr val="203440"/>
                </a:solidFill>
                <a:latin typeface="Arial"/>
                <a:ea typeface="Arial"/>
                <a:cs typeface="Arial"/>
              </a:rPr>
              <a:t>Report both mAP metrics</a:t>
            </a:r>
          </a:p>
        </p:txBody>
      </p:sp>
      <p:sp>
        <p:nvSpPr>
          <p:cNvPr id="24" name="search-and-checkpoint-rules">
            <a:extLst xmlns:a="http://schemas.openxmlformats.org/drawingml/2006/main">
              <a:ext uri="{FF2B5EF4-FFF2-40B4-BE49-F238E27FC236}">
                <a16:creationId xmlns:a16="http://schemas.microsoft.com/office/drawing/2014/main" id="{51F17638-53F0-48C1-B543-85B626E47CB5}"/>
              </a:ext>
            </a:extLst>
          </p:cNvPr>
          <p:cNvSpPr>
            <a:spLocks xmlns:a="http://schemas.openxmlformats.org/drawingml/2006/main" noGrp="1"/>
          </p:cNvSpPr>
          <p:nvPr/>
        </p:nvSpPr>
        <p:spPr>
          <a:xfrm xmlns:a="http://schemas.openxmlformats.org/drawingml/2006/main">
            <a:off x="609600" y="5934075"/>
            <a:ext cx="10953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425" b="0">
                <a:solidFill>
                  <a:srgbClr val="586B79"/>
                </a:solidFill>
                <a:latin typeface="Arial"/>
                <a:ea typeface="Arial"/>
                <a:cs typeface="Arial"/>
              </a:defRPr>
            </a:defPPr>
            <a:lvl1pPr>
              <a:buNone/>
              <a:defRPr sz="1425" b="0">
                <a:solidFill>
                  <a:srgbClr val="586B79"/>
                </a:solidFill>
                <a:latin typeface="Arial"/>
                <a:ea typeface="Arial"/>
                <a:cs typeface="Arial"/>
              </a:defRPr>
            </a:lvl1pPr>
            <a:lvl2pPr>
              <a:buNone/>
              <a:defRPr sz="1425" b="0">
                <a:solidFill>
                  <a:srgbClr val="586B79"/>
                </a:solidFill>
                <a:latin typeface="Arial"/>
                <a:ea typeface="Arial"/>
                <a:cs typeface="Arial"/>
              </a:defRPr>
            </a:lvl2pPr>
            <a:lvl3pPr>
              <a:buNone/>
              <a:defRPr sz="1425" b="0">
                <a:solidFill>
                  <a:srgbClr val="586B79"/>
                </a:solidFill>
                <a:latin typeface="Arial"/>
                <a:ea typeface="Arial"/>
                <a:cs typeface="Arial"/>
              </a:defRPr>
            </a:lvl3pPr>
            <a:lvl4pPr>
              <a:buNone/>
              <a:defRPr sz="1425" b="0">
                <a:solidFill>
                  <a:srgbClr val="586B79"/>
                </a:solidFill>
                <a:latin typeface="Arial"/>
                <a:ea typeface="Arial"/>
                <a:cs typeface="Arial"/>
              </a:defRPr>
            </a:lvl4pPr>
            <a:lvl5pPr>
              <a:buNone/>
              <a:defRPr sz="1425" b="0">
                <a:solidFill>
                  <a:srgbClr val="586B79"/>
                </a:solidFill>
                <a:latin typeface="Arial"/>
                <a:ea typeface="Arial"/>
                <a:cs typeface="Arial"/>
              </a:defRPr>
            </a:lvl5pPr>
            <a:lvl6pPr>
              <a:buNone/>
              <a:defRPr sz="1425" b="0">
                <a:solidFill>
                  <a:srgbClr val="586B79"/>
                </a:solidFill>
                <a:latin typeface="Arial"/>
                <a:ea typeface="Arial"/>
                <a:cs typeface="Arial"/>
              </a:defRPr>
            </a:lvl6pPr>
            <a:lvl7pPr>
              <a:buNone/>
              <a:defRPr sz="1425" b="0">
                <a:solidFill>
                  <a:srgbClr val="586B79"/>
                </a:solidFill>
                <a:latin typeface="Arial"/>
                <a:ea typeface="Arial"/>
                <a:cs typeface="Arial"/>
              </a:defRPr>
            </a:lvl7pPr>
            <a:lvl8pPr>
              <a:buNone/>
              <a:defRPr sz="1425" b="0">
                <a:solidFill>
                  <a:srgbClr val="586B79"/>
                </a:solidFill>
                <a:latin typeface="Arial"/>
                <a:ea typeface="Arial"/>
                <a:cs typeface="Arial"/>
              </a:defRPr>
            </a:lvl8pPr>
            <a:lvl9pPr>
              <a:buNone/>
              <a:defRPr sz="1425" b="0">
                <a:solidFill>
                  <a:srgbClr val="586B79"/>
                </a:solidFill>
                <a:latin typeface="Arial"/>
                <a:ea typeface="Arial"/>
                <a:cs typeface="Arial"/>
              </a:defRPr>
            </a:lvl9pPr>
          </a:lstStyle>
          <a:p xmlns:a="http://schemas.openxmlformats.org/drawingml/2006/main">
            <a:pPr>
              <a:buNone/>
              <a:defRPr sz="1425" b="0">
                <a:solidFill>
                  <a:srgbClr val="586B79"/>
                </a:solidFill>
                <a:latin typeface="Arial"/>
                <a:ea typeface="Arial"/>
                <a:cs typeface="Arial"/>
              </a:defRPr>
            </a:pPr>
            <a:r>
              <a:rPr sz="1425" b="0">
                <a:solidFill>
                  <a:srgbClr val="586B79"/>
                </a:solidFill>
                <a:latin typeface="Arial"/>
                <a:ea typeface="Arial"/>
                <a:cs typeface="Arial"/>
              </a:rPr>
              <a:t>Original search: peak validation mAP@0.5. Test checkpoint: strict validation fitness.</a:t>
            </a:r>
          </a:p>
        </p:txBody>
      </p:sp>
    </p:spTree>
    <p:extLst>
      <p:ext uri="{BB962C8B-B14F-4D97-AF65-F5344CB8AC3E}">
        <p14:creationId xmlns:p14="http://schemas.microsoft.com/office/powerpoint/2010/main" val="164937920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ICCT 2026  ·  PAPER #1684">
            <a:extLst xmlns:a="http://schemas.openxmlformats.org/drawingml/2006/main">
              <a:ext uri="{FF2B5EF4-FFF2-40B4-BE49-F238E27FC236}">
                <a16:creationId xmlns:a16="http://schemas.microsoft.com/office/drawing/2014/main" id="{A910330D-7556-4DEB-98E8-651ECD7CFDB2}"/>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ICCT 2026  ·  PAPER #1684</a:t>
            </a:r>
          </a:p>
        </p:txBody>
      </p:sp>
      <p:sp>
        <p:nvSpPr>
          <p:cNvPr id="2" name="Every original search gets 45 evaluations">
            <a:extLst xmlns:a="http://schemas.openxmlformats.org/drawingml/2006/main">
              <a:ext uri="{FF2B5EF4-FFF2-40B4-BE49-F238E27FC236}">
                <a16:creationId xmlns:a16="http://schemas.microsoft.com/office/drawing/2014/main" id="{86F9AB1F-03BA-477D-A0DA-F62D7CEC502D}"/>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3150" b="1">
                <a:solidFill>
                  <a:srgbClr val="142D40"/>
                </a:solidFill>
                <a:latin typeface="Arial"/>
                <a:ea typeface="Arial"/>
                <a:cs typeface="Arial"/>
              </a:defRPr>
            </a:defPPr>
            <a:lvl1pPr algn="l">
              <a:buNone/>
              <a:defRPr sz="3150" b="1">
                <a:solidFill>
                  <a:srgbClr val="142D40"/>
                </a:solidFill>
                <a:latin typeface="Arial"/>
                <a:ea typeface="Arial"/>
                <a:cs typeface="Arial"/>
              </a:defRPr>
            </a:lvl1pPr>
            <a:lvl2pPr algn="l">
              <a:buNone/>
              <a:defRPr sz="3150" b="1">
                <a:solidFill>
                  <a:srgbClr val="142D40"/>
                </a:solidFill>
                <a:latin typeface="Arial"/>
                <a:ea typeface="Arial"/>
                <a:cs typeface="Arial"/>
              </a:defRPr>
            </a:lvl2pPr>
            <a:lvl3pPr algn="l">
              <a:buNone/>
              <a:defRPr sz="3150" b="1">
                <a:solidFill>
                  <a:srgbClr val="142D40"/>
                </a:solidFill>
                <a:latin typeface="Arial"/>
                <a:ea typeface="Arial"/>
                <a:cs typeface="Arial"/>
              </a:defRPr>
            </a:lvl3pPr>
            <a:lvl4pPr algn="l">
              <a:buNone/>
              <a:defRPr sz="3150" b="1">
                <a:solidFill>
                  <a:srgbClr val="142D40"/>
                </a:solidFill>
                <a:latin typeface="Arial"/>
                <a:ea typeface="Arial"/>
                <a:cs typeface="Arial"/>
              </a:defRPr>
            </a:lvl4pPr>
            <a:lvl5pPr algn="l">
              <a:buNone/>
              <a:defRPr sz="3150" b="1">
                <a:solidFill>
                  <a:srgbClr val="142D40"/>
                </a:solidFill>
                <a:latin typeface="Arial"/>
                <a:ea typeface="Arial"/>
                <a:cs typeface="Arial"/>
              </a:defRPr>
            </a:lvl5pPr>
            <a:lvl6pPr algn="l">
              <a:buNone/>
              <a:defRPr sz="3150" b="1">
                <a:solidFill>
                  <a:srgbClr val="142D40"/>
                </a:solidFill>
                <a:latin typeface="Arial"/>
                <a:ea typeface="Arial"/>
                <a:cs typeface="Arial"/>
              </a:defRPr>
            </a:lvl6pPr>
            <a:lvl7pPr algn="l">
              <a:buNone/>
              <a:defRPr sz="3150" b="1">
                <a:solidFill>
                  <a:srgbClr val="142D40"/>
                </a:solidFill>
                <a:latin typeface="Arial"/>
                <a:ea typeface="Arial"/>
                <a:cs typeface="Arial"/>
              </a:defRPr>
            </a:lvl7pPr>
            <a:lvl8pPr algn="l">
              <a:buNone/>
              <a:defRPr sz="3150" b="1">
                <a:solidFill>
                  <a:srgbClr val="142D40"/>
                </a:solidFill>
                <a:latin typeface="Arial"/>
                <a:ea typeface="Arial"/>
                <a:cs typeface="Arial"/>
              </a:defRPr>
            </a:lvl8pPr>
            <a:lvl9pPr algn="l">
              <a:buNone/>
              <a:defRPr sz="3150" b="1">
                <a:solidFill>
                  <a:srgbClr val="142D40"/>
                </a:solidFill>
                <a:latin typeface="Arial"/>
                <a:ea typeface="Arial"/>
                <a:cs typeface="Arial"/>
              </a:defRPr>
            </a:lvl9pPr>
          </a:lstStyle>
          <a:p xmlns:a="http://schemas.openxmlformats.org/drawingml/2006/main">
            <a:pPr algn="l">
              <a:buNone/>
              <a:defRPr sz="3150" b="1">
                <a:solidFill>
                  <a:srgbClr val="142D40"/>
                </a:solidFill>
                <a:latin typeface="Arial"/>
                <a:ea typeface="Arial"/>
                <a:cs typeface="Arial"/>
              </a:defRPr>
            </a:pPr>
            <a:r>
              <a:rPr sz="3150" b="1">
                <a:solidFill>
                  <a:srgbClr val="142D40"/>
                </a:solidFill>
                <a:latin typeface="Arial"/>
                <a:ea typeface="Arial"/>
                <a:cs typeface="Arial"/>
              </a:rPr>
              <a:t>Five HPO strategies under the same budget</a:t>
            </a:r>
          </a:p>
        </p:txBody>
      </p:sp>
      <p:sp>
        <p:nvSpPr>
          <p:cNvPr id="3" name="Five search strategies, with the same final-training protocol.">
            <a:extLst xmlns:a="http://schemas.openxmlformats.org/drawingml/2006/main">
              <a:ext uri="{FF2B5EF4-FFF2-40B4-BE49-F238E27FC236}">
                <a16:creationId xmlns:a16="http://schemas.microsoft.com/office/drawing/2014/main" id="{CAF19FD2-B220-419A-BF56-53DE9A1EA96E}"/>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00">
                <a:solidFill>
                  <a:srgbClr val="586B79"/>
                </a:solidFill>
                <a:latin typeface="Arial"/>
                <a:ea typeface="Arial"/>
                <a:cs typeface="Arial"/>
              </a:defRPr>
            </a:defPPr>
            <a:lvl1pPr algn="l">
              <a:buNone/>
              <a:defRPr sz="1800">
                <a:solidFill>
                  <a:srgbClr val="586B79"/>
                </a:solidFill>
                <a:latin typeface="Arial"/>
                <a:ea typeface="Arial"/>
                <a:cs typeface="Arial"/>
              </a:defRPr>
            </a:lvl1pPr>
            <a:lvl2pPr algn="l">
              <a:buNone/>
              <a:defRPr sz="1800">
                <a:solidFill>
                  <a:srgbClr val="586B79"/>
                </a:solidFill>
                <a:latin typeface="Arial"/>
                <a:ea typeface="Arial"/>
                <a:cs typeface="Arial"/>
              </a:defRPr>
            </a:lvl2pPr>
            <a:lvl3pPr algn="l">
              <a:buNone/>
              <a:defRPr sz="1800">
                <a:solidFill>
                  <a:srgbClr val="586B79"/>
                </a:solidFill>
                <a:latin typeface="Arial"/>
                <a:ea typeface="Arial"/>
                <a:cs typeface="Arial"/>
              </a:defRPr>
            </a:lvl3pPr>
            <a:lvl4pPr algn="l">
              <a:buNone/>
              <a:defRPr sz="1800">
                <a:solidFill>
                  <a:srgbClr val="586B79"/>
                </a:solidFill>
                <a:latin typeface="Arial"/>
                <a:ea typeface="Arial"/>
                <a:cs typeface="Arial"/>
              </a:defRPr>
            </a:lvl4pPr>
            <a:lvl5pPr algn="l">
              <a:buNone/>
              <a:defRPr sz="1800">
                <a:solidFill>
                  <a:srgbClr val="586B79"/>
                </a:solidFill>
                <a:latin typeface="Arial"/>
                <a:ea typeface="Arial"/>
                <a:cs typeface="Arial"/>
              </a:defRPr>
            </a:lvl5pPr>
            <a:lvl6pPr algn="l">
              <a:buNone/>
              <a:defRPr sz="1800">
                <a:solidFill>
                  <a:srgbClr val="586B79"/>
                </a:solidFill>
                <a:latin typeface="Arial"/>
                <a:ea typeface="Arial"/>
                <a:cs typeface="Arial"/>
              </a:defRPr>
            </a:lvl6pPr>
            <a:lvl7pPr algn="l">
              <a:buNone/>
              <a:defRPr sz="1800">
                <a:solidFill>
                  <a:srgbClr val="586B79"/>
                </a:solidFill>
                <a:latin typeface="Arial"/>
                <a:ea typeface="Arial"/>
                <a:cs typeface="Arial"/>
              </a:defRPr>
            </a:lvl7pPr>
            <a:lvl8pPr algn="l">
              <a:buNone/>
              <a:defRPr sz="1800">
                <a:solidFill>
                  <a:srgbClr val="586B79"/>
                </a:solidFill>
                <a:latin typeface="Arial"/>
                <a:ea typeface="Arial"/>
                <a:cs typeface="Arial"/>
              </a:defRPr>
            </a:lvl8pPr>
            <a:lvl9pPr algn="l">
              <a:buNone/>
              <a:defRPr sz="1800">
                <a:solidFill>
                  <a:srgbClr val="586B79"/>
                </a:solidFill>
                <a:latin typeface="Arial"/>
                <a:ea typeface="Arial"/>
                <a:cs typeface="Arial"/>
              </a:defRPr>
            </a:lvl9pPr>
          </a:lstStyle>
          <a:p xmlns:a="http://schemas.openxmlformats.org/drawingml/2006/main">
            <a:pPr algn="l">
              <a:buNone/>
              <a:defRPr sz="1800" b="0">
                <a:solidFill>
                  <a:srgbClr val="586B79"/>
                </a:solidFill>
                <a:latin typeface="Arial"/>
                <a:ea typeface="Arial"/>
                <a:cs typeface="Arial"/>
              </a:defRPr>
            </a:pPr>
            <a:r>
              <a:rPr sz="1800" b="0">
                <a:solidFill>
                  <a:srgbClr val="586B79"/>
                </a:solidFill>
                <a:latin typeface="Arial"/>
                <a:ea typeface="Arial"/>
                <a:cs typeface="Arial"/>
              </a:rPr>
              <a:t>Five searches × 45 evaluations = 225 short training runs (15 epochs each).</a:t>
            </a:r>
          </a:p>
        </p:txBody>
      </p:sp>
      <p:sp>
        <p:nvSpPr>
          <p:cNvPr id="4" name="矩形 3">
            <a:extLst xmlns:a="http://schemas.openxmlformats.org/drawingml/2006/main">
              <a:ext uri="{FF2B5EF4-FFF2-40B4-BE49-F238E27FC236}">
                <a16:creationId xmlns:a16="http://schemas.microsoft.com/office/drawing/2014/main" id="{B1B57300-F17C-48D0-A415-93A82FA22946}"/>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 name="Qiang Zhang  |  Kyungpook National University">
            <a:extLst xmlns:a="http://schemas.openxmlformats.org/drawingml/2006/main">
              <a:ext uri="{FF2B5EF4-FFF2-40B4-BE49-F238E27FC236}">
                <a16:creationId xmlns:a16="http://schemas.microsoft.com/office/drawing/2014/main" id="{698B7CF8-F48E-4D08-83FD-90AD7DFF92FD}"/>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4 / 14">
            <a:extLst xmlns:a="http://schemas.openxmlformats.org/drawingml/2006/main">
              <a:ext uri="{FF2B5EF4-FFF2-40B4-BE49-F238E27FC236}">
                <a16:creationId xmlns:a16="http://schemas.microsoft.com/office/drawing/2014/main" id="{4C9B9000-6C88-48E0-AF72-5AC6787E19F0}"/>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4 / 15</a:t>
            </a:r>
          </a:p>
        </p:txBody>
      </p:sp>
      <p:graphicFrame>
        <p:nvGraphicFramePr>
          <p:cNvPr id="15" name="表格 14">
            <a:extLst xmlns:a="http://schemas.openxmlformats.org/drawingml/2006/main">
              <a:ext uri="{FF2B5EF4-FFF2-40B4-BE49-F238E27FC236}">
                <a16:creationId xmlns:a16="http://schemas.microsoft.com/office/drawing/2014/main" id="{BD4D83CE-5753-4C69-AFB0-B8AF4D38B987}"/>
              </a:ext>
            </a:extLst>
          </p:cNvPr>
          <p:cNvGraphicFramePr/>
          <p:nvPr/>
        </p:nvGraphicFramePr>
        <p:xfrm>
          <a:off xmlns:a="http://schemas.openxmlformats.org/drawingml/2006/main" x="609600" y="2019300"/>
          <a:ext xmlns:a="http://schemas.openxmlformats.org/drawingml/2006/main" cx="10972800" cy="3257550"/>
        </p:xfrm>
        <a:graphic xmlns:a="http://schemas.openxmlformats.org/drawingml/2006/main">
          <a:graphicData uri="http://schemas.openxmlformats.org/drawingml/2006/table">
            <a:tbl>
              <a:tblPr/>
              <a:tblGrid>
                <a:gridCol w="3352800"/>
                <a:gridCol w="1905000"/>
                <a:gridCol w="1905000"/>
                <a:gridCol w="1905000"/>
                <a:gridCol w="1905000"/>
              </a:tblGrid>
              <a:tr h="542925">
                <a:tc>
                  <a:txBody>
                    <a:bodyPr/>
                    <a:lstStyle/>
                    <a:p>
                      <a:pPr algn="l">
                        <a:buNone/>
                      </a:pPr>
                      <a:r>
                        <a:rPr sz="1950" b="1">
                          <a:solidFill>
                            <a:srgbClr val="FFFFFF"/>
                          </a:solidFill>
                          <a:latin typeface="Arial"/>
                          <a:ea typeface="Arial"/>
                          <a:cs typeface="Arial"/>
                        </a:rPr>
                        <a:t>Method</a:t>
                      </a:r>
                    </a:p>
                  </a:txBody>
                  <a:tcPr marL="142875" marR="114300" marT="95250" marB="76200" anchor="ctr">
                    <a:solidFill>
                      <a:srgbClr val="142D40"/>
                    </a:solidFill>
                  </a:tcPr>
                </a:tc>
                <a:tc>
                  <a:txBody>
                    <a:bodyPr/>
                    <a:lstStyle/>
                    <a:p>
                      <a:pPr algn="ctr">
                        <a:buNone/>
                      </a:pPr>
                      <a:r>
                        <a:rPr sz="1950" b="1">
                          <a:solidFill>
                            <a:srgbClr val="FFFFFF"/>
                          </a:solidFill>
                          <a:latin typeface="Arial"/>
                          <a:ea typeface="Arial"/>
                          <a:cs typeface="Arial"/>
                        </a:rPr>
                        <a:t>Random</a:t>
                      </a:r>
                    </a:p>
                  </a:txBody>
                  <a:tcPr marL="142875" marR="114300" marT="95250" marB="76200" anchor="ctr">
                    <a:solidFill>
                      <a:srgbClr val="142D40"/>
                    </a:solidFill>
                  </a:tcPr>
                </a:tc>
                <a:tc>
                  <a:txBody>
                    <a:bodyPr/>
                    <a:lstStyle/>
                    <a:p>
                      <a:pPr algn="ctr">
                        <a:buNone/>
                      </a:pPr>
                      <a:r>
                        <a:rPr sz="1950" b="1">
                          <a:solidFill>
                            <a:srgbClr val="FFFFFF"/>
                          </a:solidFill>
                          <a:latin typeface="Arial"/>
                          <a:ea typeface="Arial"/>
                          <a:cs typeface="Arial"/>
                        </a:rPr>
                        <a:t>GA</a:t>
                      </a:r>
                    </a:p>
                  </a:txBody>
                  <a:tcPr marL="142875" marR="114300" marT="95250" marB="76200" anchor="ctr">
                    <a:solidFill>
                      <a:srgbClr val="142D40"/>
                    </a:solidFill>
                  </a:tcPr>
                </a:tc>
                <a:tc>
                  <a:txBody>
                    <a:bodyPr/>
                    <a:lstStyle/>
                    <a:p>
                      <a:pPr algn="ctr">
                        <a:buNone/>
                      </a:pPr>
                      <a:r>
                        <a:rPr sz="1950" b="1">
                          <a:solidFill>
                            <a:srgbClr val="FFFFFF"/>
                          </a:solidFill>
                          <a:latin typeface="Arial"/>
                          <a:ea typeface="Arial"/>
                          <a:cs typeface="Arial"/>
                        </a:rPr>
                        <a:t>CMA-ES</a:t>
                      </a:r>
                    </a:p>
                  </a:txBody>
                  <a:tcPr marL="142875" marR="114300" marT="95250" marB="76200" anchor="ctr">
                    <a:solidFill>
                      <a:srgbClr val="142D40"/>
                    </a:solidFill>
                  </a:tcPr>
                </a:tc>
                <a:tc>
                  <a:txBody>
                    <a:bodyPr/>
                    <a:lstStyle/>
                    <a:p>
                      <a:pPr algn="ctr">
                        <a:buNone/>
                      </a:pPr>
                      <a:r>
                        <a:rPr sz="1950" b="1">
                          <a:solidFill>
                            <a:srgbClr val="FFFFFF"/>
                          </a:solidFill>
                          <a:latin typeface="Arial"/>
                          <a:ea typeface="Arial"/>
                          <a:cs typeface="Arial"/>
                        </a:rPr>
                        <a:t>Hyperlocal</a:t>
                      </a:r>
                    </a:p>
                  </a:txBody>
                  <a:tcPr marL="142875" marR="114300" marT="95250" marB="76200" anchor="ctr">
                    <a:solidFill>
                      <a:srgbClr val="142D40"/>
                    </a:solidFill>
                  </a:tcPr>
                </a:tc>
              </a:tr>
              <a:tr h="542925">
                <a:tc>
                  <a:txBody>
                    <a:bodyPr/>
                    <a:lstStyle/>
                    <a:p>
                      <a:pPr algn="l">
                        <a:buNone/>
                      </a:pPr>
                      <a:r>
                        <a:rPr sz="2025" b="0">
                          <a:solidFill>
                            <a:srgbClr val="203440"/>
                          </a:solidFill>
                          <a:latin typeface="Arial"/>
                          <a:ea typeface="Arial"/>
                          <a:cs typeface="Arial"/>
                        </a:rPr>
                        <a:t>Random</a:t>
                      </a:r>
                    </a:p>
                  </a:txBody>
                  <a:tcPr marL="142875" marR="114300" marT="95250" marB="76200" anchor="ctr">
                    <a:solidFill>
                      <a:srgbClr val="F2F5F7"/>
                    </a:solidFill>
                  </a:tcPr>
                </a:tc>
                <a:tc>
                  <a:txBody>
                    <a:bodyPr/>
                    <a:lstStyle/>
                    <a:p>
                      <a:pPr algn="ctr">
                        <a:buNone/>
                      </a:pPr>
                      <a:r>
                        <a:rPr sz="2025" b="0">
                          <a:solidFill>
                            <a:srgbClr val="203440"/>
                          </a:solidFill>
                          <a:latin typeface="Arial"/>
                          <a:ea typeface="Arial"/>
                          <a:cs typeface="Arial"/>
                        </a:rPr>
                        <a:t>45</a:t>
                      </a:r>
                    </a:p>
                  </a:txBody>
                  <a:tcPr marL="142875" marR="114300" marT="95250" marB="76200" anchor="ctr">
                    <a:solidFill>
                      <a:srgbClr val="F2F5F7"/>
                    </a:solidFill>
                  </a:tcPr>
                </a:tc>
                <a:tc>
                  <a:txBody>
                    <a:bodyPr/>
                    <a:lstStyle/>
                    <a:p>
                      <a:pPr algn="ctr">
                        <a:buNone/>
                      </a:pPr>
                      <a:r>
                        <a:rPr sz="2025" b="0">
                          <a:solidFill>
                            <a:srgbClr val="203440"/>
                          </a:solidFill>
                          <a:latin typeface="Arial"/>
                          <a:ea typeface="Arial"/>
                          <a:cs typeface="Arial"/>
                        </a:rPr>
                        <a:t>0</a:t>
                      </a:r>
                    </a:p>
                  </a:txBody>
                  <a:tcPr marL="142875" marR="114300" marT="95250" marB="76200" anchor="ctr">
                    <a:solidFill>
                      <a:srgbClr val="F2F5F7"/>
                    </a:solidFill>
                  </a:tcPr>
                </a:tc>
                <a:tc>
                  <a:txBody>
                    <a:bodyPr/>
                    <a:lstStyle/>
                    <a:p>
                      <a:pPr algn="ctr">
                        <a:buNone/>
                      </a:pPr>
                      <a:r>
                        <a:rPr sz="2025" b="0">
                          <a:solidFill>
                            <a:srgbClr val="203440"/>
                          </a:solidFill>
                          <a:latin typeface="Arial"/>
                          <a:ea typeface="Arial"/>
                          <a:cs typeface="Arial"/>
                        </a:rPr>
                        <a:t>0</a:t>
                      </a:r>
                    </a:p>
                  </a:txBody>
                  <a:tcPr marL="142875" marR="114300" marT="95250" marB="76200" anchor="ctr">
                    <a:solidFill>
                      <a:srgbClr val="F2F5F7"/>
                    </a:solidFill>
                  </a:tcPr>
                </a:tc>
                <a:tc>
                  <a:txBody>
                    <a:bodyPr/>
                    <a:lstStyle/>
                    <a:p>
                      <a:pPr algn="ctr">
                        <a:buNone/>
                      </a:pPr>
                      <a:r>
                        <a:rPr sz="2025" b="0">
                          <a:solidFill>
                            <a:srgbClr val="203440"/>
                          </a:solidFill>
                          <a:latin typeface="Arial"/>
                          <a:ea typeface="Arial"/>
                          <a:cs typeface="Arial"/>
                        </a:rPr>
                        <a:t>0</a:t>
                      </a:r>
                    </a:p>
                  </a:txBody>
                  <a:tcPr marL="142875" marR="114300" marT="95250" marB="76200" anchor="ctr">
                    <a:solidFill>
                      <a:srgbClr val="F2F5F7"/>
                    </a:solidFill>
                  </a:tcPr>
                </a:tc>
              </a:tr>
              <a:tr h="542925">
                <a:tc>
                  <a:txBody>
                    <a:bodyPr/>
                    <a:lstStyle/>
                    <a:p>
                      <a:pPr algn="l">
                        <a:buNone/>
                      </a:pPr>
                      <a:r>
                        <a:rPr sz="2025" b="0">
                          <a:solidFill>
                            <a:srgbClr val="203440"/>
                          </a:solidFill>
                          <a:latin typeface="Arial"/>
                          <a:ea typeface="Arial"/>
                          <a:cs typeface="Arial"/>
                        </a:rPr>
                        <a:t>GA-only</a:t>
                      </a:r>
                    </a:p>
                  </a:txBody>
                  <a:tcPr marL="142875" marR="114300" marT="95250" marB="76200" anchor="ctr">
                    <a:solidFill>
                      <a:srgbClr val="FFFFFF"/>
                    </a:solidFill>
                  </a:tcPr>
                </a:tc>
                <a:tc>
                  <a:txBody>
                    <a:bodyPr/>
                    <a:lstStyle/>
                    <a:p>
                      <a:pPr algn="ctr">
                        <a:buNone/>
                      </a:pPr>
                      <a:r>
                        <a:rPr sz="2025" b="0">
                          <a:solidFill>
                            <a:srgbClr val="203440"/>
                          </a:solidFill>
                          <a:latin typeface="Arial"/>
                          <a:ea typeface="Arial"/>
                          <a:cs typeface="Arial"/>
                        </a:rPr>
                        <a:t>0</a:t>
                      </a:r>
                    </a:p>
                  </a:txBody>
                  <a:tcPr marL="142875" marR="114300" marT="95250" marB="76200" anchor="ctr">
                    <a:solidFill>
                      <a:srgbClr val="FFFFFF"/>
                    </a:solidFill>
                  </a:tcPr>
                </a:tc>
                <a:tc>
                  <a:txBody>
                    <a:bodyPr/>
                    <a:lstStyle/>
                    <a:p>
                      <a:pPr algn="ctr">
                        <a:buNone/>
                      </a:pPr>
                      <a:r>
                        <a:rPr sz="2025" b="0">
                          <a:solidFill>
                            <a:srgbClr val="203440"/>
                          </a:solidFill>
                          <a:latin typeface="Arial"/>
                          <a:ea typeface="Arial"/>
                          <a:cs typeface="Arial"/>
                        </a:rPr>
                        <a:t>45</a:t>
                      </a:r>
                    </a:p>
                  </a:txBody>
                  <a:tcPr marL="142875" marR="114300" marT="95250" marB="76200" anchor="ctr">
                    <a:solidFill>
                      <a:srgbClr val="FFFFFF"/>
                    </a:solidFill>
                  </a:tcPr>
                </a:tc>
                <a:tc>
                  <a:txBody>
                    <a:bodyPr/>
                    <a:lstStyle/>
                    <a:p>
                      <a:pPr algn="ctr">
                        <a:buNone/>
                      </a:pPr>
                      <a:r>
                        <a:rPr sz="2025" b="0">
                          <a:solidFill>
                            <a:srgbClr val="203440"/>
                          </a:solidFill>
                          <a:latin typeface="Arial"/>
                          <a:ea typeface="Arial"/>
                          <a:cs typeface="Arial"/>
                        </a:rPr>
                        <a:t>0</a:t>
                      </a:r>
                    </a:p>
                  </a:txBody>
                  <a:tcPr marL="142875" marR="114300" marT="95250" marB="76200" anchor="ctr">
                    <a:solidFill>
                      <a:srgbClr val="FFFFFF"/>
                    </a:solidFill>
                  </a:tcPr>
                </a:tc>
                <a:tc>
                  <a:txBody>
                    <a:bodyPr/>
                    <a:lstStyle/>
                    <a:p>
                      <a:pPr algn="ctr">
                        <a:buNone/>
                      </a:pPr>
                      <a:r>
                        <a:rPr sz="2025" b="0">
                          <a:solidFill>
                            <a:srgbClr val="203440"/>
                          </a:solidFill>
                          <a:latin typeface="Arial"/>
                          <a:ea typeface="Arial"/>
                          <a:cs typeface="Arial"/>
                        </a:rPr>
                        <a:t>0</a:t>
                      </a:r>
                    </a:p>
                  </a:txBody>
                  <a:tcPr marL="142875" marR="114300" marT="95250" marB="76200" anchor="ctr">
                    <a:solidFill>
                      <a:srgbClr val="FFFFFF"/>
                    </a:solidFill>
                  </a:tcPr>
                </a:tc>
              </a:tr>
              <a:tr h="542925">
                <a:tc>
                  <a:txBody>
                    <a:bodyPr/>
                    <a:lstStyle/>
                    <a:p>
                      <a:pPr algn="l">
                        <a:buNone/>
                      </a:pPr>
                      <a:r>
                        <a:rPr sz="2025" b="0">
                          <a:solidFill>
                            <a:srgbClr val="203440"/>
                          </a:solidFill>
                          <a:latin typeface="Arial"/>
                          <a:ea typeface="Arial"/>
                          <a:cs typeface="Arial"/>
                        </a:rPr>
                        <a:t>CMA-ES-only</a:t>
                      </a:r>
                    </a:p>
                  </a:txBody>
                  <a:tcPr marL="142875" marR="114300" marT="95250" marB="76200" anchor="ctr">
                    <a:solidFill>
                      <a:srgbClr val="F2F5F7"/>
                    </a:solidFill>
                  </a:tcPr>
                </a:tc>
                <a:tc>
                  <a:txBody>
                    <a:bodyPr/>
                    <a:lstStyle/>
                    <a:p>
                      <a:pPr algn="ctr">
                        <a:buNone/>
                      </a:pPr>
                      <a:r>
                        <a:rPr sz="2025" b="0">
                          <a:solidFill>
                            <a:srgbClr val="203440"/>
                          </a:solidFill>
                          <a:latin typeface="Arial"/>
                          <a:ea typeface="Arial"/>
                          <a:cs typeface="Arial"/>
                        </a:rPr>
                        <a:t>0</a:t>
                      </a:r>
                    </a:p>
                  </a:txBody>
                  <a:tcPr marL="142875" marR="114300" marT="95250" marB="76200" anchor="ctr">
                    <a:solidFill>
                      <a:srgbClr val="F2F5F7"/>
                    </a:solidFill>
                  </a:tcPr>
                </a:tc>
                <a:tc>
                  <a:txBody>
                    <a:bodyPr/>
                    <a:lstStyle/>
                    <a:p>
                      <a:pPr algn="ctr">
                        <a:buNone/>
                      </a:pPr>
                      <a:r>
                        <a:rPr sz="2025" b="0">
                          <a:solidFill>
                            <a:srgbClr val="203440"/>
                          </a:solidFill>
                          <a:latin typeface="Arial"/>
                          <a:ea typeface="Arial"/>
                          <a:cs typeface="Arial"/>
                        </a:rPr>
                        <a:t>0</a:t>
                      </a:r>
                    </a:p>
                  </a:txBody>
                  <a:tcPr marL="142875" marR="114300" marT="95250" marB="76200" anchor="ctr">
                    <a:solidFill>
                      <a:srgbClr val="F2F5F7"/>
                    </a:solidFill>
                  </a:tcPr>
                </a:tc>
                <a:tc>
                  <a:txBody>
                    <a:bodyPr/>
                    <a:lstStyle/>
                    <a:p>
                      <a:pPr algn="ctr">
                        <a:buNone/>
                      </a:pPr>
                      <a:r>
                        <a:rPr sz="2025" b="0">
                          <a:solidFill>
                            <a:srgbClr val="203440"/>
                          </a:solidFill>
                          <a:latin typeface="Arial"/>
                          <a:ea typeface="Arial"/>
                          <a:cs typeface="Arial"/>
                        </a:rPr>
                        <a:t>45</a:t>
                      </a:r>
                    </a:p>
                  </a:txBody>
                  <a:tcPr marL="142875" marR="114300" marT="95250" marB="76200" anchor="ctr">
                    <a:solidFill>
                      <a:srgbClr val="F2F5F7"/>
                    </a:solidFill>
                  </a:tcPr>
                </a:tc>
                <a:tc>
                  <a:txBody>
                    <a:bodyPr/>
                    <a:lstStyle/>
                    <a:p>
                      <a:pPr algn="ctr">
                        <a:buNone/>
                      </a:pPr>
                      <a:r>
                        <a:rPr sz="2025" b="0">
                          <a:solidFill>
                            <a:srgbClr val="203440"/>
                          </a:solidFill>
                          <a:latin typeface="Arial"/>
                          <a:ea typeface="Arial"/>
                          <a:cs typeface="Arial"/>
                        </a:rPr>
                        <a:t>0</a:t>
                      </a:r>
                    </a:p>
                  </a:txBody>
                  <a:tcPr marL="142875" marR="114300" marT="95250" marB="76200" anchor="ctr">
                    <a:solidFill>
                      <a:srgbClr val="F2F5F7"/>
                    </a:solidFill>
                  </a:tcPr>
                </a:tc>
              </a:tr>
              <a:tr h="542925">
                <a:tc>
                  <a:txBody>
                    <a:bodyPr/>
                    <a:lstStyle/>
                    <a:p>
                      <a:pPr algn="l">
                        <a:buNone/>
                      </a:pPr>
                      <a:r>
                        <a:rPr sz="2025" b="0">
                          <a:solidFill>
                            <a:srgbClr val="203440"/>
                          </a:solidFill>
                          <a:latin typeface="Arial"/>
                          <a:ea typeface="Arial"/>
                          <a:cs typeface="Arial"/>
                        </a:rPr>
                        <a:t>GA → CMA-ES</a:t>
                      </a:r>
                    </a:p>
                  </a:txBody>
                  <a:tcPr marL="142875" marR="114300" marT="95250" marB="76200" anchor="ctr">
                    <a:solidFill>
                      <a:srgbClr val="FFFFFF"/>
                    </a:solidFill>
                  </a:tcPr>
                </a:tc>
                <a:tc>
                  <a:txBody>
                    <a:bodyPr/>
                    <a:lstStyle/>
                    <a:p>
                      <a:pPr algn="ctr">
                        <a:buNone/>
                      </a:pPr>
                      <a:r>
                        <a:rPr sz="2025" b="0">
                          <a:solidFill>
                            <a:srgbClr val="203440"/>
                          </a:solidFill>
                          <a:latin typeface="Arial"/>
                          <a:ea typeface="Arial"/>
                          <a:cs typeface="Arial"/>
                        </a:rPr>
                        <a:t>0</a:t>
                      </a:r>
                    </a:p>
                  </a:txBody>
                  <a:tcPr marL="142875" marR="114300" marT="95250" marB="76200" anchor="ctr">
                    <a:solidFill>
                      <a:srgbClr val="FFFFFF"/>
                    </a:solidFill>
                  </a:tcPr>
                </a:tc>
                <a:tc>
                  <a:txBody>
                    <a:bodyPr/>
                    <a:lstStyle/>
                    <a:p>
                      <a:pPr algn="ctr">
                        <a:buNone/>
                      </a:pPr>
                      <a:r>
                        <a:rPr sz="2025" b="0">
                          <a:solidFill>
                            <a:srgbClr val="203440"/>
                          </a:solidFill>
                          <a:latin typeface="Arial"/>
                          <a:ea typeface="Arial"/>
                          <a:cs typeface="Arial"/>
                        </a:rPr>
                        <a:t>30</a:t>
                      </a:r>
                    </a:p>
                  </a:txBody>
                  <a:tcPr marL="142875" marR="114300" marT="95250" marB="76200" anchor="ctr">
                    <a:solidFill>
                      <a:srgbClr val="FFFFFF"/>
                    </a:solidFill>
                  </a:tcPr>
                </a:tc>
                <a:tc>
                  <a:txBody>
                    <a:bodyPr/>
                    <a:lstStyle/>
                    <a:p>
                      <a:pPr algn="ctr">
                        <a:buNone/>
                      </a:pPr>
                      <a:r>
                        <a:rPr sz="2025" b="0">
                          <a:solidFill>
                            <a:srgbClr val="203440"/>
                          </a:solidFill>
                          <a:latin typeface="Arial"/>
                          <a:ea typeface="Arial"/>
                          <a:cs typeface="Arial"/>
                        </a:rPr>
                        <a:t>15</a:t>
                      </a:r>
                    </a:p>
                  </a:txBody>
                  <a:tcPr marL="142875" marR="114300" marT="95250" marB="76200" anchor="ctr">
                    <a:solidFill>
                      <a:srgbClr val="FFFFFF"/>
                    </a:solidFill>
                  </a:tcPr>
                </a:tc>
                <a:tc>
                  <a:txBody>
                    <a:bodyPr/>
                    <a:lstStyle/>
                    <a:p>
                      <a:pPr algn="ctr">
                        <a:buNone/>
                      </a:pPr>
                      <a:r>
                        <a:rPr sz="2025" b="0">
                          <a:solidFill>
                            <a:srgbClr val="203440"/>
                          </a:solidFill>
                          <a:latin typeface="Arial"/>
                          <a:ea typeface="Arial"/>
                          <a:cs typeface="Arial"/>
                        </a:rPr>
                        <a:t>0</a:t>
                      </a:r>
                    </a:p>
                  </a:txBody>
                  <a:tcPr marL="142875" marR="114300" marT="95250" marB="76200" anchor="ctr">
                    <a:solidFill>
                      <a:srgbClr val="FFFFFF"/>
                    </a:solidFill>
                  </a:tcPr>
                </a:tc>
              </a:tr>
              <a:tr h="542925">
                <a:tc>
                  <a:txBody>
                    <a:bodyPr/>
                    <a:lstStyle/>
                    <a:p>
                      <a:pPr algn="l">
                        <a:buNone/>
                      </a:pPr>
                      <a:r>
                        <a:rPr sz="2025" b="1">
                          <a:solidFill>
                            <a:srgbClr val="203440"/>
                          </a:solidFill>
                          <a:latin typeface="Arial"/>
                          <a:ea typeface="Arial"/>
                          <a:cs typeface="Arial"/>
                        </a:rPr>
                        <a:t>Full</a:t>
                      </a:r>
                    </a:p>
                  </a:txBody>
                  <a:tcPr marL="142875" marR="114300" marT="95250" marB="76200" anchor="ctr">
                    <a:solidFill>
                      <a:srgbClr val="EAF5F4"/>
                    </a:solidFill>
                  </a:tcPr>
                </a:tc>
                <a:tc>
                  <a:txBody>
                    <a:bodyPr/>
                    <a:lstStyle/>
                    <a:p>
                      <a:pPr algn="ctr">
                        <a:buNone/>
                      </a:pPr>
                      <a:r>
                        <a:rPr sz="2025" b="1">
                          <a:solidFill>
                            <a:srgbClr val="203440"/>
                          </a:solidFill>
                          <a:latin typeface="Arial"/>
                          <a:ea typeface="Arial"/>
                          <a:cs typeface="Arial"/>
                        </a:rPr>
                        <a:t>0</a:t>
                      </a:r>
                    </a:p>
                  </a:txBody>
                  <a:tcPr marL="142875" marR="114300" marT="95250" marB="76200" anchor="ctr">
                    <a:solidFill>
                      <a:srgbClr val="EAF5F4"/>
                    </a:solidFill>
                  </a:tcPr>
                </a:tc>
                <a:tc>
                  <a:txBody>
                    <a:bodyPr/>
                    <a:lstStyle/>
                    <a:p>
                      <a:pPr algn="ctr">
                        <a:buNone/>
                      </a:pPr>
                      <a:r>
                        <a:rPr sz="2025" b="1">
                          <a:solidFill>
                            <a:srgbClr val="203440"/>
                          </a:solidFill>
                          <a:latin typeface="Arial"/>
                          <a:ea typeface="Arial"/>
                          <a:cs typeface="Arial"/>
                        </a:rPr>
                        <a:t>27</a:t>
                      </a:r>
                    </a:p>
                  </a:txBody>
                  <a:tcPr marL="142875" marR="114300" marT="95250" marB="76200" anchor="ctr">
                    <a:solidFill>
                      <a:srgbClr val="EAF5F4"/>
                    </a:solidFill>
                  </a:tcPr>
                </a:tc>
                <a:tc>
                  <a:txBody>
                    <a:bodyPr/>
                    <a:lstStyle/>
                    <a:p>
                      <a:pPr algn="ctr">
                        <a:buNone/>
                      </a:pPr>
                      <a:r>
                        <a:rPr sz="2025" b="1">
                          <a:solidFill>
                            <a:srgbClr val="203440"/>
                          </a:solidFill>
                          <a:latin typeface="Arial"/>
                          <a:ea typeface="Arial"/>
                          <a:cs typeface="Arial"/>
                        </a:rPr>
                        <a:t>13</a:t>
                      </a:r>
                    </a:p>
                  </a:txBody>
                  <a:tcPr marL="142875" marR="114300" marT="95250" marB="76200" anchor="ctr">
                    <a:solidFill>
                      <a:srgbClr val="EAF5F4"/>
                    </a:solidFill>
                  </a:tcPr>
                </a:tc>
                <a:tc>
                  <a:txBody>
                    <a:bodyPr/>
                    <a:lstStyle/>
                    <a:p>
                      <a:pPr algn="ctr">
                        <a:buNone/>
                      </a:pPr>
                      <a:r>
                        <a:rPr sz="2025" b="1">
                          <a:solidFill>
                            <a:srgbClr val="203440"/>
                          </a:solidFill>
                          <a:latin typeface="Arial"/>
                          <a:ea typeface="Arial"/>
                          <a:cs typeface="Arial"/>
                        </a:rPr>
                        <a:t>5</a:t>
                      </a:r>
                    </a:p>
                  </a:txBody>
                  <a:tcPr marL="142875" marR="114300" marT="95250" marB="76200" anchor="ctr">
                    <a:solidFill>
                      <a:srgbClr val="EAF5F4"/>
                    </a:solidFill>
                  </a:tcPr>
                </a:tc>
              </a:tr>
            </a:tbl>
          </a:graphicData>
        </a:graphic>
      </p:graphicFrame>
      <p:sp>
        <p:nvSpPr>
          <p:cNvPr id="8" name="Baseline uses the reference configuration and is not an additional HPO">
            <a:extLst xmlns:a="http://schemas.openxmlformats.org/drawingml/2006/main">
              <a:ext uri="{FF2B5EF4-FFF2-40B4-BE49-F238E27FC236}">
                <a16:creationId xmlns:a16="http://schemas.microsoft.com/office/drawing/2014/main" id="{8F295BF2-7658-44F0-8B7C-4D067B2E1958}"/>
              </a:ext>
            </a:extLst>
          </p:cNvPr>
          <p:cNvSpPr>
            <a:spLocks xmlns:a="http://schemas.openxmlformats.org/drawingml/2006/main" noGrp="1"/>
          </p:cNvSpPr>
          <p:nvPr/>
        </p:nvSpPr>
        <p:spPr>
          <a:xfrm xmlns:a="http://schemas.openxmlformats.org/drawingml/2006/main">
            <a:off x="609600" y="5953125"/>
            <a:ext cx="10953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25">
                <a:solidFill>
                  <a:srgbClr val="586B79"/>
                </a:solidFill>
                <a:latin typeface="Arial"/>
                <a:ea typeface="Arial"/>
                <a:cs typeface="Arial"/>
              </a:defRPr>
            </a:defPPr>
            <a:lvl1pPr algn="l">
              <a:buNone/>
              <a:defRPr sz="1425">
                <a:solidFill>
                  <a:srgbClr val="586B79"/>
                </a:solidFill>
                <a:latin typeface="Arial"/>
                <a:ea typeface="Arial"/>
                <a:cs typeface="Arial"/>
              </a:defRPr>
            </a:lvl1pPr>
            <a:lvl2pPr algn="l">
              <a:buNone/>
              <a:defRPr sz="1425">
                <a:solidFill>
                  <a:srgbClr val="586B79"/>
                </a:solidFill>
                <a:latin typeface="Arial"/>
                <a:ea typeface="Arial"/>
                <a:cs typeface="Arial"/>
              </a:defRPr>
            </a:lvl2pPr>
            <a:lvl3pPr algn="l">
              <a:buNone/>
              <a:defRPr sz="1425">
                <a:solidFill>
                  <a:srgbClr val="586B79"/>
                </a:solidFill>
                <a:latin typeface="Arial"/>
                <a:ea typeface="Arial"/>
                <a:cs typeface="Arial"/>
              </a:defRPr>
            </a:lvl3pPr>
            <a:lvl4pPr algn="l">
              <a:buNone/>
              <a:defRPr sz="1425">
                <a:solidFill>
                  <a:srgbClr val="586B79"/>
                </a:solidFill>
                <a:latin typeface="Arial"/>
                <a:ea typeface="Arial"/>
                <a:cs typeface="Arial"/>
              </a:defRPr>
            </a:lvl4pPr>
            <a:lvl5pPr algn="l">
              <a:buNone/>
              <a:defRPr sz="1425">
                <a:solidFill>
                  <a:srgbClr val="586B79"/>
                </a:solidFill>
                <a:latin typeface="Arial"/>
                <a:ea typeface="Arial"/>
                <a:cs typeface="Arial"/>
              </a:defRPr>
            </a:lvl5pPr>
            <a:lvl6pPr algn="l">
              <a:buNone/>
              <a:defRPr sz="1425">
                <a:solidFill>
                  <a:srgbClr val="586B79"/>
                </a:solidFill>
                <a:latin typeface="Arial"/>
                <a:ea typeface="Arial"/>
                <a:cs typeface="Arial"/>
              </a:defRPr>
            </a:lvl6pPr>
            <a:lvl7pPr algn="l">
              <a:buNone/>
              <a:defRPr sz="1425">
                <a:solidFill>
                  <a:srgbClr val="586B79"/>
                </a:solidFill>
                <a:latin typeface="Arial"/>
                <a:ea typeface="Arial"/>
                <a:cs typeface="Arial"/>
              </a:defRPr>
            </a:lvl7pPr>
            <a:lvl8pPr algn="l">
              <a:buNone/>
              <a:defRPr sz="1425">
                <a:solidFill>
                  <a:srgbClr val="586B79"/>
                </a:solidFill>
                <a:latin typeface="Arial"/>
                <a:ea typeface="Arial"/>
                <a:cs typeface="Arial"/>
              </a:defRPr>
            </a:lvl8pPr>
            <a:lvl9pPr algn="l">
              <a:buNone/>
              <a:defRPr sz="1425">
                <a:solidFill>
                  <a:srgbClr val="586B79"/>
                </a:solidFill>
                <a:latin typeface="Arial"/>
                <a:ea typeface="Arial"/>
                <a:cs typeface="Arial"/>
              </a:defRPr>
            </a:lvl9pPr>
          </a:lstStyle>
          <a:p xmlns:a="http://schemas.openxmlformats.org/drawingml/2006/main">
            <a:pPr algn="l">
              <a:buNone/>
              <a:defRPr sz="1425" b="0">
                <a:solidFill>
                  <a:srgbClr val="586B79"/>
                </a:solidFill>
                <a:latin typeface="Arial"/>
                <a:ea typeface="Arial"/>
                <a:cs typeface="Arial"/>
              </a:defRPr>
            </a:pPr>
            <a:r>
              <a:rPr sz="1425" b="0">
                <a:solidFill>
                  <a:srgbClr val="586B79"/>
                </a:solidFill>
                <a:latin typeface="Arial"/>
                <a:ea typeface="Arial"/>
                <a:cs typeface="Arial"/>
              </a:rPr>
              <a:t>Baseline uses the reference configuration, with no HPO search.</a:t>
            </a:r>
          </a:p>
        </p:txBody>
      </p:sp>
      <p:sp>
        <p:nvSpPr>
          <p:cNvPr id="16" name="budget-comparison-interpretation">
            <a:extLst xmlns:a="http://schemas.openxmlformats.org/drawingml/2006/main">
              <a:ext uri="{FF2B5EF4-FFF2-40B4-BE49-F238E27FC236}">
                <a16:creationId xmlns:a16="http://schemas.microsoft.com/office/drawing/2014/main" id="{64B556A9-C254-42A6-88A3-6C68CA2DF128}"/>
              </a:ext>
            </a:extLst>
          </p:cNvPr>
          <p:cNvSpPr>
            <a:spLocks xmlns:a="http://schemas.openxmlformats.org/drawingml/2006/main" noGrp="1"/>
          </p:cNvSpPr>
          <p:nvPr/>
        </p:nvSpPr>
        <p:spPr>
          <a:xfrm xmlns:a="http://schemas.openxmlformats.org/drawingml/2006/main">
            <a:off x="609600" y="5381625"/>
            <a:ext cx="1095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650" b="0">
                <a:solidFill>
                  <a:srgbClr val="586B79"/>
                </a:solidFill>
                <a:latin typeface="Arial"/>
                <a:ea typeface="Arial"/>
                <a:cs typeface="Arial"/>
              </a:defRPr>
            </a:defPPr>
            <a:lvl1pPr algn="l">
              <a:buNone/>
              <a:defRPr sz="1650" b="0">
                <a:solidFill>
                  <a:srgbClr val="586B79"/>
                </a:solidFill>
                <a:latin typeface="Arial"/>
                <a:ea typeface="Arial"/>
                <a:cs typeface="Arial"/>
              </a:defRPr>
            </a:lvl1pPr>
            <a:lvl2pPr algn="l">
              <a:buNone/>
              <a:defRPr sz="1650" b="0">
                <a:solidFill>
                  <a:srgbClr val="586B79"/>
                </a:solidFill>
                <a:latin typeface="Arial"/>
                <a:ea typeface="Arial"/>
                <a:cs typeface="Arial"/>
              </a:defRPr>
            </a:lvl2pPr>
            <a:lvl3pPr algn="l">
              <a:buNone/>
              <a:defRPr sz="1650" b="0">
                <a:solidFill>
                  <a:srgbClr val="586B79"/>
                </a:solidFill>
                <a:latin typeface="Arial"/>
                <a:ea typeface="Arial"/>
                <a:cs typeface="Arial"/>
              </a:defRPr>
            </a:lvl3pPr>
            <a:lvl4pPr algn="l">
              <a:buNone/>
              <a:defRPr sz="1650" b="0">
                <a:solidFill>
                  <a:srgbClr val="586B79"/>
                </a:solidFill>
                <a:latin typeface="Arial"/>
                <a:ea typeface="Arial"/>
                <a:cs typeface="Arial"/>
              </a:defRPr>
            </a:lvl4pPr>
            <a:lvl5pPr algn="l">
              <a:buNone/>
              <a:defRPr sz="1650" b="0">
                <a:solidFill>
                  <a:srgbClr val="586B79"/>
                </a:solidFill>
                <a:latin typeface="Arial"/>
                <a:ea typeface="Arial"/>
                <a:cs typeface="Arial"/>
              </a:defRPr>
            </a:lvl5pPr>
            <a:lvl6pPr algn="l">
              <a:buNone/>
              <a:defRPr sz="1650" b="0">
                <a:solidFill>
                  <a:srgbClr val="586B79"/>
                </a:solidFill>
                <a:latin typeface="Arial"/>
                <a:ea typeface="Arial"/>
                <a:cs typeface="Arial"/>
              </a:defRPr>
            </a:lvl6pPr>
            <a:lvl7pPr algn="l">
              <a:buNone/>
              <a:defRPr sz="1650" b="0">
                <a:solidFill>
                  <a:srgbClr val="586B79"/>
                </a:solidFill>
                <a:latin typeface="Arial"/>
                <a:ea typeface="Arial"/>
                <a:cs typeface="Arial"/>
              </a:defRPr>
            </a:lvl7pPr>
            <a:lvl8pPr algn="l">
              <a:buNone/>
              <a:defRPr sz="1650" b="0">
                <a:solidFill>
                  <a:srgbClr val="586B79"/>
                </a:solidFill>
                <a:latin typeface="Arial"/>
                <a:ea typeface="Arial"/>
                <a:cs typeface="Arial"/>
              </a:defRPr>
            </a:lvl8pPr>
            <a:lvl9pPr algn="l">
              <a:buNone/>
              <a:defRPr sz="1650" b="0">
                <a:solidFill>
                  <a:srgbClr val="586B79"/>
                </a:solidFill>
                <a:latin typeface="Arial"/>
                <a:ea typeface="Arial"/>
                <a:cs typeface="Arial"/>
              </a:defRPr>
            </a:lvl9pPr>
          </a:lstStyle>
          <a:p xmlns:a="http://schemas.openxmlformats.org/drawingml/2006/main">
            <a:pPr algn="l">
              <a:buNone/>
              <a:defRPr sz="1650" b="0">
                <a:solidFill>
                  <a:srgbClr val="586B79"/>
                </a:solidFill>
                <a:latin typeface="Arial"/>
                <a:ea typeface="Arial"/>
                <a:cs typeface="Arial"/>
              </a:defRPr>
            </a:pPr>
            <a:r>
              <a:rPr sz="1650" b="0">
                <a:solidFill>
                  <a:srgbClr val="586B79"/>
                </a:solidFill>
                <a:latin typeface="Arial"/>
                <a:ea typeface="Arial"/>
                <a:cs typeface="Arial"/>
              </a:rPr>
              <a:t>30+15 and 27+13+5 allocate the same budget differently.</a:t>
            </a:r>
          </a:p>
          <a:p xmlns:a="http://schemas.openxmlformats.org/drawingml/2006/main">
            <a:pPr algn="l">
              <a:buNone/>
              <a:defRPr sz="1650" b="0">
                <a:solidFill>
                  <a:srgbClr val="586B79"/>
                </a:solidFill>
                <a:latin typeface="Arial"/>
                <a:ea typeface="Arial"/>
                <a:cs typeface="Arial"/>
              </a:defRPr>
            </a:pPr>
            <a:r>
              <a:rPr sz="1650" b="0">
                <a:solidFill>
                  <a:srgbClr val="586B79"/>
                </a:solidFill>
                <a:latin typeface="Arial"/>
                <a:ea typeface="Arial"/>
                <a:cs typeface="Arial"/>
              </a:rPr>
              <a:t>Their final-score difference alone cannot isolate hyperlocal tuning.</a:t>
            </a:r>
          </a:p>
        </p:txBody>
      </p:sp>
    </p:spTree>
    <p:extLst>
      <p:ext uri="{BB962C8B-B14F-4D97-AF65-F5344CB8AC3E}">
        <p14:creationId xmlns:p14="http://schemas.microsoft.com/office/powerpoint/2010/main" val="2198695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ICCT 2026  ·  PAPER #1684">
            <a:extLst xmlns:a="http://schemas.openxmlformats.org/drawingml/2006/main">
              <a:ext uri="{FF2B5EF4-FFF2-40B4-BE49-F238E27FC236}">
                <a16:creationId xmlns:a16="http://schemas.microsoft.com/office/drawing/2014/main" id="{E249C9E8-DD46-4212-A787-2CB790BFB3C3}"/>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ICCT 2026  ·  PAPER #1684</a:t>
            </a:r>
          </a:p>
        </p:txBody>
      </p:sp>
      <p:sp>
        <p:nvSpPr>
          <p:cNvPr id="2" name="Full allocates the budget in three stages">
            <a:extLst xmlns:a="http://schemas.openxmlformats.org/drawingml/2006/main">
              <a:ext uri="{FF2B5EF4-FFF2-40B4-BE49-F238E27FC236}">
                <a16:creationId xmlns:a16="http://schemas.microsoft.com/office/drawing/2014/main" id="{E7F6CAFD-B42B-4F4E-BD5E-E237CF70296B}"/>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3150" b="1">
                <a:solidFill>
                  <a:srgbClr val="142D40"/>
                </a:solidFill>
                <a:latin typeface="Arial"/>
                <a:ea typeface="Arial"/>
                <a:cs typeface="Arial"/>
              </a:defRPr>
            </a:defPPr>
            <a:lvl1pPr algn="l">
              <a:buNone/>
              <a:defRPr sz="3150" b="1">
                <a:solidFill>
                  <a:srgbClr val="142D40"/>
                </a:solidFill>
                <a:latin typeface="Arial"/>
                <a:ea typeface="Arial"/>
                <a:cs typeface="Arial"/>
              </a:defRPr>
            </a:lvl1pPr>
            <a:lvl2pPr algn="l">
              <a:buNone/>
              <a:defRPr sz="3150" b="1">
                <a:solidFill>
                  <a:srgbClr val="142D40"/>
                </a:solidFill>
                <a:latin typeface="Arial"/>
                <a:ea typeface="Arial"/>
                <a:cs typeface="Arial"/>
              </a:defRPr>
            </a:lvl2pPr>
            <a:lvl3pPr algn="l">
              <a:buNone/>
              <a:defRPr sz="3150" b="1">
                <a:solidFill>
                  <a:srgbClr val="142D40"/>
                </a:solidFill>
                <a:latin typeface="Arial"/>
                <a:ea typeface="Arial"/>
                <a:cs typeface="Arial"/>
              </a:defRPr>
            </a:lvl3pPr>
            <a:lvl4pPr algn="l">
              <a:buNone/>
              <a:defRPr sz="3150" b="1">
                <a:solidFill>
                  <a:srgbClr val="142D40"/>
                </a:solidFill>
                <a:latin typeface="Arial"/>
                <a:ea typeface="Arial"/>
                <a:cs typeface="Arial"/>
              </a:defRPr>
            </a:lvl4pPr>
            <a:lvl5pPr algn="l">
              <a:buNone/>
              <a:defRPr sz="3150" b="1">
                <a:solidFill>
                  <a:srgbClr val="142D40"/>
                </a:solidFill>
                <a:latin typeface="Arial"/>
                <a:ea typeface="Arial"/>
                <a:cs typeface="Arial"/>
              </a:defRPr>
            </a:lvl5pPr>
            <a:lvl6pPr algn="l">
              <a:buNone/>
              <a:defRPr sz="3150" b="1">
                <a:solidFill>
                  <a:srgbClr val="142D40"/>
                </a:solidFill>
                <a:latin typeface="Arial"/>
                <a:ea typeface="Arial"/>
                <a:cs typeface="Arial"/>
              </a:defRPr>
            </a:lvl6pPr>
            <a:lvl7pPr algn="l">
              <a:buNone/>
              <a:defRPr sz="3150" b="1">
                <a:solidFill>
                  <a:srgbClr val="142D40"/>
                </a:solidFill>
                <a:latin typeface="Arial"/>
                <a:ea typeface="Arial"/>
                <a:cs typeface="Arial"/>
              </a:defRPr>
            </a:lvl7pPr>
            <a:lvl8pPr algn="l">
              <a:buNone/>
              <a:defRPr sz="3150" b="1">
                <a:solidFill>
                  <a:srgbClr val="142D40"/>
                </a:solidFill>
                <a:latin typeface="Arial"/>
                <a:ea typeface="Arial"/>
                <a:cs typeface="Arial"/>
              </a:defRPr>
            </a:lvl8pPr>
            <a:lvl9pPr algn="l">
              <a:buNone/>
              <a:defRPr sz="3150" b="1">
                <a:solidFill>
                  <a:srgbClr val="142D40"/>
                </a:solidFill>
                <a:latin typeface="Arial"/>
                <a:ea typeface="Arial"/>
                <a:cs typeface="Arial"/>
              </a:defRPr>
            </a:lvl9pPr>
          </a:lstStyle>
          <a:p xmlns:a="http://schemas.openxmlformats.org/drawingml/2006/main">
            <a:pPr algn="l">
              <a:buNone/>
              <a:defRPr sz="3150" b="1">
                <a:solidFill>
                  <a:srgbClr val="142D40"/>
                </a:solidFill>
                <a:latin typeface="Arial"/>
                <a:ea typeface="Arial"/>
                <a:cs typeface="Arial"/>
              </a:defRPr>
            </a:pPr>
            <a:r>
              <a:rPr sz="3150" b="1">
                <a:solidFill>
                  <a:srgbClr val="142D40"/>
                </a:solidFill>
                <a:latin typeface="Arial"/>
                <a:ea typeface="Arial"/>
                <a:cs typeface="Arial"/>
              </a:rPr>
              <a:t>Full pipeline and candidate handoff</a:t>
            </a:r>
          </a:p>
        </p:txBody>
      </p:sp>
      <p:sp>
        <p:nvSpPr>
          <p:cNvPr id="3" name="A broad search is followed by adaptation and a small local neighborhoo">
            <a:extLst xmlns:a="http://schemas.openxmlformats.org/drawingml/2006/main">
              <a:ext uri="{FF2B5EF4-FFF2-40B4-BE49-F238E27FC236}">
                <a16:creationId xmlns:a16="http://schemas.microsoft.com/office/drawing/2014/main" id="{A88E6886-A0EB-436D-8978-8AD0D48B06E0}"/>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00">
                <a:solidFill>
                  <a:srgbClr val="586B79"/>
                </a:solidFill>
                <a:latin typeface="Arial"/>
                <a:ea typeface="Arial"/>
                <a:cs typeface="Arial"/>
              </a:defRPr>
            </a:defPPr>
            <a:lvl1pPr algn="l">
              <a:buNone/>
              <a:defRPr sz="1800">
                <a:solidFill>
                  <a:srgbClr val="586B79"/>
                </a:solidFill>
                <a:latin typeface="Arial"/>
                <a:ea typeface="Arial"/>
                <a:cs typeface="Arial"/>
              </a:defRPr>
            </a:lvl1pPr>
            <a:lvl2pPr algn="l">
              <a:buNone/>
              <a:defRPr sz="1800">
                <a:solidFill>
                  <a:srgbClr val="586B79"/>
                </a:solidFill>
                <a:latin typeface="Arial"/>
                <a:ea typeface="Arial"/>
                <a:cs typeface="Arial"/>
              </a:defRPr>
            </a:lvl2pPr>
            <a:lvl3pPr algn="l">
              <a:buNone/>
              <a:defRPr sz="1800">
                <a:solidFill>
                  <a:srgbClr val="586B79"/>
                </a:solidFill>
                <a:latin typeface="Arial"/>
                <a:ea typeface="Arial"/>
                <a:cs typeface="Arial"/>
              </a:defRPr>
            </a:lvl3pPr>
            <a:lvl4pPr algn="l">
              <a:buNone/>
              <a:defRPr sz="1800">
                <a:solidFill>
                  <a:srgbClr val="586B79"/>
                </a:solidFill>
                <a:latin typeface="Arial"/>
                <a:ea typeface="Arial"/>
                <a:cs typeface="Arial"/>
              </a:defRPr>
            </a:lvl4pPr>
            <a:lvl5pPr algn="l">
              <a:buNone/>
              <a:defRPr sz="1800">
                <a:solidFill>
                  <a:srgbClr val="586B79"/>
                </a:solidFill>
                <a:latin typeface="Arial"/>
                <a:ea typeface="Arial"/>
                <a:cs typeface="Arial"/>
              </a:defRPr>
            </a:lvl5pPr>
            <a:lvl6pPr algn="l">
              <a:buNone/>
              <a:defRPr sz="1800">
                <a:solidFill>
                  <a:srgbClr val="586B79"/>
                </a:solidFill>
                <a:latin typeface="Arial"/>
                <a:ea typeface="Arial"/>
                <a:cs typeface="Arial"/>
              </a:defRPr>
            </a:lvl6pPr>
            <a:lvl7pPr algn="l">
              <a:buNone/>
              <a:defRPr sz="1800">
                <a:solidFill>
                  <a:srgbClr val="586B79"/>
                </a:solidFill>
                <a:latin typeface="Arial"/>
                <a:ea typeface="Arial"/>
                <a:cs typeface="Arial"/>
              </a:defRPr>
            </a:lvl7pPr>
            <a:lvl8pPr algn="l">
              <a:buNone/>
              <a:defRPr sz="1800">
                <a:solidFill>
                  <a:srgbClr val="586B79"/>
                </a:solidFill>
                <a:latin typeface="Arial"/>
                <a:ea typeface="Arial"/>
                <a:cs typeface="Arial"/>
              </a:defRPr>
            </a:lvl8pPr>
            <a:lvl9pPr algn="l">
              <a:buNone/>
              <a:defRPr sz="1800">
                <a:solidFill>
                  <a:srgbClr val="586B79"/>
                </a:solidFill>
                <a:latin typeface="Arial"/>
                <a:ea typeface="Arial"/>
                <a:cs typeface="Arial"/>
              </a:defRPr>
            </a:lvl9pPr>
          </a:lstStyle>
          <a:p xmlns:a="http://schemas.openxmlformats.org/drawingml/2006/main">
            <a:pPr algn="l">
              <a:buNone/>
              <a:defRPr sz="1800" b="0">
                <a:solidFill>
                  <a:srgbClr val="586B79"/>
                </a:solidFill>
                <a:latin typeface="Arial"/>
                <a:ea typeface="Arial"/>
                <a:cs typeface="Arial"/>
              </a:defRPr>
            </a:pPr>
            <a:r>
              <a:rPr sz="1800" b="0">
                <a:solidFill>
                  <a:srgbClr val="586B79"/>
                </a:solidFill>
                <a:latin typeface="Arial"/>
                <a:ea typeface="Arial"/>
                <a:cs typeface="Arial"/>
              </a:rPr>
              <a:t>Original objective: peak validation mAP@0.5 within each 15-epoch trial.</a:t>
            </a:r>
          </a:p>
        </p:txBody>
      </p:sp>
      <p:sp>
        <p:nvSpPr>
          <p:cNvPr id="4" name="矩形 3">
            <a:extLst xmlns:a="http://schemas.openxmlformats.org/drawingml/2006/main">
              <a:ext uri="{FF2B5EF4-FFF2-40B4-BE49-F238E27FC236}">
                <a16:creationId xmlns:a16="http://schemas.microsoft.com/office/drawing/2014/main" id="{53CB63F1-8525-43A7-943A-72B7776D3F34}"/>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 name="Qiang Zhang  |  Kyungpook National University">
            <a:extLst xmlns:a="http://schemas.openxmlformats.org/drawingml/2006/main">
              <a:ext uri="{FF2B5EF4-FFF2-40B4-BE49-F238E27FC236}">
                <a16:creationId xmlns:a16="http://schemas.microsoft.com/office/drawing/2014/main" id="{B3E370F7-30E3-4AD0-9203-9089A6EA10EB}"/>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5 / 14">
            <a:extLst xmlns:a="http://schemas.openxmlformats.org/drawingml/2006/main">
              <a:ext uri="{FF2B5EF4-FFF2-40B4-BE49-F238E27FC236}">
                <a16:creationId xmlns:a16="http://schemas.microsoft.com/office/drawing/2014/main" id="{138C034C-8B10-4502-8EFF-85CA86205422}"/>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5 / 15</a:t>
            </a:r>
          </a:p>
        </p:txBody>
      </p:sp>
      <p:sp>
        <p:nvSpPr>
          <p:cNvPr id="7" name="矩形 6">
            <a:extLst xmlns:a="http://schemas.openxmlformats.org/drawingml/2006/main">
              <a:ext uri="{FF2B5EF4-FFF2-40B4-BE49-F238E27FC236}">
                <a16:creationId xmlns:a16="http://schemas.microsoft.com/office/drawing/2014/main" id="{0DAEB9BF-BBE3-4BA9-BE12-537906D14812}"/>
              </a:ext>
            </a:extLst>
          </p:cNvPr>
          <p:cNvSpPr>
            <a:spLocks xmlns:a="http://schemas.openxmlformats.org/drawingml/2006/main" noGrp="1"/>
          </p:cNvSpPr>
          <p:nvPr/>
        </p:nvSpPr>
        <p:spPr>
          <a:xfrm xmlns:a="http://schemas.openxmlformats.org/drawingml/2006/main">
            <a:off x="609600" y="2209800"/>
            <a:ext cx="3143250" cy="2800350"/>
          </a:xfrm>
          <a:prstGeom xmlns:a="http://schemas.openxmlformats.org/drawingml/2006/main" prst="rect">
            <a:avLst/>
          </a:prstGeom>
          <a:solidFill xmlns:a="http://schemas.openxmlformats.org/drawingml/2006/main">
            <a:srgbClr val="F2F5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27">
            <a:extLst xmlns:a="http://schemas.openxmlformats.org/drawingml/2006/main">
              <a:ext uri="{FF2B5EF4-FFF2-40B4-BE49-F238E27FC236}">
                <a16:creationId xmlns:a16="http://schemas.microsoft.com/office/drawing/2014/main" id="{FB18EB10-ECCF-47A5-9BFB-74B14F090351}"/>
              </a:ext>
            </a:extLst>
          </p:cNvPr>
          <p:cNvSpPr>
            <a:spLocks xmlns:a="http://schemas.openxmlformats.org/drawingml/2006/main" noGrp="1"/>
          </p:cNvSpPr>
          <p:nvPr/>
        </p:nvSpPr>
        <p:spPr>
          <a:xfrm xmlns:a="http://schemas.openxmlformats.org/drawingml/2006/main">
            <a:off x="800100" y="2381250"/>
            <a:ext cx="2762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750" b="1">
                <a:solidFill>
                  <a:srgbClr val="007E83"/>
                </a:solidFill>
                <a:latin typeface="Arial"/>
                <a:ea typeface="Arial"/>
                <a:cs typeface="Arial"/>
              </a:defRPr>
            </a:pPr>
            <a:r>
              <a:rPr sz="3750" b="1">
                <a:solidFill>
                  <a:srgbClr val="007E83"/>
                </a:solidFill>
                <a:latin typeface="Arial"/>
                <a:ea typeface="Arial"/>
                <a:cs typeface="Arial"/>
              </a:rPr>
              <a:t>27</a:t>
            </a:r>
          </a:p>
        </p:txBody>
      </p:sp>
      <p:sp>
        <p:nvSpPr>
          <p:cNvPr id="9" name="Genetic algorithm">
            <a:extLst xmlns:a="http://schemas.openxmlformats.org/drawingml/2006/main">
              <a:ext uri="{FF2B5EF4-FFF2-40B4-BE49-F238E27FC236}">
                <a16:creationId xmlns:a16="http://schemas.microsoft.com/office/drawing/2014/main" id="{6D905C3B-EBA9-462A-8DBC-46620B478DD0}"/>
              </a:ext>
            </a:extLst>
          </p:cNvPr>
          <p:cNvSpPr>
            <a:spLocks xmlns:a="http://schemas.openxmlformats.org/drawingml/2006/main" noGrp="1"/>
          </p:cNvSpPr>
          <p:nvPr/>
        </p:nvSpPr>
        <p:spPr>
          <a:xfrm xmlns:a="http://schemas.openxmlformats.org/drawingml/2006/main">
            <a:off x="800100" y="3105150"/>
            <a:ext cx="2762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250" b="1">
                <a:solidFill>
                  <a:srgbClr val="142D40"/>
                </a:solidFill>
                <a:latin typeface="Arial"/>
                <a:ea typeface="Arial"/>
                <a:cs typeface="Arial"/>
              </a:defRPr>
            </a:pPr>
            <a:r>
              <a:rPr sz="2250" b="1">
                <a:solidFill>
                  <a:srgbClr val="142D40"/>
                </a:solidFill>
                <a:latin typeface="Arial"/>
                <a:ea typeface="Arial"/>
                <a:cs typeface="Arial"/>
              </a:rPr>
              <a:t>Genetic algorithm</a:t>
            </a:r>
          </a:p>
        </p:txBody>
      </p:sp>
      <p:sp>
        <p:nvSpPr>
          <p:cNvPr id="10" name="Explore diverse&#10;configurations">
            <a:extLst xmlns:a="http://schemas.openxmlformats.org/drawingml/2006/main">
              <a:ext uri="{FF2B5EF4-FFF2-40B4-BE49-F238E27FC236}">
                <a16:creationId xmlns:a16="http://schemas.microsoft.com/office/drawing/2014/main" id="{F04A5E49-E03A-4511-B125-E3B01B9E3EA9}"/>
              </a:ext>
            </a:extLst>
          </p:cNvPr>
          <p:cNvSpPr>
            <a:spLocks xmlns:a="http://schemas.openxmlformats.org/drawingml/2006/main" noGrp="1"/>
          </p:cNvSpPr>
          <p:nvPr/>
        </p:nvSpPr>
        <p:spPr>
          <a:xfrm xmlns:a="http://schemas.openxmlformats.org/drawingml/2006/main">
            <a:off x="800100" y="3600450"/>
            <a:ext cx="2762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75">
                <a:solidFill>
                  <a:srgbClr val="586B79"/>
                </a:solidFill>
                <a:latin typeface="Arial"/>
                <a:ea typeface="Arial"/>
                <a:cs typeface="Arial"/>
              </a:defRPr>
            </a:defPPr>
            <a:lvl1pPr algn="l">
              <a:buNone/>
              <a:defRPr sz="1875">
                <a:solidFill>
                  <a:srgbClr val="586B79"/>
                </a:solidFill>
                <a:latin typeface="Arial"/>
                <a:ea typeface="Arial"/>
                <a:cs typeface="Arial"/>
              </a:defRPr>
            </a:lvl1pPr>
            <a:lvl2pPr algn="l">
              <a:buNone/>
              <a:defRPr sz="1875">
                <a:solidFill>
                  <a:srgbClr val="586B79"/>
                </a:solidFill>
                <a:latin typeface="Arial"/>
                <a:ea typeface="Arial"/>
                <a:cs typeface="Arial"/>
              </a:defRPr>
            </a:lvl2pPr>
            <a:lvl3pPr algn="l">
              <a:buNone/>
              <a:defRPr sz="1875">
                <a:solidFill>
                  <a:srgbClr val="586B79"/>
                </a:solidFill>
                <a:latin typeface="Arial"/>
                <a:ea typeface="Arial"/>
                <a:cs typeface="Arial"/>
              </a:defRPr>
            </a:lvl3pPr>
            <a:lvl4pPr algn="l">
              <a:buNone/>
              <a:defRPr sz="1875">
                <a:solidFill>
                  <a:srgbClr val="586B79"/>
                </a:solidFill>
                <a:latin typeface="Arial"/>
                <a:ea typeface="Arial"/>
                <a:cs typeface="Arial"/>
              </a:defRPr>
            </a:lvl4pPr>
            <a:lvl5pPr algn="l">
              <a:buNone/>
              <a:defRPr sz="1875">
                <a:solidFill>
                  <a:srgbClr val="586B79"/>
                </a:solidFill>
                <a:latin typeface="Arial"/>
                <a:ea typeface="Arial"/>
                <a:cs typeface="Arial"/>
              </a:defRPr>
            </a:lvl5pPr>
            <a:lvl6pPr algn="l">
              <a:buNone/>
              <a:defRPr sz="1875">
                <a:solidFill>
                  <a:srgbClr val="586B79"/>
                </a:solidFill>
                <a:latin typeface="Arial"/>
                <a:ea typeface="Arial"/>
                <a:cs typeface="Arial"/>
              </a:defRPr>
            </a:lvl6pPr>
            <a:lvl7pPr algn="l">
              <a:buNone/>
              <a:defRPr sz="1875">
                <a:solidFill>
                  <a:srgbClr val="586B79"/>
                </a:solidFill>
                <a:latin typeface="Arial"/>
                <a:ea typeface="Arial"/>
                <a:cs typeface="Arial"/>
              </a:defRPr>
            </a:lvl7pPr>
            <a:lvl8pPr algn="l">
              <a:buNone/>
              <a:defRPr sz="1875">
                <a:solidFill>
                  <a:srgbClr val="586B79"/>
                </a:solidFill>
                <a:latin typeface="Arial"/>
                <a:ea typeface="Arial"/>
                <a:cs typeface="Arial"/>
              </a:defRPr>
            </a:lvl8pPr>
            <a:lvl9pPr algn="l">
              <a:buNone/>
              <a:defRPr sz="1875">
                <a:solidFill>
                  <a:srgbClr val="586B79"/>
                </a:solidFill>
                <a:latin typeface="Arial"/>
                <a:ea typeface="Arial"/>
                <a:cs typeface="Arial"/>
              </a:defRPr>
            </a:lvl9pPr>
          </a:lstStyle>
          <a:p xmlns:a="http://schemas.openxmlformats.org/drawingml/2006/main">
            <a:pPr algn="l">
              <a:buNone/>
              <a:defRPr sz="1875" b="0">
                <a:solidFill>
                  <a:srgbClr val="586B79"/>
                </a:solidFill>
                <a:latin typeface="Arial"/>
                <a:ea typeface="Arial"/>
                <a:cs typeface="Arial"/>
              </a:defRPr>
            </a:pPr>
            <a:r>
              <a:rPr sz="1875" b="0">
                <a:solidFill>
                  <a:srgbClr val="586B79"/>
                </a:solidFill>
                <a:latin typeface="Arial"/>
                <a:ea typeface="Arial"/>
                <a:cs typeface="Arial"/>
              </a:rPr>
              <a:t>Explore diverse</a:t>
            </a:r>
          </a:p>
          <a:p xmlns:a="http://schemas.openxmlformats.org/drawingml/2006/main">
            <a:pPr algn="l">
              <a:buNone/>
              <a:defRPr sz="1875" b="0">
                <a:solidFill>
                  <a:srgbClr val="586B79"/>
                </a:solidFill>
                <a:latin typeface="Arial"/>
                <a:ea typeface="Arial"/>
                <a:cs typeface="Arial"/>
              </a:defRPr>
            </a:pPr>
            <a:r>
              <a:rPr sz="1875" b="0">
                <a:solidFill>
                  <a:srgbClr val="586B79"/>
                </a:solidFill>
                <a:latin typeface="Arial"/>
                <a:ea typeface="Arial"/>
                <a:cs typeface="Arial"/>
              </a:rPr>
              <a:t>configurations.</a:t>
            </a:r>
          </a:p>
          <a:p xmlns:a="http://schemas.openxmlformats.org/drawingml/2006/main">
            <a:pPr algn="l">
              <a:buNone/>
              <a:defRPr sz="1875" b="0">
                <a:solidFill>
                  <a:srgbClr val="586B79"/>
                </a:solidFill>
                <a:latin typeface="Arial"/>
                <a:ea typeface="Arial"/>
                <a:cs typeface="Arial"/>
              </a:defRPr>
            </a:pPr>
            <a:r>
              <a:rPr sz="1875" b="0">
                <a:solidFill>
                  <a:srgbClr val="586B79"/>
                </a:solidFill>
                <a:latin typeface="Arial"/>
                <a:ea typeface="Arial"/>
                <a:cs typeface="Arial"/>
              </a:rPr>
              <a:t>Keep the best so far.</a:t>
            </a:r>
          </a:p>
        </p:txBody>
      </p:sp>
      <p:sp>
        <p:nvSpPr>
          <p:cNvPr id="11" name="→">
            <a:extLst xmlns:a="http://schemas.openxmlformats.org/drawingml/2006/main">
              <a:ext uri="{FF2B5EF4-FFF2-40B4-BE49-F238E27FC236}">
                <a16:creationId xmlns:a16="http://schemas.microsoft.com/office/drawing/2014/main" id="{779473B8-470D-4061-8557-C6858286960A}"/>
              </a:ext>
            </a:extLst>
          </p:cNvPr>
          <p:cNvSpPr>
            <a:spLocks xmlns:a="http://schemas.openxmlformats.org/drawingml/2006/main" noGrp="1"/>
          </p:cNvSpPr>
          <p:nvPr/>
        </p:nvSpPr>
        <p:spPr>
          <a:xfrm xmlns:a="http://schemas.openxmlformats.org/drawingml/2006/main">
            <a:off x="3810000" y="3209925"/>
            <a:ext cx="685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buNone/>
              <a:defRPr sz="3600" b="0">
                <a:solidFill>
                  <a:srgbClr val="586B79"/>
                </a:solidFill>
                <a:latin typeface="Arial"/>
                <a:ea typeface="Arial"/>
                <a:cs typeface="Arial"/>
              </a:defRPr>
            </a:pPr>
            <a:r>
              <a:rPr sz="3600" b="0">
                <a:solidFill>
                  <a:srgbClr val="586B79"/>
                </a:solidFill>
                <a:latin typeface="Arial"/>
                <a:ea typeface="Arial"/>
                <a:cs typeface="Arial"/>
              </a:rPr>
              <a:t>→</a:t>
            </a:r>
          </a:p>
        </p:txBody>
      </p:sp>
      <p:sp>
        <p:nvSpPr>
          <p:cNvPr id="12" name="矩形 11">
            <a:extLst xmlns:a="http://schemas.openxmlformats.org/drawingml/2006/main">
              <a:ext uri="{FF2B5EF4-FFF2-40B4-BE49-F238E27FC236}">
                <a16:creationId xmlns:a16="http://schemas.microsoft.com/office/drawing/2014/main" id="{F4D71FC5-B136-4F8C-972C-09D6E55FC9D8}"/>
              </a:ext>
            </a:extLst>
          </p:cNvPr>
          <p:cNvSpPr>
            <a:spLocks xmlns:a="http://schemas.openxmlformats.org/drawingml/2006/main" noGrp="1"/>
          </p:cNvSpPr>
          <p:nvPr/>
        </p:nvSpPr>
        <p:spPr>
          <a:xfrm xmlns:a="http://schemas.openxmlformats.org/drawingml/2006/main">
            <a:off x="4543425" y="2209800"/>
            <a:ext cx="3143250" cy="2800350"/>
          </a:xfrm>
          <a:prstGeom xmlns:a="http://schemas.openxmlformats.org/drawingml/2006/main" prst="rect">
            <a:avLst/>
          </a:prstGeom>
          <a:solidFill xmlns:a="http://schemas.openxmlformats.org/drawingml/2006/main">
            <a:srgbClr val="F2F5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3" name="13">
            <a:extLst xmlns:a="http://schemas.openxmlformats.org/drawingml/2006/main">
              <a:ext uri="{FF2B5EF4-FFF2-40B4-BE49-F238E27FC236}">
                <a16:creationId xmlns:a16="http://schemas.microsoft.com/office/drawing/2014/main" id="{7632C5CD-B19C-49F2-B406-BFA9D6CBBF1B}"/>
              </a:ext>
            </a:extLst>
          </p:cNvPr>
          <p:cNvSpPr>
            <a:spLocks xmlns:a="http://schemas.openxmlformats.org/drawingml/2006/main" noGrp="1"/>
          </p:cNvSpPr>
          <p:nvPr/>
        </p:nvSpPr>
        <p:spPr>
          <a:xfrm xmlns:a="http://schemas.openxmlformats.org/drawingml/2006/main">
            <a:off x="4733925" y="2381250"/>
            <a:ext cx="2762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750" b="1">
                <a:solidFill>
                  <a:srgbClr val="007E83"/>
                </a:solidFill>
                <a:latin typeface="Arial"/>
                <a:ea typeface="Arial"/>
                <a:cs typeface="Arial"/>
              </a:defRPr>
            </a:pPr>
            <a:r>
              <a:rPr sz="3750" b="1">
                <a:solidFill>
                  <a:srgbClr val="007E83"/>
                </a:solidFill>
                <a:latin typeface="Arial"/>
                <a:ea typeface="Arial"/>
                <a:cs typeface="Arial"/>
              </a:rPr>
              <a:t>13</a:t>
            </a:r>
          </a:p>
        </p:txBody>
      </p:sp>
      <p:sp>
        <p:nvSpPr>
          <p:cNvPr id="14" name="CMA-ES">
            <a:extLst xmlns:a="http://schemas.openxmlformats.org/drawingml/2006/main">
              <a:ext uri="{FF2B5EF4-FFF2-40B4-BE49-F238E27FC236}">
                <a16:creationId xmlns:a16="http://schemas.microsoft.com/office/drawing/2014/main" id="{5747FEBA-66F1-4796-888F-F93679018519}"/>
              </a:ext>
            </a:extLst>
          </p:cNvPr>
          <p:cNvSpPr>
            <a:spLocks xmlns:a="http://schemas.openxmlformats.org/drawingml/2006/main" noGrp="1"/>
          </p:cNvSpPr>
          <p:nvPr/>
        </p:nvSpPr>
        <p:spPr>
          <a:xfrm xmlns:a="http://schemas.openxmlformats.org/drawingml/2006/main">
            <a:off x="4733925" y="3105150"/>
            <a:ext cx="2762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250" b="1">
                <a:solidFill>
                  <a:srgbClr val="142D40"/>
                </a:solidFill>
                <a:latin typeface="Arial"/>
                <a:ea typeface="Arial"/>
                <a:cs typeface="Arial"/>
              </a:defRPr>
            </a:pPr>
            <a:r>
              <a:rPr sz="2250" b="1">
                <a:solidFill>
                  <a:srgbClr val="142D40"/>
                </a:solidFill>
                <a:latin typeface="Arial"/>
                <a:ea typeface="Arial"/>
                <a:cs typeface="Arial"/>
              </a:rPr>
              <a:t>CMA-ES</a:t>
            </a:r>
          </a:p>
        </p:txBody>
      </p:sp>
      <p:sp>
        <p:nvSpPr>
          <p:cNvPr id="15" name="Adapt the sampling&#10;distribution">
            <a:extLst xmlns:a="http://schemas.openxmlformats.org/drawingml/2006/main">
              <a:ext uri="{FF2B5EF4-FFF2-40B4-BE49-F238E27FC236}">
                <a16:creationId xmlns:a16="http://schemas.microsoft.com/office/drawing/2014/main" id="{EDDE1A5A-0A16-4F1D-87A8-765EDF85983C}"/>
              </a:ext>
            </a:extLst>
          </p:cNvPr>
          <p:cNvSpPr>
            <a:spLocks xmlns:a="http://schemas.openxmlformats.org/drawingml/2006/main" noGrp="1"/>
          </p:cNvSpPr>
          <p:nvPr/>
        </p:nvSpPr>
        <p:spPr>
          <a:xfrm xmlns:a="http://schemas.openxmlformats.org/drawingml/2006/main">
            <a:off x="4733925" y="3600450"/>
            <a:ext cx="2762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75">
                <a:solidFill>
                  <a:srgbClr val="586B79"/>
                </a:solidFill>
                <a:latin typeface="Arial"/>
                <a:ea typeface="Arial"/>
                <a:cs typeface="Arial"/>
              </a:defRPr>
            </a:defPPr>
            <a:lvl1pPr algn="l">
              <a:buNone/>
              <a:defRPr sz="1875">
                <a:solidFill>
                  <a:srgbClr val="586B79"/>
                </a:solidFill>
                <a:latin typeface="Arial"/>
                <a:ea typeface="Arial"/>
                <a:cs typeface="Arial"/>
              </a:defRPr>
            </a:lvl1pPr>
            <a:lvl2pPr algn="l">
              <a:buNone/>
              <a:defRPr sz="1875">
                <a:solidFill>
                  <a:srgbClr val="586B79"/>
                </a:solidFill>
                <a:latin typeface="Arial"/>
                <a:ea typeface="Arial"/>
                <a:cs typeface="Arial"/>
              </a:defRPr>
            </a:lvl2pPr>
            <a:lvl3pPr algn="l">
              <a:buNone/>
              <a:defRPr sz="1875">
                <a:solidFill>
                  <a:srgbClr val="586B79"/>
                </a:solidFill>
                <a:latin typeface="Arial"/>
                <a:ea typeface="Arial"/>
                <a:cs typeface="Arial"/>
              </a:defRPr>
            </a:lvl3pPr>
            <a:lvl4pPr algn="l">
              <a:buNone/>
              <a:defRPr sz="1875">
                <a:solidFill>
                  <a:srgbClr val="586B79"/>
                </a:solidFill>
                <a:latin typeface="Arial"/>
                <a:ea typeface="Arial"/>
                <a:cs typeface="Arial"/>
              </a:defRPr>
            </a:lvl4pPr>
            <a:lvl5pPr algn="l">
              <a:buNone/>
              <a:defRPr sz="1875">
                <a:solidFill>
                  <a:srgbClr val="586B79"/>
                </a:solidFill>
                <a:latin typeface="Arial"/>
                <a:ea typeface="Arial"/>
                <a:cs typeface="Arial"/>
              </a:defRPr>
            </a:lvl5pPr>
            <a:lvl6pPr algn="l">
              <a:buNone/>
              <a:defRPr sz="1875">
                <a:solidFill>
                  <a:srgbClr val="586B79"/>
                </a:solidFill>
                <a:latin typeface="Arial"/>
                <a:ea typeface="Arial"/>
                <a:cs typeface="Arial"/>
              </a:defRPr>
            </a:lvl6pPr>
            <a:lvl7pPr algn="l">
              <a:buNone/>
              <a:defRPr sz="1875">
                <a:solidFill>
                  <a:srgbClr val="586B79"/>
                </a:solidFill>
                <a:latin typeface="Arial"/>
                <a:ea typeface="Arial"/>
                <a:cs typeface="Arial"/>
              </a:defRPr>
            </a:lvl7pPr>
            <a:lvl8pPr algn="l">
              <a:buNone/>
              <a:defRPr sz="1875">
                <a:solidFill>
                  <a:srgbClr val="586B79"/>
                </a:solidFill>
                <a:latin typeface="Arial"/>
                <a:ea typeface="Arial"/>
                <a:cs typeface="Arial"/>
              </a:defRPr>
            </a:lvl8pPr>
            <a:lvl9pPr algn="l">
              <a:buNone/>
              <a:defRPr sz="1875">
                <a:solidFill>
                  <a:srgbClr val="586B79"/>
                </a:solidFill>
                <a:latin typeface="Arial"/>
                <a:ea typeface="Arial"/>
                <a:cs typeface="Arial"/>
              </a:defRPr>
            </a:lvl9pPr>
          </a:lstStyle>
          <a:p xmlns:a="http://schemas.openxmlformats.org/drawingml/2006/main">
            <a:pPr algn="l">
              <a:buNone/>
              <a:defRPr sz="1875" b="0">
                <a:solidFill>
                  <a:srgbClr val="586B79"/>
                </a:solidFill>
                <a:latin typeface="Arial"/>
                <a:ea typeface="Arial"/>
                <a:cs typeface="Arial"/>
              </a:defRPr>
            </a:pPr>
            <a:r>
              <a:rPr sz="1875" b="0">
                <a:solidFill>
                  <a:srgbClr val="586B79"/>
                </a:solidFill>
                <a:latin typeface="Arial"/>
                <a:ea typeface="Arial"/>
                <a:cs typeface="Arial"/>
              </a:rPr>
              <a:t>Start from GA's best.</a:t>
            </a:r>
          </a:p>
          <a:p xmlns:a="http://schemas.openxmlformats.org/drawingml/2006/main">
            <a:pPr algn="l">
              <a:buNone/>
              <a:defRPr sz="1875" b="0">
                <a:solidFill>
                  <a:srgbClr val="586B79"/>
                </a:solidFill>
                <a:latin typeface="Arial"/>
                <a:ea typeface="Arial"/>
                <a:cs typeface="Arial"/>
              </a:defRPr>
            </a:pPr>
            <a:r>
              <a:rPr sz="1875" b="0">
                <a:solidFill>
                  <a:srgbClr val="586B79"/>
                </a:solidFill>
                <a:latin typeface="Arial"/>
                <a:ea typeface="Arial"/>
                <a:cs typeface="Arial"/>
              </a:rPr>
              <a:t>Adapt the sampling</a:t>
            </a:r>
          </a:p>
          <a:p xmlns:a="http://schemas.openxmlformats.org/drawingml/2006/main">
            <a:pPr algn="l">
              <a:buNone/>
              <a:defRPr sz="1875" b="0">
                <a:solidFill>
                  <a:srgbClr val="586B79"/>
                </a:solidFill>
                <a:latin typeface="Arial"/>
                <a:ea typeface="Arial"/>
                <a:cs typeface="Arial"/>
              </a:defRPr>
            </a:pPr>
            <a:r>
              <a:rPr sz="1875" b="0">
                <a:solidFill>
                  <a:srgbClr val="586B79"/>
                </a:solidFill>
                <a:latin typeface="Arial"/>
                <a:ea typeface="Arial"/>
                <a:cs typeface="Arial"/>
              </a:rPr>
              <a:t>distribution.</a:t>
            </a:r>
          </a:p>
        </p:txBody>
      </p:sp>
      <p:sp>
        <p:nvSpPr>
          <p:cNvPr id="16" name="→">
            <a:extLst xmlns:a="http://schemas.openxmlformats.org/drawingml/2006/main">
              <a:ext uri="{FF2B5EF4-FFF2-40B4-BE49-F238E27FC236}">
                <a16:creationId xmlns:a16="http://schemas.microsoft.com/office/drawing/2014/main" id="{E975248D-3DFA-4026-8D8B-321AF615BF7D}"/>
              </a:ext>
            </a:extLst>
          </p:cNvPr>
          <p:cNvSpPr>
            <a:spLocks xmlns:a="http://schemas.openxmlformats.org/drawingml/2006/main" noGrp="1"/>
          </p:cNvSpPr>
          <p:nvPr/>
        </p:nvSpPr>
        <p:spPr>
          <a:xfrm xmlns:a="http://schemas.openxmlformats.org/drawingml/2006/main">
            <a:off x="7743825" y="3209925"/>
            <a:ext cx="619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buNone/>
              <a:defRPr sz="3600" b="0">
                <a:solidFill>
                  <a:srgbClr val="586B79"/>
                </a:solidFill>
                <a:latin typeface="Arial"/>
                <a:ea typeface="Arial"/>
                <a:cs typeface="Arial"/>
              </a:defRPr>
            </a:pPr>
            <a:r>
              <a:rPr sz="3600" b="0">
                <a:solidFill>
                  <a:srgbClr val="586B79"/>
                </a:solidFill>
                <a:latin typeface="Arial"/>
                <a:ea typeface="Arial"/>
                <a:cs typeface="Arial"/>
              </a:rPr>
              <a:t>→</a:t>
            </a:r>
          </a:p>
        </p:txBody>
      </p:sp>
      <p:sp>
        <p:nvSpPr>
          <p:cNvPr id="17" name="矩形 16">
            <a:extLst xmlns:a="http://schemas.openxmlformats.org/drawingml/2006/main">
              <a:ext uri="{FF2B5EF4-FFF2-40B4-BE49-F238E27FC236}">
                <a16:creationId xmlns:a16="http://schemas.microsoft.com/office/drawing/2014/main" id="{6DD75E28-3926-437E-834D-D5934B53E033}"/>
              </a:ext>
            </a:extLst>
          </p:cNvPr>
          <p:cNvSpPr>
            <a:spLocks xmlns:a="http://schemas.openxmlformats.org/drawingml/2006/main" noGrp="1"/>
          </p:cNvSpPr>
          <p:nvPr/>
        </p:nvSpPr>
        <p:spPr>
          <a:xfrm xmlns:a="http://schemas.openxmlformats.org/drawingml/2006/main">
            <a:off x="8420100" y="2209800"/>
            <a:ext cx="3143250" cy="2800350"/>
          </a:xfrm>
          <a:prstGeom xmlns:a="http://schemas.openxmlformats.org/drawingml/2006/main" prst="rect">
            <a:avLst/>
          </a:prstGeom>
          <a:solidFill xmlns:a="http://schemas.openxmlformats.org/drawingml/2006/main">
            <a:srgbClr val="EAF5F4"/>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8" name="5">
            <a:extLst xmlns:a="http://schemas.openxmlformats.org/drawingml/2006/main">
              <a:ext uri="{FF2B5EF4-FFF2-40B4-BE49-F238E27FC236}">
                <a16:creationId xmlns:a16="http://schemas.microsoft.com/office/drawing/2014/main" id="{7BC2275E-77E5-4C4F-ABBD-C43B8593D8A7}"/>
              </a:ext>
            </a:extLst>
          </p:cNvPr>
          <p:cNvSpPr>
            <a:spLocks xmlns:a="http://schemas.openxmlformats.org/drawingml/2006/main" noGrp="1"/>
          </p:cNvSpPr>
          <p:nvPr/>
        </p:nvSpPr>
        <p:spPr>
          <a:xfrm xmlns:a="http://schemas.openxmlformats.org/drawingml/2006/main">
            <a:off x="8610600" y="2381250"/>
            <a:ext cx="2762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750" b="1">
                <a:solidFill>
                  <a:srgbClr val="007E83"/>
                </a:solidFill>
                <a:latin typeface="Arial"/>
                <a:ea typeface="Arial"/>
                <a:cs typeface="Arial"/>
              </a:defRPr>
            </a:pPr>
            <a:r>
              <a:rPr sz="3750" b="1">
                <a:solidFill>
                  <a:srgbClr val="007E83"/>
                </a:solidFill>
                <a:latin typeface="Arial"/>
                <a:ea typeface="Arial"/>
                <a:cs typeface="Arial"/>
              </a:rPr>
              <a:t>5</a:t>
            </a:r>
          </a:p>
        </p:txBody>
      </p:sp>
      <p:sp>
        <p:nvSpPr>
          <p:cNvPr id="19" name="Hyperlocal tuning">
            <a:extLst xmlns:a="http://schemas.openxmlformats.org/drawingml/2006/main">
              <a:ext uri="{FF2B5EF4-FFF2-40B4-BE49-F238E27FC236}">
                <a16:creationId xmlns:a16="http://schemas.microsoft.com/office/drawing/2014/main" id="{F791172B-05EC-4703-82BB-63C58D6CA6A3}"/>
              </a:ext>
            </a:extLst>
          </p:cNvPr>
          <p:cNvSpPr>
            <a:spLocks xmlns:a="http://schemas.openxmlformats.org/drawingml/2006/main" noGrp="1"/>
          </p:cNvSpPr>
          <p:nvPr/>
        </p:nvSpPr>
        <p:spPr>
          <a:xfrm xmlns:a="http://schemas.openxmlformats.org/drawingml/2006/main">
            <a:off x="8610600" y="3105150"/>
            <a:ext cx="2762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250" b="1">
                <a:solidFill>
                  <a:srgbClr val="142D40"/>
                </a:solidFill>
                <a:latin typeface="Arial"/>
                <a:ea typeface="Arial"/>
                <a:cs typeface="Arial"/>
              </a:defRPr>
            </a:pPr>
            <a:r>
              <a:rPr sz="2250" b="1">
                <a:solidFill>
                  <a:srgbClr val="142D40"/>
                </a:solidFill>
                <a:latin typeface="Arial"/>
                <a:ea typeface="Arial"/>
                <a:cs typeface="Arial"/>
              </a:rPr>
              <a:t>Hyperlocal tuning</a:t>
            </a:r>
          </a:p>
        </p:txBody>
      </p:sp>
      <p:sp>
        <p:nvSpPr>
          <p:cNvPr id="20" name="Probe around the&#10;best configuration">
            <a:extLst xmlns:a="http://schemas.openxmlformats.org/drawingml/2006/main">
              <a:ext uri="{FF2B5EF4-FFF2-40B4-BE49-F238E27FC236}">
                <a16:creationId xmlns:a16="http://schemas.microsoft.com/office/drawing/2014/main" id="{834C6F38-CDF2-4E4A-AB81-37179D4D049E}"/>
              </a:ext>
            </a:extLst>
          </p:cNvPr>
          <p:cNvSpPr>
            <a:spLocks xmlns:a="http://schemas.openxmlformats.org/drawingml/2006/main" noGrp="1"/>
          </p:cNvSpPr>
          <p:nvPr/>
        </p:nvSpPr>
        <p:spPr>
          <a:xfrm xmlns:a="http://schemas.openxmlformats.org/drawingml/2006/main">
            <a:off x="8610600" y="3600450"/>
            <a:ext cx="2762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75">
                <a:solidFill>
                  <a:srgbClr val="586B79"/>
                </a:solidFill>
                <a:latin typeface="Arial"/>
                <a:ea typeface="Arial"/>
                <a:cs typeface="Arial"/>
              </a:defRPr>
            </a:defPPr>
            <a:lvl1pPr algn="l">
              <a:buNone/>
              <a:defRPr sz="1875">
                <a:solidFill>
                  <a:srgbClr val="586B79"/>
                </a:solidFill>
                <a:latin typeface="Arial"/>
                <a:ea typeface="Arial"/>
                <a:cs typeface="Arial"/>
              </a:defRPr>
            </a:lvl1pPr>
            <a:lvl2pPr algn="l">
              <a:buNone/>
              <a:defRPr sz="1875">
                <a:solidFill>
                  <a:srgbClr val="586B79"/>
                </a:solidFill>
                <a:latin typeface="Arial"/>
                <a:ea typeface="Arial"/>
                <a:cs typeface="Arial"/>
              </a:defRPr>
            </a:lvl2pPr>
            <a:lvl3pPr algn="l">
              <a:buNone/>
              <a:defRPr sz="1875">
                <a:solidFill>
                  <a:srgbClr val="586B79"/>
                </a:solidFill>
                <a:latin typeface="Arial"/>
                <a:ea typeface="Arial"/>
                <a:cs typeface="Arial"/>
              </a:defRPr>
            </a:lvl3pPr>
            <a:lvl4pPr algn="l">
              <a:buNone/>
              <a:defRPr sz="1875">
                <a:solidFill>
                  <a:srgbClr val="586B79"/>
                </a:solidFill>
                <a:latin typeface="Arial"/>
                <a:ea typeface="Arial"/>
                <a:cs typeface="Arial"/>
              </a:defRPr>
            </a:lvl4pPr>
            <a:lvl5pPr algn="l">
              <a:buNone/>
              <a:defRPr sz="1875">
                <a:solidFill>
                  <a:srgbClr val="586B79"/>
                </a:solidFill>
                <a:latin typeface="Arial"/>
                <a:ea typeface="Arial"/>
                <a:cs typeface="Arial"/>
              </a:defRPr>
            </a:lvl5pPr>
            <a:lvl6pPr algn="l">
              <a:buNone/>
              <a:defRPr sz="1875">
                <a:solidFill>
                  <a:srgbClr val="586B79"/>
                </a:solidFill>
                <a:latin typeface="Arial"/>
                <a:ea typeface="Arial"/>
                <a:cs typeface="Arial"/>
              </a:defRPr>
            </a:lvl6pPr>
            <a:lvl7pPr algn="l">
              <a:buNone/>
              <a:defRPr sz="1875">
                <a:solidFill>
                  <a:srgbClr val="586B79"/>
                </a:solidFill>
                <a:latin typeface="Arial"/>
                <a:ea typeface="Arial"/>
                <a:cs typeface="Arial"/>
              </a:defRPr>
            </a:lvl7pPr>
            <a:lvl8pPr algn="l">
              <a:buNone/>
              <a:defRPr sz="1875">
                <a:solidFill>
                  <a:srgbClr val="586B79"/>
                </a:solidFill>
                <a:latin typeface="Arial"/>
                <a:ea typeface="Arial"/>
                <a:cs typeface="Arial"/>
              </a:defRPr>
            </a:lvl8pPr>
            <a:lvl9pPr algn="l">
              <a:buNone/>
              <a:defRPr sz="1875">
                <a:solidFill>
                  <a:srgbClr val="586B79"/>
                </a:solidFill>
                <a:latin typeface="Arial"/>
                <a:ea typeface="Arial"/>
                <a:cs typeface="Arial"/>
              </a:defRPr>
            </a:lvl9pPr>
          </a:lstStyle>
          <a:p xmlns:a="http://schemas.openxmlformats.org/drawingml/2006/main">
            <a:pPr algn="l">
              <a:buNone/>
              <a:defRPr sz="1875" b="0">
                <a:solidFill>
                  <a:srgbClr val="586B79"/>
                </a:solidFill>
                <a:latin typeface="Arial"/>
                <a:ea typeface="Arial"/>
                <a:cs typeface="Arial"/>
              </a:defRPr>
            </a:pPr>
            <a:r>
              <a:rPr sz="1875" b="0">
                <a:solidFill>
                  <a:srgbClr val="586B79"/>
                </a:solidFill>
                <a:latin typeface="Arial"/>
                <a:ea typeface="Arial"/>
                <a:cs typeface="Arial"/>
              </a:rPr>
              <a:t>Start from current best.</a:t>
            </a:r>
          </a:p>
          <a:p xmlns:a="http://schemas.openxmlformats.org/drawingml/2006/main">
            <a:pPr algn="l">
              <a:buNone/>
              <a:defRPr sz="1875" b="0">
                <a:solidFill>
                  <a:srgbClr val="586B79"/>
                </a:solidFill>
                <a:latin typeface="Arial"/>
                <a:ea typeface="Arial"/>
                <a:cs typeface="Arial"/>
              </a:defRPr>
            </a:pPr>
            <a:r>
              <a:rPr sz="1875" b="0">
                <a:solidFill>
                  <a:srgbClr val="586B79"/>
                </a:solidFill>
                <a:latin typeface="Arial"/>
                <a:ea typeface="Arial"/>
                <a:cs typeface="Arial"/>
              </a:rPr>
              <a:t>Probe a small</a:t>
            </a:r>
          </a:p>
          <a:p xmlns:a="http://schemas.openxmlformats.org/drawingml/2006/main">
            <a:pPr algn="l">
              <a:buNone/>
              <a:defRPr sz="1875" b="0">
                <a:solidFill>
                  <a:srgbClr val="586B79"/>
                </a:solidFill>
                <a:latin typeface="Arial"/>
                <a:ea typeface="Arial"/>
                <a:cs typeface="Arial"/>
              </a:defRPr>
            </a:pPr>
            <a:r>
              <a:rPr sz="1875" b="0">
                <a:solidFill>
                  <a:srgbClr val="586B79"/>
                </a:solidFill>
                <a:latin typeface="Arial"/>
                <a:ea typeface="Arial"/>
                <a:cs typeface="Arial"/>
              </a:rPr>
              <a:t>local neighborhood.</a:t>
            </a:r>
          </a:p>
        </p:txBody>
      </p:sp>
      <p:sp>
        <p:nvSpPr>
          <p:cNvPr id="21" name="The best configuration is carried forward; stage gains are measured ex">
            <a:extLst xmlns:a="http://schemas.openxmlformats.org/drawingml/2006/main">
              <a:ext uri="{FF2B5EF4-FFF2-40B4-BE49-F238E27FC236}">
                <a16:creationId xmlns:a16="http://schemas.microsoft.com/office/drawing/2014/main" id="{7C117677-26E7-4DE0-B3BE-393D40FA8783}"/>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a:solidFill>
                  <a:srgbClr val="586B79"/>
                </a:solidFill>
                <a:latin typeface="Arial"/>
                <a:ea typeface="Arial"/>
                <a:cs typeface="Arial"/>
              </a:defRPr>
            </a:defPPr>
            <a:lvl1pPr algn="l">
              <a:buNone/>
              <a:defRPr sz="1500">
                <a:solidFill>
                  <a:srgbClr val="586B79"/>
                </a:solidFill>
                <a:latin typeface="Arial"/>
                <a:ea typeface="Arial"/>
                <a:cs typeface="Arial"/>
              </a:defRPr>
            </a:lvl1pPr>
            <a:lvl2pPr algn="l">
              <a:buNone/>
              <a:defRPr sz="1500">
                <a:solidFill>
                  <a:srgbClr val="586B79"/>
                </a:solidFill>
                <a:latin typeface="Arial"/>
                <a:ea typeface="Arial"/>
                <a:cs typeface="Arial"/>
              </a:defRPr>
            </a:lvl2pPr>
            <a:lvl3pPr algn="l">
              <a:buNone/>
              <a:defRPr sz="1500">
                <a:solidFill>
                  <a:srgbClr val="586B79"/>
                </a:solidFill>
                <a:latin typeface="Arial"/>
                <a:ea typeface="Arial"/>
                <a:cs typeface="Arial"/>
              </a:defRPr>
            </a:lvl3pPr>
            <a:lvl4pPr algn="l">
              <a:buNone/>
              <a:defRPr sz="1500">
                <a:solidFill>
                  <a:srgbClr val="586B79"/>
                </a:solidFill>
                <a:latin typeface="Arial"/>
                <a:ea typeface="Arial"/>
                <a:cs typeface="Arial"/>
              </a:defRPr>
            </a:lvl4pPr>
            <a:lvl5pPr algn="l">
              <a:buNone/>
              <a:defRPr sz="1500">
                <a:solidFill>
                  <a:srgbClr val="586B79"/>
                </a:solidFill>
                <a:latin typeface="Arial"/>
                <a:ea typeface="Arial"/>
                <a:cs typeface="Arial"/>
              </a:defRPr>
            </a:lvl5pPr>
            <a:lvl6pPr algn="l">
              <a:buNone/>
              <a:defRPr sz="1500">
                <a:solidFill>
                  <a:srgbClr val="586B79"/>
                </a:solidFill>
                <a:latin typeface="Arial"/>
                <a:ea typeface="Arial"/>
                <a:cs typeface="Arial"/>
              </a:defRPr>
            </a:lvl6pPr>
            <a:lvl7pPr algn="l">
              <a:buNone/>
              <a:defRPr sz="1500">
                <a:solidFill>
                  <a:srgbClr val="586B79"/>
                </a:solidFill>
                <a:latin typeface="Arial"/>
                <a:ea typeface="Arial"/>
                <a:cs typeface="Arial"/>
              </a:defRPr>
            </a:lvl7pPr>
            <a:lvl8pPr algn="l">
              <a:buNone/>
              <a:defRPr sz="1500">
                <a:solidFill>
                  <a:srgbClr val="586B79"/>
                </a:solidFill>
                <a:latin typeface="Arial"/>
                <a:ea typeface="Arial"/>
                <a:cs typeface="Arial"/>
              </a:defRPr>
            </a:lvl8pPr>
            <a:lvl9pPr algn="l">
              <a:buNone/>
              <a:defRPr sz="1500">
                <a:solidFill>
                  <a:srgbClr val="586B79"/>
                </a:solidFill>
                <a:latin typeface="Arial"/>
                <a:ea typeface="Arial"/>
                <a:cs typeface="Arial"/>
              </a:defRPr>
            </a:lvl9pPr>
          </a:lstStyle>
          <a:p xmlns:a="http://schemas.openxmlformats.org/drawingml/2006/main">
            <a:pPr algn="l">
              <a:buNone/>
              <a:defRPr sz="1500" b="0">
                <a:solidFill>
                  <a:srgbClr val="586B79"/>
                </a:solidFill>
                <a:latin typeface="Arial"/>
                <a:ea typeface="Arial"/>
                <a:cs typeface="Arial"/>
              </a:defRPr>
            </a:pPr>
            <a:r>
              <a:rPr sz="1500" b="0">
                <a:solidFill>
                  <a:srgbClr val="586B79"/>
                </a:solidFill>
                <a:latin typeface="Arial"/>
                <a:ea typeface="Arial"/>
                <a:cs typeface="Arial"/>
              </a:rPr>
              <a:t>Each stage forwards the best configuration found so far. Actual gains require measurement.</a:t>
            </a:r>
          </a:p>
        </p:txBody>
      </p:sp>
    </p:spTree>
    <p:extLst>
      <p:ext uri="{BB962C8B-B14F-4D97-AF65-F5344CB8AC3E}">
        <p14:creationId xmlns:p14="http://schemas.microsoft.com/office/powerpoint/2010/main" val="1171588429"/>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ICCT 2026  ·  PAPER #1684">
            <a:extLst xmlns:a="http://schemas.openxmlformats.org/drawingml/2006/main">
              <a:ext uri="{FF2B5EF4-FFF2-40B4-BE49-F238E27FC236}">
                <a16:creationId xmlns:a16="http://schemas.microsoft.com/office/drawing/2014/main" id="{C2170DFB-F19E-4ED8-BC99-882849B29AB5}"/>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ICCT 2026  ·  PAPER #1684</a:t>
            </a:r>
          </a:p>
        </p:txBody>
      </p:sp>
      <p:sp>
        <p:nvSpPr>
          <p:cNvPr id="2" name="Full leads on strict mAP; CMA-ES on mAP@0.5">
            <a:extLst xmlns:a="http://schemas.openxmlformats.org/drawingml/2006/main">
              <a:ext uri="{FF2B5EF4-FFF2-40B4-BE49-F238E27FC236}">
                <a16:creationId xmlns:a16="http://schemas.microsoft.com/office/drawing/2014/main" id="{845F63F5-3F92-419F-8765-C2BCD8EE8AFB}"/>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3150" b="1">
                <a:solidFill>
                  <a:srgbClr val="142D40"/>
                </a:solidFill>
                <a:latin typeface="Arial"/>
                <a:ea typeface="Arial"/>
                <a:cs typeface="Arial"/>
              </a:defRPr>
            </a:defPPr>
            <a:lvl1pPr algn="l">
              <a:buNone/>
              <a:defRPr sz="3150" b="1">
                <a:solidFill>
                  <a:srgbClr val="142D40"/>
                </a:solidFill>
                <a:latin typeface="Arial"/>
                <a:ea typeface="Arial"/>
                <a:cs typeface="Arial"/>
              </a:defRPr>
            </a:lvl1pPr>
            <a:lvl2pPr algn="l">
              <a:buNone/>
              <a:defRPr sz="3150" b="1">
                <a:solidFill>
                  <a:srgbClr val="142D40"/>
                </a:solidFill>
                <a:latin typeface="Arial"/>
                <a:ea typeface="Arial"/>
                <a:cs typeface="Arial"/>
              </a:defRPr>
            </a:lvl2pPr>
            <a:lvl3pPr algn="l">
              <a:buNone/>
              <a:defRPr sz="3150" b="1">
                <a:solidFill>
                  <a:srgbClr val="142D40"/>
                </a:solidFill>
                <a:latin typeface="Arial"/>
                <a:ea typeface="Arial"/>
                <a:cs typeface="Arial"/>
              </a:defRPr>
            </a:lvl3pPr>
            <a:lvl4pPr algn="l">
              <a:buNone/>
              <a:defRPr sz="3150" b="1">
                <a:solidFill>
                  <a:srgbClr val="142D40"/>
                </a:solidFill>
                <a:latin typeface="Arial"/>
                <a:ea typeface="Arial"/>
                <a:cs typeface="Arial"/>
              </a:defRPr>
            </a:lvl4pPr>
            <a:lvl5pPr algn="l">
              <a:buNone/>
              <a:defRPr sz="3150" b="1">
                <a:solidFill>
                  <a:srgbClr val="142D40"/>
                </a:solidFill>
                <a:latin typeface="Arial"/>
                <a:ea typeface="Arial"/>
                <a:cs typeface="Arial"/>
              </a:defRPr>
            </a:lvl5pPr>
            <a:lvl6pPr algn="l">
              <a:buNone/>
              <a:defRPr sz="3150" b="1">
                <a:solidFill>
                  <a:srgbClr val="142D40"/>
                </a:solidFill>
                <a:latin typeface="Arial"/>
                <a:ea typeface="Arial"/>
                <a:cs typeface="Arial"/>
              </a:defRPr>
            </a:lvl6pPr>
            <a:lvl7pPr algn="l">
              <a:buNone/>
              <a:defRPr sz="3150" b="1">
                <a:solidFill>
                  <a:srgbClr val="142D40"/>
                </a:solidFill>
                <a:latin typeface="Arial"/>
                <a:ea typeface="Arial"/>
                <a:cs typeface="Arial"/>
              </a:defRPr>
            </a:lvl7pPr>
            <a:lvl8pPr algn="l">
              <a:buNone/>
              <a:defRPr sz="3150" b="1">
                <a:solidFill>
                  <a:srgbClr val="142D40"/>
                </a:solidFill>
                <a:latin typeface="Arial"/>
                <a:ea typeface="Arial"/>
                <a:cs typeface="Arial"/>
              </a:defRPr>
            </a:lvl8pPr>
            <a:lvl9pPr algn="l">
              <a:buNone/>
              <a:defRPr sz="3150" b="1">
                <a:solidFill>
                  <a:srgbClr val="142D40"/>
                </a:solidFill>
                <a:latin typeface="Arial"/>
                <a:ea typeface="Arial"/>
                <a:cs typeface="Arial"/>
              </a:defRPr>
            </a:lvl9pPr>
          </a:lstStyle>
          <a:p xmlns:a="http://schemas.openxmlformats.org/drawingml/2006/main">
            <a:pPr algn="l">
              <a:buNone/>
              <a:defRPr sz="3150" b="1">
                <a:solidFill>
                  <a:srgbClr val="142D40"/>
                </a:solidFill>
                <a:latin typeface="Arial"/>
                <a:ea typeface="Arial"/>
                <a:cs typeface="Arial"/>
              </a:defRPr>
            </a:pPr>
            <a:r>
              <a:rPr sz="3150" b="1">
                <a:solidFill>
                  <a:srgbClr val="142D40"/>
                </a:solidFill>
                <a:latin typeface="Arial"/>
                <a:ea typeface="Arial"/>
                <a:cs typeface="Arial"/>
              </a:rPr>
              <a:t>The preferred strategy depends on the metric</a:t>
            </a:r>
          </a:p>
        </p:txBody>
      </p:sp>
      <p:sp>
        <p:nvSpPr>
          <p:cNvPr id="3" name="Original test results: mean ± sample standard deviation, three trainin">
            <a:extLst xmlns:a="http://schemas.openxmlformats.org/drawingml/2006/main">
              <a:ext uri="{FF2B5EF4-FFF2-40B4-BE49-F238E27FC236}">
                <a16:creationId xmlns:a16="http://schemas.microsoft.com/office/drawing/2014/main" id="{9DFEEFF3-432E-4705-9B7B-1D1136331A15}"/>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00" b="0">
                <a:solidFill>
                  <a:srgbClr val="586B79"/>
                </a:solidFill>
                <a:latin typeface="Arial"/>
                <a:ea typeface="Arial"/>
                <a:cs typeface="Arial"/>
              </a:defRPr>
            </a:pPr>
            <a:r>
              <a:rPr sz="1800" b="0">
                <a:solidFill>
                  <a:srgbClr val="586B79"/>
                </a:solidFill>
                <a:latin typeface="Arial"/>
                <a:ea typeface="Arial"/>
                <a:cs typeface="Arial"/>
              </a:rPr>
              <a:t>Original test results: mean ± sample standard deviation, three training seeds.</a:t>
            </a:r>
          </a:p>
        </p:txBody>
      </p:sp>
      <p:sp>
        <p:nvSpPr>
          <p:cNvPr id="4" name="矩形 3">
            <a:extLst xmlns:a="http://schemas.openxmlformats.org/drawingml/2006/main">
              <a:ext uri="{FF2B5EF4-FFF2-40B4-BE49-F238E27FC236}">
                <a16:creationId xmlns:a16="http://schemas.microsoft.com/office/drawing/2014/main" id="{250B4209-76E7-462F-A295-4083B2A57616}"/>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 name="Qiang Zhang  |  Kyungpook National University">
            <a:extLst xmlns:a="http://schemas.openxmlformats.org/drawingml/2006/main">
              <a:ext uri="{FF2B5EF4-FFF2-40B4-BE49-F238E27FC236}">
                <a16:creationId xmlns:a16="http://schemas.microsoft.com/office/drawing/2014/main" id="{09C9A254-D64A-4EE6-AD26-74AC22866215}"/>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6 / 14">
            <a:extLst xmlns:a="http://schemas.openxmlformats.org/drawingml/2006/main">
              <a:ext uri="{FF2B5EF4-FFF2-40B4-BE49-F238E27FC236}">
                <a16:creationId xmlns:a16="http://schemas.microsoft.com/office/drawing/2014/main" id="{71E96F59-D4D8-4425-A562-610CB7D8BD98}"/>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6 / 15</a:t>
            </a:r>
          </a:p>
        </p:txBody>
      </p:sp>
      <p:graphicFrame>
        <p:nvGraphicFramePr>
          <p:cNvPr id="15" name="表格 14">
            <a:extLst xmlns:a="http://schemas.openxmlformats.org/drawingml/2006/main">
              <a:ext uri="{FF2B5EF4-FFF2-40B4-BE49-F238E27FC236}">
                <a16:creationId xmlns:a16="http://schemas.microsoft.com/office/drawing/2014/main" id="{9BC338C2-0ABC-462B-A387-4A476F77711D}"/>
              </a:ext>
            </a:extLst>
          </p:cNvPr>
          <p:cNvGraphicFramePr/>
          <p:nvPr/>
        </p:nvGraphicFramePr>
        <p:xfrm>
          <a:off xmlns:a="http://schemas.openxmlformats.org/drawingml/2006/main" x="609600" y="1990725"/>
          <a:ext xmlns:a="http://schemas.openxmlformats.org/drawingml/2006/main" cx="10972800" cy="3543302"/>
        </p:xfrm>
        <a:graphic xmlns:a="http://schemas.openxmlformats.org/drawingml/2006/main">
          <a:graphicData uri="http://schemas.openxmlformats.org/drawingml/2006/table">
            <a:tbl>
              <a:tblPr/>
              <a:tblGrid>
                <a:gridCol w="3352800"/>
                <a:gridCol w="3810000"/>
                <a:gridCol w="3810000"/>
              </a:tblGrid>
              <a:tr h="506186">
                <a:tc>
                  <a:txBody>
                    <a:bodyPr/>
                    <a:lstStyle/>
                    <a:p>
                      <a:pPr algn="l">
                        <a:buNone/>
                      </a:pPr>
                      <a:r>
                        <a:rPr sz="2025" b="1">
                          <a:solidFill>
                            <a:srgbClr val="FFFFFF"/>
                          </a:solidFill>
                          <a:latin typeface="Arial"/>
                          <a:ea typeface="Arial"/>
                          <a:cs typeface="Arial"/>
                        </a:rPr>
                        <a:t>Method</a:t>
                      </a:r>
                    </a:p>
                  </a:txBody>
                  <a:tcPr marL="142875" marR="114300" marT="95250" marB="76200" anchor="ctr">
                    <a:solidFill>
                      <a:srgbClr val="142D40"/>
                    </a:solidFill>
                  </a:tcPr>
                </a:tc>
                <a:tc>
                  <a:txBody>
                    <a:bodyPr/>
                    <a:lstStyle/>
                    <a:p>
                      <a:pPr algn="ctr">
                        <a:buNone/>
                      </a:pPr>
                      <a:r>
                        <a:rPr sz="2025" b="1">
                          <a:solidFill>
                            <a:srgbClr val="FFFFFF"/>
                          </a:solidFill>
                          <a:latin typeface="Arial"/>
                          <a:ea typeface="Arial"/>
                          <a:cs typeface="Arial"/>
                        </a:rPr>
                        <a:t>mAP@0.5</a:t>
                      </a:r>
                    </a:p>
                  </a:txBody>
                  <a:tcPr marL="142875" marR="114300" marT="95250" marB="76200" anchor="ctr">
                    <a:solidFill>
                      <a:srgbClr val="142D40"/>
                    </a:solidFill>
                  </a:tcPr>
                </a:tc>
                <a:tc>
                  <a:txBody>
                    <a:bodyPr/>
                    <a:lstStyle/>
                    <a:p>
                      <a:pPr algn="ctr">
                        <a:buNone/>
                      </a:pPr>
                      <a:r>
                        <a:rPr sz="2025" b="1">
                          <a:solidFill>
                            <a:srgbClr val="FFFFFF"/>
                          </a:solidFill>
                          <a:latin typeface="Arial"/>
                          <a:ea typeface="Arial"/>
                          <a:cs typeface="Arial"/>
                        </a:rPr>
                        <a:t>mAP@0.5:0.95</a:t>
                      </a:r>
                    </a:p>
                  </a:txBody>
                  <a:tcPr marL="142875" marR="114300" marT="95250" marB="76200" anchor="ctr">
                    <a:solidFill>
                      <a:srgbClr val="142D40"/>
                    </a:solidFill>
                  </a:tcPr>
                </a:tc>
              </a:tr>
              <a:tr h="506186">
                <a:tc>
                  <a:txBody>
                    <a:bodyPr/>
                    <a:lstStyle/>
                    <a:p>
                      <a:pPr algn="l">
                        <a:buNone/>
                      </a:pPr>
                      <a:r>
                        <a:rPr sz="2100" b="0">
                          <a:solidFill>
                            <a:srgbClr val="203440"/>
                          </a:solidFill>
                          <a:latin typeface="Arial"/>
                          <a:ea typeface="Arial"/>
                          <a:cs typeface="Arial"/>
                        </a:rPr>
                        <a:t>Baseline</a:t>
                      </a:r>
                    </a:p>
                  </a:txBody>
                  <a:tcPr marL="142875" marR="114300" marT="95250" marB="76200" anchor="ctr">
                    <a:solidFill>
                      <a:srgbClr val="F2F5F7"/>
                    </a:solidFill>
                  </a:tcPr>
                </a:tc>
                <a:tc>
                  <a:txBody>
                    <a:bodyPr/>
                    <a:lstStyle/>
                    <a:p>
                      <a:pPr algn="ctr">
                        <a:buNone/>
                      </a:pPr>
                      <a:r>
                        <a:rPr sz="2100" b="0">
                          <a:solidFill>
                            <a:srgbClr val="203440"/>
                          </a:solidFill>
                          <a:latin typeface="Arial"/>
                          <a:ea typeface="Arial"/>
                          <a:cs typeface="Arial"/>
                        </a:rPr>
                        <a:t>0.7220 ± 0.0102</a:t>
                      </a:r>
                    </a:p>
                  </a:txBody>
                  <a:tcPr marL="142875" marR="114300" marT="95250" marB="76200" anchor="ctr">
                    <a:solidFill>
                      <a:srgbClr val="F2F5F7"/>
                    </a:solidFill>
                  </a:tcPr>
                </a:tc>
                <a:tc>
                  <a:txBody>
                    <a:bodyPr/>
                    <a:lstStyle/>
                    <a:p>
                      <a:pPr algn="ctr">
                        <a:buNone/>
                      </a:pPr>
                      <a:r>
                        <a:rPr sz="2100" b="0">
                          <a:solidFill>
                            <a:srgbClr val="203440"/>
                          </a:solidFill>
                          <a:latin typeface="Arial"/>
                          <a:ea typeface="Arial"/>
                          <a:cs typeface="Arial"/>
                        </a:rPr>
                        <a:t>0.3827 ± 0.0078</a:t>
                      </a:r>
                    </a:p>
                  </a:txBody>
                  <a:tcPr marL="142875" marR="114300" marT="95250" marB="76200" anchor="ctr">
                    <a:solidFill>
                      <a:srgbClr val="F2F5F7"/>
                    </a:solidFill>
                  </a:tcPr>
                </a:tc>
              </a:tr>
              <a:tr h="506186">
                <a:tc>
                  <a:txBody>
                    <a:bodyPr/>
                    <a:lstStyle/>
                    <a:p>
                      <a:pPr algn="l">
                        <a:buNone/>
                      </a:pPr>
                      <a:r>
                        <a:rPr sz="2100" b="0">
                          <a:solidFill>
                            <a:srgbClr val="203440"/>
                          </a:solidFill>
                          <a:latin typeface="Arial"/>
                          <a:ea typeface="Arial"/>
                          <a:cs typeface="Arial"/>
                        </a:rPr>
                        <a:t>Random</a:t>
                      </a:r>
                    </a:p>
                  </a:txBody>
                  <a:tcPr marL="142875" marR="114300" marT="95250" marB="76200" anchor="ctr">
                    <a:solidFill>
                      <a:srgbClr val="FFFFFF"/>
                    </a:solidFill>
                  </a:tcPr>
                </a:tc>
                <a:tc>
                  <a:txBody>
                    <a:bodyPr/>
                    <a:lstStyle/>
                    <a:p>
                      <a:pPr algn="ctr">
                        <a:buNone/>
                      </a:pPr>
                      <a:r>
                        <a:rPr sz="2100" b="0">
                          <a:solidFill>
                            <a:srgbClr val="203440"/>
                          </a:solidFill>
                          <a:latin typeface="Arial"/>
                          <a:ea typeface="Arial"/>
                          <a:cs typeface="Arial"/>
                        </a:rPr>
                        <a:t>0.7330 ± 0.0027</a:t>
                      </a:r>
                    </a:p>
                  </a:txBody>
                  <a:tcPr marL="142875" marR="114300" marT="95250" marB="76200" anchor="ctr">
                    <a:solidFill>
                      <a:srgbClr val="FFFFFF"/>
                    </a:solidFill>
                  </a:tcPr>
                </a:tc>
                <a:tc>
                  <a:txBody>
                    <a:bodyPr/>
                    <a:lstStyle/>
                    <a:p>
                      <a:pPr algn="ctr">
                        <a:buNone/>
                      </a:pPr>
                      <a:r>
                        <a:rPr sz="2100" b="0">
                          <a:solidFill>
                            <a:srgbClr val="203440"/>
                          </a:solidFill>
                          <a:latin typeface="Arial"/>
                          <a:ea typeface="Arial"/>
                          <a:cs typeface="Arial"/>
                        </a:rPr>
                        <a:t>0.3734 ± 0.0047</a:t>
                      </a:r>
                    </a:p>
                  </a:txBody>
                  <a:tcPr marL="142875" marR="114300" marT="95250" marB="76200" anchor="ctr">
                    <a:solidFill>
                      <a:srgbClr val="FFFFFF"/>
                    </a:solidFill>
                  </a:tcPr>
                </a:tc>
              </a:tr>
              <a:tr h="506186">
                <a:tc>
                  <a:txBody>
                    <a:bodyPr/>
                    <a:lstStyle/>
                    <a:p>
                      <a:pPr algn="l">
                        <a:buNone/>
                      </a:pPr>
                      <a:r>
                        <a:rPr sz="2100" b="0">
                          <a:solidFill>
                            <a:srgbClr val="203440"/>
                          </a:solidFill>
                          <a:latin typeface="Arial"/>
                          <a:ea typeface="Arial"/>
                          <a:cs typeface="Arial"/>
                        </a:rPr>
                        <a:t>GA</a:t>
                      </a:r>
                    </a:p>
                  </a:txBody>
                  <a:tcPr marL="142875" marR="114300" marT="95250" marB="76200" anchor="ctr">
                    <a:solidFill>
                      <a:srgbClr val="F2F5F7"/>
                    </a:solidFill>
                  </a:tcPr>
                </a:tc>
                <a:tc>
                  <a:txBody>
                    <a:bodyPr/>
                    <a:lstStyle/>
                    <a:p>
                      <a:pPr algn="ctr">
                        <a:buNone/>
                      </a:pPr>
                      <a:r>
                        <a:rPr sz="2100" b="0">
                          <a:solidFill>
                            <a:srgbClr val="203440"/>
                          </a:solidFill>
                          <a:latin typeface="Arial"/>
                          <a:ea typeface="Arial"/>
                          <a:cs typeface="Arial"/>
                        </a:rPr>
                        <a:t>0.7321 ± 0.0034</a:t>
                      </a:r>
                    </a:p>
                  </a:txBody>
                  <a:tcPr marL="142875" marR="114300" marT="95250" marB="76200" anchor="ctr">
                    <a:solidFill>
                      <a:srgbClr val="F2F5F7"/>
                    </a:solidFill>
                  </a:tcPr>
                </a:tc>
                <a:tc>
                  <a:txBody>
                    <a:bodyPr/>
                    <a:lstStyle/>
                    <a:p>
                      <a:pPr algn="ctr">
                        <a:buNone/>
                      </a:pPr>
                      <a:r>
                        <a:rPr sz="2100" b="0">
                          <a:solidFill>
                            <a:srgbClr val="203440"/>
                          </a:solidFill>
                          <a:latin typeface="Arial"/>
                          <a:ea typeface="Arial"/>
                          <a:cs typeface="Arial"/>
                        </a:rPr>
                        <a:t>0.3787 ± 0.0081</a:t>
                      </a:r>
                    </a:p>
                  </a:txBody>
                  <a:tcPr marL="142875" marR="114300" marT="95250" marB="76200" anchor="ctr">
                    <a:solidFill>
                      <a:srgbClr val="F2F5F7"/>
                    </a:solidFill>
                  </a:tcPr>
                </a:tc>
              </a:tr>
              <a:tr h="506186">
                <a:tc>
                  <a:txBody>
                    <a:bodyPr/>
                    <a:lstStyle/>
                    <a:p>
                      <a:pPr algn="l">
                        <a:buNone/>
                      </a:pPr>
                      <a:r>
                        <a:rPr sz="2100" b="0">
                          <a:solidFill>
                            <a:srgbClr val="203440"/>
                          </a:solidFill>
                          <a:latin typeface="Arial"/>
                          <a:ea typeface="Arial"/>
                          <a:cs typeface="Arial"/>
                        </a:rPr>
                        <a:t>CMA-ES</a:t>
                      </a:r>
                    </a:p>
                  </a:txBody>
                  <a:tcPr marL="142875" marR="114300" marT="95250" marB="76200" anchor="ctr">
                    <a:solidFill>
                      <a:srgbClr val="FFFFFF"/>
                    </a:solidFill>
                  </a:tcPr>
                </a:tc>
                <a:tc>
                  <a:txBody>
                    <a:bodyPr/>
                    <a:lstStyle/>
                    <a:p>
                      <a:pPr algn="ctr">
                        <a:buNone/>
                      </a:pPr>
                      <a:r>
                        <a:rPr sz="2100" b="1">
                          <a:solidFill>
                            <a:srgbClr val="326EA5"/>
                          </a:solidFill>
                          <a:latin typeface="Arial"/>
                          <a:ea typeface="Arial"/>
                          <a:cs typeface="Arial"/>
                        </a:rPr>
                        <a:t>0.7439 ± 0.0129</a:t>
                      </a:r>
                    </a:p>
                  </a:txBody>
                  <a:tcPr marL="142875" marR="114300" marT="95250" marB="76200" anchor="ctr">
                    <a:solidFill>
                      <a:srgbClr val="FFFFFF"/>
                    </a:solidFill>
                  </a:tcPr>
                </a:tc>
                <a:tc>
                  <a:txBody>
                    <a:bodyPr/>
                    <a:lstStyle/>
                    <a:p>
                      <a:pPr algn="ctr">
                        <a:buNone/>
                      </a:pPr>
                      <a:r>
                        <a:rPr sz="2100" b="0">
                          <a:solidFill>
                            <a:srgbClr val="203440"/>
                          </a:solidFill>
                          <a:latin typeface="Arial"/>
                          <a:ea typeface="Arial"/>
                          <a:cs typeface="Arial"/>
                        </a:rPr>
                        <a:t>0.4021 ± 0.0031</a:t>
                      </a:r>
                    </a:p>
                  </a:txBody>
                  <a:tcPr marL="142875" marR="114300" marT="95250" marB="76200" anchor="ctr">
                    <a:solidFill>
                      <a:srgbClr val="FFFFFF"/>
                    </a:solidFill>
                  </a:tcPr>
                </a:tc>
              </a:tr>
              <a:tr h="506186">
                <a:tc>
                  <a:txBody>
                    <a:bodyPr/>
                    <a:lstStyle/>
                    <a:p>
                      <a:pPr algn="l">
                        <a:buNone/>
                      </a:pPr>
                      <a:r>
                        <a:rPr sz="2100" b="0">
                          <a:solidFill>
                            <a:srgbClr val="203440"/>
                          </a:solidFill>
                          <a:latin typeface="Arial"/>
                          <a:ea typeface="Arial"/>
                          <a:cs typeface="Arial"/>
                        </a:rPr>
                        <a:t>GA→CMA</a:t>
                      </a:r>
                    </a:p>
                  </a:txBody>
                  <a:tcPr marL="142875" marR="114300" marT="95250" marB="76200" anchor="ctr">
                    <a:solidFill>
                      <a:srgbClr val="F2F5F7"/>
                    </a:solidFill>
                  </a:tcPr>
                </a:tc>
                <a:tc>
                  <a:txBody>
                    <a:bodyPr/>
                    <a:lstStyle/>
                    <a:p>
                      <a:pPr algn="ctr">
                        <a:buNone/>
                      </a:pPr>
                      <a:r>
                        <a:rPr sz="2100" b="0">
                          <a:solidFill>
                            <a:srgbClr val="203440"/>
                          </a:solidFill>
                          <a:latin typeface="Arial"/>
                          <a:ea typeface="Arial"/>
                          <a:cs typeface="Arial"/>
                        </a:rPr>
                        <a:t>0.7419 ± 0.0094</a:t>
                      </a:r>
                    </a:p>
                  </a:txBody>
                  <a:tcPr marL="142875" marR="114300" marT="95250" marB="76200" anchor="ctr">
                    <a:solidFill>
                      <a:srgbClr val="F2F5F7"/>
                    </a:solidFill>
                  </a:tcPr>
                </a:tc>
                <a:tc>
                  <a:txBody>
                    <a:bodyPr/>
                    <a:lstStyle/>
                    <a:p>
                      <a:pPr algn="ctr">
                        <a:buNone/>
                      </a:pPr>
                      <a:r>
                        <a:rPr sz="2100" b="0">
                          <a:solidFill>
                            <a:srgbClr val="203440"/>
                          </a:solidFill>
                          <a:latin typeface="Arial"/>
                          <a:ea typeface="Arial"/>
                          <a:cs typeface="Arial"/>
                        </a:rPr>
                        <a:t>0.3935 ± 0.0070</a:t>
                      </a:r>
                    </a:p>
                  </a:txBody>
                  <a:tcPr marL="142875" marR="114300" marT="95250" marB="76200" anchor="ctr">
                    <a:solidFill>
                      <a:srgbClr val="F2F5F7"/>
                    </a:solidFill>
                  </a:tcPr>
                </a:tc>
              </a:tr>
              <a:tr h="506186">
                <a:tc>
                  <a:txBody>
                    <a:bodyPr/>
                    <a:lstStyle/>
                    <a:p>
                      <a:pPr algn="l">
                        <a:buNone/>
                      </a:pPr>
                      <a:r>
                        <a:rPr sz="2100" b="1">
                          <a:solidFill>
                            <a:srgbClr val="203440"/>
                          </a:solidFill>
                          <a:latin typeface="Arial"/>
                          <a:ea typeface="Arial"/>
                          <a:cs typeface="Arial"/>
                        </a:rPr>
                        <a:t>Full</a:t>
                      </a:r>
                    </a:p>
                  </a:txBody>
                  <a:tcPr marL="142875" marR="114300" marT="95250" marB="76200" anchor="ctr">
                    <a:solidFill>
                      <a:srgbClr val="EAF5F4"/>
                    </a:solidFill>
                  </a:tcPr>
                </a:tc>
                <a:tc>
                  <a:txBody>
                    <a:bodyPr/>
                    <a:lstStyle/>
                    <a:p>
                      <a:pPr algn="ctr">
                        <a:buNone/>
                      </a:pPr>
                      <a:r>
                        <a:rPr sz="2100" b="1">
                          <a:solidFill>
                            <a:srgbClr val="203440"/>
                          </a:solidFill>
                          <a:latin typeface="Arial"/>
                          <a:ea typeface="Arial"/>
                          <a:cs typeface="Arial"/>
                        </a:rPr>
                        <a:t>0.7332 ± 0.0047</a:t>
                      </a:r>
                    </a:p>
                  </a:txBody>
                  <a:tcPr marL="142875" marR="114300" marT="95250" marB="76200" anchor="ctr">
                    <a:solidFill>
                      <a:srgbClr val="EAF5F4"/>
                    </a:solidFill>
                  </a:tcPr>
                </a:tc>
                <a:tc>
                  <a:txBody>
                    <a:bodyPr/>
                    <a:lstStyle/>
                    <a:p>
                      <a:pPr algn="ctr">
                        <a:buNone/>
                      </a:pPr>
                      <a:r>
                        <a:rPr sz="2100" b="1">
                          <a:solidFill>
                            <a:srgbClr val="007E83"/>
                          </a:solidFill>
                          <a:latin typeface="Arial"/>
                          <a:ea typeface="Arial"/>
                          <a:cs typeface="Arial"/>
                        </a:rPr>
                        <a:t>0.4046 ± 0.0048</a:t>
                      </a:r>
                    </a:p>
                  </a:txBody>
                  <a:tcPr marL="142875" marR="114300" marT="95250" marB="76200" anchor="ctr">
                    <a:solidFill>
                      <a:srgbClr val="EAF5F4"/>
                    </a:solidFill>
                  </a:tcPr>
                </a:tc>
              </a:tr>
            </a:tbl>
          </a:graphicData>
        </a:graphic>
      </p:graphicFrame>
      <p:sp>
        <p:nvSpPr>
          <p:cNvPr id="8" name="The strongest average result depends on the metric; this is not univer">
            <a:extLst xmlns:a="http://schemas.openxmlformats.org/drawingml/2006/main">
              <a:ext uri="{FF2B5EF4-FFF2-40B4-BE49-F238E27FC236}">
                <a16:creationId xmlns:a16="http://schemas.microsoft.com/office/drawing/2014/main" id="{19DD09C2-45B6-4419-A41E-8EC5CF0FC671}"/>
              </a:ext>
            </a:extLst>
          </p:cNvPr>
          <p:cNvSpPr>
            <a:spLocks xmlns:a="http://schemas.openxmlformats.org/drawingml/2006/main" noGrp="1"/>
          </p:cNvSpPr>
          <p:nvPr/>
        </p:nvSpPr>
        <p:spPr>
          <a:xfrm xmlns:a="http://schemas.openxmlformats.org/drawingml/2006/main">
            <a:off x="609600" y="5638800"/>
            <a:ext cx="10953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a:solidFill>
                  <a:srgbClr val="586B79"/>
                </a:solidFill>
                <a:latin typeface="Arial"/>
                <a:ea typeface="Arial"/>
                <a:cs typeface="Arial"/>
              </a:defRPr>
            </a:defPPr>
            <a:lvl1pPr algn="l">
              <a:buNone/>
              <a:defRPr sz="1500">
                <a:solidFill>
                  <a:srgbClr val="586B79"/>
                </a:solidFill>
                <a:latin typeface="Arial"/>
                <a:ea typeface="Arial"/>
                <a:cs typeface="Arial"/>
              </a:defRPr>
            </a:lvl1pPr>
            <a:lvl2pPr algn="l">
              <a:buNone/>
              <a:defRPr sz="1500">
                <a:solidFill>
                  <a:srgbClr val="586B79"/>
                </a:solidFill>
                <a:latin typeface="Arial"/>
                <a:ea typeface="Arial"/>
                <a:cs typeface="Arial"/>
              </a:defRPr>
            </a:lvl2pPr>
            <a:lvl3pPr algn="l">
              <a:buNone/>
              <a:defRPr sz="1500">
                <a:solidFill>
                  <a:srgbClr val="586B79"/>
                </a:solidFill>
                <a:latin typeface="Arial"/>
                <a:ea typeface="Arial"/>
                <a:cs typeface="Arial"/>
              </a:defRPr>
            </a:lvl3pPr>
            <a:lvl4pPr algn="l">
              <a:buNone/>
              <a:defRPr sz="1500">
                <a:solidFill>
                  <a:srgbClr val="586B79"/>
                </a:solidFill>
                <a:latin typeface="Arial"/>
                <a:ea typeface="Arial"/>
                <a:cs typeface="Arial"/>
              </a:defRPr>
            </a:lvl4pPr>
            <a:lvl5pPr algn="l">
              <a:buNone/>
              <a:defRPr sz="1500">
                <a:solidFill>
                  <a:srgbClr val="586B79"/>
                </a:solidFill>
                <a:latin typeface="Arial"/>
                <a:ea typeface="Arial"/>
                <a:cs typeface="Arial"/>
              </a:defRPr>
            </a:lvl5pPr>
            <a:lvl6pPr algn="l">
              <a:buNone/>
              <a:defRPr sz="1500">
                <a:solidFill>
                  <a:srgbClr val="586B79"/>
                </a:solidFill>
                <a:latin typeface="Arial"/>
                <a:ea typeface="Arial"/>
                <a:cs typeface="Arial"/>
              </a:defRPr>
            </a:lvl6pPr>
            <a:lvl7pPr algn="l">
              <a:buNone/>
              <a:defRPr sz="1500">
                <a:solidFill>
                  <a:srgbClr val="586B79"/>
                </a:solidFill>
                <a:latin typeface="Arial"/>
                <a:ea typeface="Arial"/>
                <a:cs typeface="Arial"/>
              </a:defRPr>
            </a:lvl7pPr>
            <a:lvl8pPr algn="l">
              <a:buNone/>
              <a:defRPr sz="1500">
                <a:solidFill>
                  <a:srgbClr val="586B79"/>
                </a:solidFill>
                <a:latin typeface="Arial"/>
                <a:ea typeface="Arial"/>
                <a:cs typeface="Arial"/>
              </a:defRPr>
            </a:lvl8pPr>
            <a:lvl9pPr algn="l">
              <a:buNone/>
              <a:defRPr sz="1500">
                <a:solidFill>
                  <a:srgbClr val="586B79"/>
                </a:solidFill>
                <a:latin typeface="Arial"/>
                <a:ea typeface="Arial"/>
                <a:cs typeface="Arial"/>
              </a:defRPr>
            </a:lvl9pPr>
          </a:lstStyle>
          <a:p xmlns:a="http://schemas.openxmlformats.org/drawingml/2006/main">
            <a:pPr algn="l">
              <a:buNone/>
              <a:defRPr sz="1500" b="0">
                <a:solidFill>
                  <a:srgbClr val="586B79"/>
                </a:solidFill>
                <a:latin typeface="Arial"/>
                <a:ea typeface="Arial"/>
                <a:cs typeface="Arial"/>
              </a:defRPr>
            </a:pPr>
            <a:r>
              <a:rPr sz="1500" b="0">
                <a:solidFill>
                  <a:srgbClr val="586B79"/>
                </a:solidFill>
                <a:latin typeface="Arial"/>
                <a:ea typeface="Arial"/>
                <a:cs typeface="Arial"/>
              </a:rPr>
              <a:t>Strict-mAP gain of Full: about +2.19 pp vs Baseline and +0.25 pp vs CMA-ES.</a:t>
            </a:r>
          </a:p>
          <a:p xmlns:a="http://schemas.openxmlformats.org/drawingml/2006/main">
            <a:pPr algn="l">
              <a:buNone/>
              <a:defRPr sz="1500" b="0">
                <a:solidFill>
                  <a:srgbClr val="586B79"/>
                </a:solidFill>
                <a:latin typeface="Arial"/>
                <a:ea typeface="Arial"/>
                <a:cs typeface="Arial"/>
              </a:defRPr>
            </a:pPr>
            <a:r>
              <a:rPr sz="1500" b="0">
                <a:solidFill>
                  <a:srgbClr val="586B79"/>
                </a:solidFill>
                <a:latin typeface="Arial"/>
                <a:ea typeface="Arial"/>
                <a:cs typeface="Arial"/>
              </a:rPr>
              <a:t>The 95% interval for Full–CMA-ES includes zero.</a:t>
            </a:r>
          </a:p>
        </p:txBody>
      </p:sp>
    </p:spTree>
    <p:extLst>
      <p:ext uri="{BB962C8B-B14F-4D97-AF65-F5344CB8AC3E}">
        <p14:creationId xmlns:p14="http://schemas.microsoft.com/office/powerpoint/2010/main" val="184138555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ICCT 2026  ·  PAPER #1684">
            <a:extLst xmlns:a="http://schemas.openxmlformats.org/drawingml/2006/main">
              <a:ext uri="{FF2B5EF4-FFF2-40B4-BE49-F238E27FC236}">
                <a16:creationId xmlns:a16="http://schemas.microsoft.com/office/drawing/2014/main" id="{BEAD40C9-3FD9-4C1F-A598-C6B969B1D3BD}"/>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ICCT 2026  ·  PAPER #1684</a:t>
            </a:r>
          </a:p>
        </p:txBody>
      </p:sp>
      <p:sp>
        <p:nvSpPr>
          <p:cNvPr id="2" name="The strict-mAP pattern persists over five seeds">
            <a:extLst xmlns:a="http://schemas.openxmlformats.org/drawingml/2006/main">
              <a:ext uri="{FF2B5EF4-FFF2-40B4-BE49-F238E27FC236}">
                <a16:creationId xmlns:a16="http://schemas.microsoft.com/office/drawing/2014/main" id="{33FAF38A-A959-4400-BBFF-D77AB4500AA5}"/>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850" b="1">
                <a:solidFill>
                  <a:srgbClr val="142D40"/>
                </a:solidFill>
                <a:latin typeface="Arial"/>
                <a:ea typeface="Arial"/>
                <a:cs typeface="Arial"/>
              </a:defRPr>
            </a:defPPr>
            <a:lvl1pPr algn="l">
              <a:buNone/>
              <a:defRPr sz="2850" b="1">
                <a:solidFill>
                  <a:srgbClr val="142D40"/>
                </a:solidFill>
                <a:latin typeface="Arial"/>
                <a:ea typeface="Arial"/>
                <a:cs typeface="Arial"/>
              </a:defRPr>
            </a:lvl1pPr>
            <a:lvl2pPr algn="l">
              <a:buNone/>
              <a:defRPr sz="2850" b="1">
                <a:solidFill>
                  <a:srgbClr val="142D40"/>
                </a:solidFill>
                <a:latin typeface="Arial"/>
                <a:ea typeface="Arial"/>
                <a:cs typeface="Arial"/>
              </a:defRPr>
            </a:lvl2pPr>
            <a:lvl3pPr algn="l">
              <a:buNone/>
              <a:defRPr sz="2850" b="1">
                <a:solidFill>
                  <a:srgbClr val="142D40"/>
                </a:solidFill>
                <a:latin typeface="Arial"/>
                <a:ea typeface="Arial"/>
                <a:cs typeface="Arial"/>
              </a:defRPr>
            </a:lvl3pPr>
            <a:lvl4pPr algn="l">
              <a:buNone/>
              <a:defRPr sz="2850" b="1">
                <a:solidFill>
                  <a:srgbClr val="142D40"/>
                </a:solidFill>
                <a:latin typeface="Arial"/>
                <a:ea typeface="Arial"/>
                <a:cs typeface="Arial"/>
              </a:defRPr>
            </a:lvl4pPr>
            <a:lvl5pPr algn="l">
              <a:buNone/>
              <a:defRPr sz="2850" b="1">
                <a:solidFill>
                  <a:srgbClr val="142D40"/>
                </a:solidFill>
                <a:latin typeface="Arial"/>
                <a:ea typeface="Arial"/>
                <a:cs typeface="Arial"/>
              </a:defRPr>
            </a:lvl5pPr>
            <a:lvl6pPr algn="l">
              <a:buNone/>
              <a:defRPr sz="2850" b="1">
                <a:solidFill>
                  <a:srgbClr val="142D40"/>
                </a:solidFill>
                <a:latin typeface="Arial"/>
                <a:ea typeface="Arial"/>
                <a:cs typeface="Arial"/>
              </a:defRPr>
            </a:lvl6pPr>
            <a:lvl7pPr algn="l">
              <a:buNone/>
              <a:defRPr sz="2850" b="1">
                <a:solidFill>
                  <a:srgbClr val="142D40"/>
                </a:solidFill>
                <a:latin typeface="Arial"/>
                <a:ea typeface="Arial"/>
                <a:cs typeface="Arial"/>
              </a:defRPr>
            </a:lvl7pPr>
            <a:lvl8pPr algn="l">
              <a:buNone/>
              <a:defRPr sz="2850" b="1">
                <a:solidFill>
                  <a:srgbClr val="142D40"/>
                </a:solidFill>
                <a:latin typeface="Arial"/>
                <a:ea typeface="Arial"/>
                <a:cs typeface="Arial"/>
              </a:defRPr>
            </a:lvl8pPr>
            <a:lvl9pPr algn="l">
              <a:buNone/>
              <a:defRPr sz="2850" b="1">
                <a:solidFill>
                  <a:srgbClr val="142D40"/>
                </a:solidFill>
                <a:latin typeface="Arial"/>
                <a:ea typeface="Arial"/>
                <a:cs typeface="Arial"/>
              </a:defRPr>
            </a:lvl9pPr>
          </a:lstStyle>
          <a:p xmlns:a="http://schemas.openxmlformats.org/drawingml/2006/main">
            <a:pPr algn="l">
              <a:buNone/>
              <a:defRPr sz="2850" b="1">
                <a:solidFill>
                  <a:srgbClr val="142D40"/>
                </a:solidFill>
                <a:latin typeface="Arial"/>
                <a:ea typeface="Arial"/>
                <a:cs typeface="Arial"/>
              </a:defRPr>
            </a:pPr>
            <a:r>
              <a:rPr sz="2850" b="1">
                <a:solidFill>
                  <a:srgbClr val="142D40"/>
                </a:solidFill>
                <a:latin typeface="Arial"/>
                <a:ea typeface="Arial"/>
                <a:cs typeface="Arial"/>
              </a:rPr>
              <a:t>Five seeds for three fixed configurations</a:t>
            </a:r>
          </a:p>
        </p:txBody>
      </p:sp>
      <p:sp>
        <p:nvSpPr>
          <p:cNvPr id="3" name="Fixed configurations are retrained; the searches are not repeated.">
            <a:extLst xmlns:a="http://schemas.openxmlformats.org/drawingml/2006/main">
              <a:ext uri="{FF2B5EF4-FFF2-40B4-BE49-F238E27FC236}">
                <a16:creationId xmlns:a16="http://schemas.microsoft.com/office/drawing/2014/main" id="{F462A85C-001A-4145-802F-ECE491CFACE4}"/>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00" b="0">
                <a:solidFill>
                  <a:srgbClr val="586B79"/>
                </a:solidFill>
                <a:latin typeface="Arial"/>
                <a:ea typeface="Arial"/>
                <a:cs typeface="Arial"/>
              </a:defRPr>
            </a:pPr>
            <a:r>
              <a:rPr sz="1800" b="0">
                <a:solidFill>
                  <a:srgbClr val="586B79"/>
                </a:solidFill>
                <a:latin typeface="Arial"/>
                <a:ea typeface="Arial"/>
                <a:cs typeface="Arial"/>
              </a:rPr>
              <a:t>Fixed configurations are retrained; the searches are not repeated.</a:t>
            </a:r>
          </a:p>
        </p:txBody>
      </p:sp>
      <p:sp>
        <p:nvSpPr>
          <p:cNvPr id="4" name="矩形 3">
            <a:extLst xmlns:a="http://schemas.openxmlformats.org/drawingml/2006/main">
              <a:ext uri="{FF2B5EF4-FFF2-40B4-BE49-F238E27FC236}">
                <a16:creationId xmlns:a16="http://schemas.microsoft.com/office/drawing/2014/main" id="{CB2C039F-8160-4EF5-8226-D8EDD3575903}"/>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 name="Qiang Zhang  |  Kyungpook National University">
            <a:extLst xmlns:a="http://schemas.openxmlformats.org/drawingml/2006/main">
              <a:ext uri="{FF2B5EF4-FFF2-40B4-BE49-F238E27FC236}">
                <a16:creationId xmlns:a16="http://schemas.microsoft.com/office/drawing/2014/main" id="{E63FE309-83AF-4BC6-B774-53F3617AED7D}"/>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7 / 14">
            <a:extLst xmlns:a="http://schemas.openxmlformats.org/drawingml/2006/main">
              <a:ext uri="{FF2B5EF4-FFF2-40B4-BE49-F238E27FC236}">
                <a16:creationId xmlns:a16="http://schemas.microsoft.com/office/drawing/2014/main" id="{8501A123-A6D7-45E9-9FBE-AA090B9A6089}"/>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7 / 15</a:t>
            </a:r>
          </a:p>
        </p:txBody>
      </p:sp>
      <p:graphicFrame>
        <p:nvGraphicFramePr>
          <p:cNvPr id="19" name="表格 18">
            <a:extLst xmlns:a="http://schemas.openxmlformats.org/drawingml/2006/main">
              <a:ext uri="{FF2B5EF4-FFF2-40B4-BE49-F238E27FC236}">
                <a16:creationId xmlns:a16="http://schemas.microsoft.com/office/drawing/2014/main" id="{711DDF57-83D5-4CFF-9996-4D2B40892F22}"/>
              </a:ext>
            </a:extLst>
          </p:cNvPr>
          <p:cNvGraphicFramePr/>
          <p:nvPr/>
        </p:nvGraphicFramePr>
        <p:xfrm>
          <a:off xmlns:a="http://schemas.openxmlformats.org/drawingml/2006/main" x="609600" y="1981200"/>
          <a:ext xmlns:a="http://schemas.openxmlformats.org/drawingml/2006/main" cx="10972800" cy="2295524"/>
        </p:xfrm>
        <a:graphic xmlns:a="http://schemas.openxmlformats.org/drawingml/2006/main">
          <a:graphicData uri="http://schemas.openxmlformats.org/drawingml/2006/table">
            <a:tbl>
              <a:tblPr/>
              <a:tblGrid>
                <a:gridCol w="3352800"/>
                <a:gridCol w="3810000"/>
                <a:gridCol w="3810000"/>
              </a:tblGrid>
              <a:tr h="573881">
                <a:tc>
                  <a:txBody>
                    <a:bodyPr/>
                    <a:lstStyle/>
                    <a:p>
                      <a:pPr algn="l">
                        <a:buNone/>
                      </a:pPr>
                      <a:r>
                        <a:rPr sz="2025" b="1">
                          <a:solidFill>
                            <a:srgbClr val="FFFFFF"/>
                          </a:solidFill>
                          <a:latin typeface="Arial"/>
                          <a:ea typeface="Arial"/>
                          <a:cs typeface="Arial"/>
                        </a:rPr>
                        <a:t>Method</a:t>
                      </a:r>
                    </a:p>
                  </a:txBody>
                  <a:tcPr marL="142875" marR="114300" marT="95250" marB="76200" anchor="ctr">
                    <a:solidFill>
                      <a:srgbClr val="142D40"/>
                    </a:solidFill>
                  </a:tcPr>
                </a:tc>
                <a:tc>
                  <a:txBody>
                    <a:bodyPr/>
                    <a:lstStyle/>
                    <a:p>
                      <a:pPr algn="ctr">
                        <a:buNone/>
                      </a:pPr>
                      <a:r>
                        <a:rPr sz="2025" b="1">
                          <a:solidFill>
                            <a:srgbClr val="FFFFFF"/>
                          </a:solidFill>
                          <a:latin typeface="Arial"/>
                          <a:ea typeface="Arial"/>
                          <a:cs typeface="Arial"/>
                        </a:rPr>
                        <a:t>Test mAP@0.5</a:t>
                      </a:r>
                    </a:p>
                  </a:txBody>
                  <a:tcPr marL="142875" marR="114300" marT="95250" marB="76200" anchor="ctr">
                    <a:solidFill>
                      <a:srgbClr val="142D40"/>
                    </a:solidFill>
                  </a:tcPr>
                </a:tc>
                <a:tc>
                  <a:txBody>
                    <a:bodyPr/>
                    <a:lstStyle/>
                    <a:p>
                      <a:pPr algn="ctr">
                        <a:buNone/>
                      </a:pPr>
                      <a:r>
                        <a:rPr sz="2025" b="1">
                          <a:solidFill>
                            <a:srgbClr val="FFFFFF"/>
                          </a:solidFill>
                          <a:latin typeface="Arial"/>
                          <a:ea typeface="Arial"/>
                          <a:cs typeface="Arial"/>
                        </a:rPr>
                        <a:t>Test mAP@0.5:0.95</a:t>
                      </a:r>
                    </a:p>
                  </a:txBody>
                  <a:tcPr marL="142875" marR="114300" marT="95250" marB="76200" anchor="ctr">
                    <a:solidFill>
                      <a:srgbClr val="142D40"/>
                    </a:solidFill>
                  </a:tcPr>
                </a:tc>
              </a:tr>
              <a:tr h="573881">
                <a:tc>
                  <a:txBody>
                    <a:bodyPr/>
                    <a:lstStyle/>
                    <a:p>
                      <a:pPr algn="l">
                        <a:buNone/>
                      </a:pPr>
                      <a:r>
                        <a:rPr sz="2100" b="0">
                          <a:solidFill>
                            <a:srgbClr val="203440"/>
                          </a:solidFill>
                          <a:latin typeface="Arial"/>
                          <a:ea typeface="Arial"/>
                          <a:cs typeface="Arial"/>
                        </a:rPr>
                        <a:t>Baseline</a:t>
                      </a:r>
                    </a:p>
                  </a:txBody>
                  <a:tcPr marL="142875" marR="114300" marT="95250" marB="76200" anchor="ctr">
                    <a:solidFill>
                      <a:srgbClr val="F2F5F7"/>
                    </a:solidFill>
                  </a:tcPr>
                </a:tc>
                <a:tc>
                  <a:txBody>
                    <a:bodyPr/>
                    <a:lstStyle/>
                    <a:p>
                      <a:pPr algn="ctr">
                        <a:buNone/>
                      </a:pPr>
                      <a:r>
                        <a:rPr sz="2100" b="0">
                          <a:solidFill>
                            <a:srgbClr val="203440"/>
                          </a:solidFill>
                          <a:latin typeface="Arial"/>
                          <a:ea typeface="Arial"/>
                          <a:cs typeface="Arial"/>
                        </a:rPr>
                        <a:t>0.7275 ± 0.0104</a:t>
                      </a:r>
                    </a:p>
                  </a:txBody>
                  <a:tcPr marL="142875" marR="114300" marT="95250" marB="76200" anchor="ctr">
                    <a:solidFill>
                      <a:srgbClr val="F2F5F7"/>
                    </a:solidFill>
                  </a:tcPr>
                </a:tc>
                <a:tc>
                  <a:txBody>
                    <a:bodyPr/>
                    <a:lstStyle/>
                    <a:p>
                      <a:pPr algn="ctr">
                        <a:buNone/>
                      </a:pPr>
                      <a:r>
                        <a:rPr sz="2100" b="0">
                          <a:solidFill>
                            <a:srgbClr val="203440"/>
                          </a:solidFill>
                          <a:latin typeface="Arial"/>
                          <a:ea typeface="Arial"/>
                          <a:cs typeface="Arial"/>
                        </a:rPr>
                        <a:t>0.3833 ± 0.0058</a:t>
                      </a:r>
                    </a:p>
                  </a:txBody>
                  <a:tcPr marL="142875" marR="114300" marT="95250" marB="76200" anchor="ctr">
                    <a:solidFill>
                      <a:srgbClr val="F2F5F7"/>
                    </a:solidFill>
                  </a:tcPr>
                </a:tc>
              </a:tr>
              <a:tr h="573881">
                <a:tc>
                  <a:txBody>
                    <a:bodyPr/>
                    <a:lstStyle/>
                    <a:p>
                      <a:pPr algn="l">
                        <a:buNone/>
                      </a:pPr>
                      <a:r>
                        <a:rPr sz="2100" b="0">
                          <a:solidFill>
                            <a:srgbClr val="203440"/>
                          </a:solidFill>
                          <a:latin typeface="Arial"/>
                          <a:ea typeface="Arial"/>
                          <a:cs typeface="Arial"/>
                        </a:rPr>
                        <a:t>CMA-ES-only</a:t>
                      </a:r>
                    </a:p>
                  </a:txBody>
                  <a:tcPr marL="142875" marR="114300" marT="95250" marB="76200" anchor="ctr">
                    <a:solidFill>
                      <a:srgbClr val="FFFFFF"/>
                    </a:solidFill>
                  </a:tcPr>
                </a:tc>
                <a:tc>
                  <a:txBody>
                    <a:bodyPr/>
                    <a:lstStyle/>
                    <a:p>
                      <a:pPr algn="ctr">
                        <a:buNone/>
                      </a:pPr>
                      <a:r>
                        <a:rPr sz="2100" b="0">
                          <a:solidFill>
                            <a:srgbClr val="203440"/>
                          </a:solidFill>
                          <a:latin typeface="Arial"/>
                          <a:ea typeface="Arial"/>
                          <a:cs typeface="Arial"/>
                        </a:rPr>
                        <a:t>0.7427 ± 0.0097</a:t>
                      </a:r>
                    </a:p>
                  </a:txBody>
                  <a:tcPr marL="142875" marR="114300" marT="95250" marB="76200" anchor="ctr">
                    <a:solidFill>
                      <a:srgbClr val="FFFFFF"/>
                    </a:solidFill>
                  </a:tcPr>
                </a:tc>
                <a:tc>
                  <a:txBody>
                    <a:bodyPr/>
                    <a:lstStyle/>
                    <a:p>
                      <a:pPr algn="ctr">
                        <a:buNone/>
                      </a:pPr>
                      <a:r>
                        <a:rPr sz="2100" b="0">
                          <a:solidFill>
                            <a:srgbClr val="203440"/>
                          </a:solidFill>
                          <a:latin typeface="Arial"/>
                          <a:ea typeface="Arial"/>
                          <a:cs typeface="Arial"/>
                        </a:rPr>
                        <a:t>0.4019 ± 0.0024</a:t>
                      </a:r>
                    </a:p>
                  </a:txBody>
                  <a:tcPr marL="142875" marR="114300" marT="95250" marB="76200" anchor="ctr">
                    <a:solidFill>
                      <a:srgbClr val="FFFFFF"/>
                    </a:solidFill>
                  </a:tcPr>
                </a:tc>
              </a:tr>
              <a:tr h="573881">
                <a:tc>
                  <a:txBody>
                    <a:bodyPr/>
                    <a:lstStyle/>
                    <a:p>
                      <a:pPr algn="l">
                        <a:buNone/>
                      </a:pPr>
                      <a:r>
                        <a:rPr sz="2100" b="1">
                          <a:solidFill>
                            <a:srgbClr val="203440"/>
                          </a:solidFill>
                          <a:latin typeface="Arial"/>
                          <a:ea typeface="Arial"/>
                          <a:cs typeface="Arial"/>
                        </a:rPr>
                        <a:t>Full</a:t>
                      </a:r>
                    </a:p>
                  </a:txBody>
                  <a:tcPr marL="142875" marR="114300" marT="95250" marB="76200" anchor="ctr">
                    <a:solidFill>
                      <a:srgbClr val="EAF5F4"/>
                    </a:solidFill>
                  </a:tcPr>
                </a:tc>
                <a:tc>
                  <a:txBody>
                    <a:bodyPr/>
                    <a:lstStyle/>
                    <a:p>
                      <a:pPr algn="ctr">
                        <a:buNone/>
                      </a:pPr>
                      <a:r>
                        <a:rPr sz="2100" b="1">
                          <a:solidFill>
                            <a:srgbClr val="203440"/>
                          </a:solidFill>
                          <a:latin typeface="Arial"/>
                          <a:ea typeface="Arial"/>
                          <a:cs typeface="Arial"/>
                        </a:rPr>
                        <a:t>0.7379 ± 0.0077</a:t>
                      </a:r>
                    </a:p>
                  </a:txBody>
                  <a:tcPr marL="142875" marR="114300" marT="95250" marB="76200" anchor="ctr">
                    <a:solidFill>
                      <a:srgbClr val="EAF5F4"/>
                    </a:solidFill>
                  </a:tcPr>
                </a:tc>
                <a:tc>
                  <a:txBody>
                    <a:bodyPr/>
                    <a:lstStyle/>
                    <a:p>
                      <a:pPr algn="ctr">
                        <a:buNone/>
                      </a:pPr>
                      <a:r>
                        <a:rPr sz="2100" b="1">
                          <a:solidFill>
                            <a:srgbClr val="203440"/>
                          </a:solidFill>
                          <a:latin typeface="Arial"/>
                          <a:ea typeface="Arial"/>
                          <a:cs typeface="Arial"/>
                        </a:rPr>
                        <a:t>0.4035 ± 0.0037</a:t>
                      </a:r>
                    </a:p>
                  </a:txBody>
                  <a:tcPr marL="142875" marR="114300" marT="95250" marB="76200" anchor="ctr">
                    <a:solidFill>
                      <a:srgbClr val="EAF5F4"/>
                    </a:solidFill>
                  </a:tcPr>
                </a:tc>
              </a:tr>
            </a:tbl>
          </a:graphicData>
        </a:graphic>
      </p:graphicFrame>
      <p:sp>
        <p:nvSpPr>
          <p:cNvPr id="8" name="Full − Baseline">
            <a:extLst xmlns:a="http://schemas.openxmlformats.org/drawingml/2006/main">
              <a:ext uri="{FF2B5EF4-FFF2-40B4-BE49-F238E27FC236}">
                <a16:creationId xmlns:a16="http://schemas.microsoft.com/office/drawing/2014/main" id="{96F0C40C-148F-41AF-92C5-4179F9828C7A}"/>
              </a:ext>
            </a:extLst>
          </p:cNvPr>
          <p:cNvSpPr>
            <a:spLocks xmlns:a="http://schemas.openxmlformats.org/drawingml/2006/main" noGrp="1"/>
          </p:cNvSpPr>
          <p:nvPr/>
        </p:nvSpPr>
        <p:spPr>
          <a:xfrm xmlns:a="http://schemas.openxmlformats.org/drawingml/2006/main">
            <a:off x="609600" y="4610100"/>
            <a:ext cx="5191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00" b="1">
                <a:solidFill>
                  <a:srgbClr val="007E83"/>
                </a:solidFill>
                <a:latin typeface="Arial"/>
                <a:ea typeface="Arial"/>
                <a:cs typeface="Arial"/>
              </a:defRPr>
            </a:pPr>
            <a:r>
              <a:rPr sz="2100" b="1">
                <a:solidFill>
                  <a:srgbClr val="007E83"/>
                </a:solidFill>
                <a:latin typeface="Arial"/>
                <a:ea typeface="Arial"/>
                <a:cs typeface="Arial"/>
              </a:rPr>
              <a:t>Full − Baseline</a:t>
            </a:r>
          </a:p>
        </p:txBody>
      </p:sp>
      <p:sp>
        <p:nvSpPr>
          <p:cNvPr id="9" name="+2.015 pp  |  5 / 5 positive pairs">
            <a:extLst xmlns:a="http://schemas.openxmlformats.org/drawingml/2006/main">
              <a:ext uri="{FF2B5EF4-FFF2-40B4-BE49-F238E27FC236}">
                <a16:creationId xmlns:a16="http://schemas.microsoft.com/office/drawing/2014/main" id="{1138B98A-41E6-46FE-8933-FC6AA8E28DA4}"/>
              </a:ext>
            </a:extLst>
          </p:cNvPr>
          <p:cNvSpPr>
            <a:spLocks xmlns:a="http://schemas.openxmlformats.org/drawingml/2006/main" noGrp="1"/>
          </p:cNvSpPr>
          <p:nvPr/>
        </p:nvSpPr>
        <p:spPr>
          <a:xfrm xmlns:a="http://schemas.openxmlformats.org/drawingml/2006/main">
            <a:off x="609600" y="5057775"/>
            <a:ext cx="5238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75" b="1">
                <a:solidFill>
                  <a:srgbClr val="203440"/>
                </a:solidFill>
                <a:latin typeface="Arial"/>
                <a:ea typeface="Arial"/>
                <a:cs typeface="Arial"/>
              </a:defRPr>
            </a:pPr>
            <a:r>
              <a:rPr sz="2175" b="1">
                <a:solidFill>
                  <a:srgbClr val="203440"/>
                </a:solidFill>
                <a:latin typeface="Arial"/>
                <a:ea typeface="Arial"/>
                <a:cs typeface="Arial"/>
              </a:rPr>
              <a:t>+2.015 pp  |  5 / 5 positive pairs</a:t>
            </a:r>
          </a:p>
        </p:txBody>
      </p:sp>
      <p:sp>
        <p:nvSpPr>
          <p:cNvPr id="10" name="Full − CMA-ES">
            <a:extLst xmlns:a="http://schemas.openxmlformats.org/drawingml/2006/main">
              <a:ext uri="{FF2B5EF4-FFF2-40B4-BE49-F238E27FC236}">
                <a16:creationId xmlns:a16="http://schemas.microsoft.com/office/drawing/2014/main" id="{490A0756-B0BD-4767-916E-A27063FC6F1D}"/>
              </a:ext>
            </a:extLst>
          </p:cNvPr>
          <p:cNvSpPr>
            <a:spLocks xmlns:a="http://schemas.openxmlformats.org/drawingml/2006/main" noGrp="1"/>
          </p:cNvSpPr>
          <p:nvPr/>
        </p:nvSpPr>
        <p:spPr>
          <a:xfrm xmlns:a="http://schemas.openxmlformats.org/drawingml/2006/main">
            <a:off x="6391275" y="4610100"/>
            <a:ext cx="5191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00" b="1">
                <a:solidFill>
                  <a:srgbClr val="326EA5"/>
                </a:solidFill>
                <a:latin typeface="Arial"/>
                <a:ea typeface="Arial"/>
                <a:cs typeface="Arial"/>
              </a:defRPr>
            </a:pPr>
            <a:r>
              <a:rPr sz="2100" b="1">
                <a:solidFill>
                  <a:srgbClr val="326EA5"/>
                </a:solidFill>
                <a:latin typeface="Arial"/>
                <a:ea typeface="Arial"/>
                <a:cs typeface="Arial"/>
              </a:rPr>
              <a:t>Full − CMA-ES</a:t>
            </a:r>
          </a:p>
        </p:txBody>
      </p:sp>
      <p:sp>
        <p:nvSpPr>
          <p:cNvPr id="11" name="+0.155 pp  |  95% CI crosses zero">
            <a:extLst xmlns:a="http://schemas.openxmlformats.org/drawingml/2006/main">
              <a:ext uri="{FF2B5EF4-FFF2-40B4-BE49-F238E27FC236}">
                <a16:creationId xmlns:a16="http://schemas.microsoft.com/office/drawing/2014/main" id="{250AAA6E-02A8-47BC-BCAC-9AF50E9726D4}"/>
              </a:ext>
            </a:extLst>
          </p:cNvPr>
          <p:cNvSpPr>
            <a:spLocks xmlns:a="http://schemas.openxmlformats.org/drawingml/2006/main" noGrp="1"/>
          </p:cNvSpPr>
          <p:nvPr/>
        </p:nvSpPr>
        <p:spPr>
          <a:xfrm xmlns:a="http://schemas.openxmlformats.org/drawingml/2006/main">
            <a:off x="6391275" y="5057775"/>
            <a:ext cx="51911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00" b="1">
                <a:solidFill>
                  <a:srgbClr val="203440"/>
                </a:solidFill>
                <a:latin typeface="Arial"/>
                <a:ea typeface="Arial"/>
                <a:cs typeface="Arial"/>
              </a:defRPr>
            </a:pPr>
            <a:r>
              <a:rPr sz="2100" b="1">
                <a:solidFill>
                  <a:srgbClr val="203440"/>
                </a:solidFill>
                <a:latin typeface="Arial"/>
                <a:ea typeface="Arial"/>
                <a:cs typeface="Arial"/>
              </a:rPr>
              <a:t>+0.155 pp  |  95% CI crosses zero</a:t>
            </a:r>
          </a:p>
        </p:txBody>
      </p:sp>
      <p:sp>
        <p:nvSpPr>
          <p:cNvPr id="12" name="Small-sample evidence remains exploratory; exact sign-flip p = 0.0625 ">
            <a:extLst xmlns:a="http://schemas.openxmlformats.org/drawingml/2006/main">
              <a:ext uri="{FF2B5EF4-FFF2-40B4-BE49-F238E27FC236}">
                <a16:creationId xmlns:a16="http://schemas.microsoft.com/office/drawing/2014/main" id="{DE863CCF-FA5E-4981-930C-3A8CCAB480BD}"/>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500" b="0">
                <a:solidFill>
                  <a:srgbClr val="586B79"/>
                </a:solidFill>
                <a:latin typeface="Arial"/>
                <a:ea typeface="Arial"/>
                <a:cs typeface="Arial"/>
              </a:defRPr>
            </a:pPr>
            <a:r>
              <a:rPr sz="1500" b="0">
                <a:solidFill>
                  <a:srgbClr val="586B79"/>
                </a:solidFill>
                <a:latin typeface="Arial"/>
                <a:ea typeface="Arial"/>
                <a:cs typeface="Arial"/>
              </a:rPr>
              <a:t>Small-sample evidence remains exploratory; exact sign-flip p = 0.0625 vs Baseline.</a:t>
            </a:r>
          </a:p>
        </p:txBody>
      </p:sp>
    </p:spTree>
    <p:extLst>
      <p:ext uri="{BB962C8B-B14F-4D97-AF65-F5344CB8AC3E}">
        <p14:creationId xmlns:p14="http://schemas.microsoft.com/office/powerpoint/2010/main" val="168501570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ICCT 2026  ·  PAPER #1684">
            <a:extLst xmlns:a="http://schemas.openxmlformats.org/drawingml/2006/main">
              <a:ext uri="{FF2B5EF4-FFF2-40B4-BE49-F238E27FC236}">
                <a16:creationId xmlns:a16="http://schemas.microsoft.com/office/drawing/2014/main" id="{B9880EBB-E075-4F72-B187-951863CFD547}"/>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ICCT 2026  ·  PAPER #1684</a:t>
            </a:r>
          </a:p>
        </p:txBody>
      </p:sp>
      <p:sp>
        <p:nvSpPr>
          <p:cNvPr id="2" name="A strong proxy correlation does not fix selection">
            <a:extLst xmlns:a="http://schemas.openxmlformats.org/drawingml/2006/main">
              <a:ext uri="{FF2B5EF4-FFF2-40B4-BE49-F238E27FC236}">
                <a16:creationId xmlns:a16="http://schemas.microsoft.com/office/drawing/2014/main" id="{A01009EB-84FE-4D3A-9F60-2E4322DCEBD4}"/>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150" b="1">
                <a:solidFill>
                  <a:srgbClr val="142D40"/>
                </a:solidFill>
                <a:latin typeface="Arial"/>
                <a:ea typeface="Arial"/>
                <a:cs typeface="Arial"/>
              </a:defRPr>
            </a:pPr>
            <a:r>
              <a:rPr sz="3150" b="1">
                <a:solidFill>
                  <a:srgbClr val="142D40"/>
                </a:solidFill>
                <a:latin typeface="Arial"/>
                <a:ea typeface="Arial"/>
                <a:cs typeface="Arial"/>
              </a:rPr>
              <a:t>A strong proxy correlation does not fix selection</a:t>
            </a:r>
          </a:p>
        </p:txBody>
      </p:sp>
      <p:sp>
        <p:nvSpPr>
          <p:cNvPr id="3" name="Candidate-level alignment: mAP@0.5 versus strict mAP at the same selec">
            <a:extLst xmlns:a="http://schemas.openxmlformats.org/drawingml/2006/main">
              <a:ext uri="{FF2B5EF4-FFF2-40B4-BE49-F238E27FC236}">
                <a16:creationId xmlns:a16="http://schemas.microsoft.com/office/drawing/2014/main" id="{3F517D73-5537-4275-AF5E-38D92E712CF5}"/>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00" b="0">
                <a:solidFill>
                  <a:srgbClr val="586B79"/>
                </a:solidFill>
                <a:latin typeface="Arial"/>
                <a:ea typeface="Arial"/>
                <a:cs typeface="Arial"/>
              </a:defRPr>
            </a:pPr>
            <a:r>
              <a:rPr sz="1800" b="0">
                <a:solidFill>
                  <a:srgbClr val="586B79"/>
                </a:solidFill>
                <a:latin typeface="Arial"/>
                <a:ea typeface="Arial"/>
                <a:cs typeface="Arial"/>
              </a:rPr>
              <a:t>Candidate-level alignment: mAP@0.5 versus strict mAP at the same selected epoch.</a:t>
            </a:r>
          </a:p>
        </p:txBody>
      </p:sp>
      <p:sp>
        <p:nvSpPr>
          <p:cNvPr id="4" name="矩形 3">
            <a:extLst xmlns:a="http://schemas.openxmlformats.org/drawingml/2006/main">
              <a:ext uri="{FF2B5EF4-FFF2-40B4-BE49-F238E27FC236}">
                <a16:creationId xmlns:a16="http://schemas.microsoft.com/office/drawing/2014/main" id="{B8AA5171-A366-4260-B9FC-A8145A1DFDC9}"/>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 name="Qiang Zhang  |  Kyungpook National University">
            <a:extLst xmlns:a="http://schemas.openxmlformats.org/drawingml/2006/main">
              <a:ext uri="{FF2B5EF4-FFF2-40B4-BE49-F238E27FC236}">
                <a16:creationId xmlns:a16="http://schemas.microsoft.com/office/drawing/2014/main" id="{F255D4B3-3611-4155-BF79-551D63E2442B}"/>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8 / 14">
            <a:extLst xmlns:a="http://schemas.openxmlformats.org/drawingml/2006/main">
              <a:ext uri="{FF2B5EF4-FFF2-40B4-BE49-F238E27FC236}">
                <a16:creationId xmlns:a16="http://schemas.microsoft.com/office/drawing/2014/main" id="{E18CBFC9-0AAB-45E0-9EDF-6421024F2B35}"/>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8 / 15</a:t>
            </a:r>
          </a:p>
        </p:txBody>
      </p:sp>
      <p:graphicFrame>
        <p:nvGraphicFramePr>
          <p:cNvPr id="20" name="表格 19">
            <a:extLst xmlns:a="http://schemas.openxmlformats.org/drawingml/2006/main">
              <a:ext uri="{FF2B5EF4-FFF2-40B4-BE49-F238E27FC236}">
                <a16:creationId xmlns:a16="http://schemas.microsoft.com/office/drawing/2014/main" id="{167F6C63-7369-41B6-8CDC-452565C7186B}"/>
              </a:ext>
            </a:extLst>
          </p:cNvPr>
          <p:cNvGraphicFramePr/>
          <p:nvPr/>
        </p:nvGraphicFramePr>
        <p:xfrm>
          <a:off xmlns:a="http://schemas.openxmlformats.org/drawingml/2006/main" x="609600" y="2000250"/>
          <a:ext xmlns:a="http://schemas.openxmlformats.org/drawingml/2006/main" cx="6915150" cy="3293745"/>
        </p:xfrm>
        <a:graphic xmlns:a="http://schemas.openxmlformats.org/drawingml/2006/main">
          <a:graphicData uri="http://schemas.openxmlformats.org/drawingml/2006/table">
            <a:tbl>
              <a:tblPr/>
              <a:tblGrid>
                <a:gridCol w="2628900"/>
                <a:gridCol w="1428750"/>
                <a:gridCol w="1428750"/>
                <a:gridCol w="1428750"/>
              </a:tblGrid>
              <a:tr h="523875">
                <a:tc>
                  <a:txBody>
                    <a:bodyPr/>
                    <a:lstStyle/>
                    <a:p>
                      <a:pPr algn="l">
                        <a:buNone/>
                      </a:pPr>
                      <a:r>
                        <a:rPr sz="1650" b="1">
                          <a:solidFill>
                            <a:srgbClr val="FFFFFF"/>
                          </a:solidFill>
                          <a:latin typeface="Arial"/>
                          <a:ea typeface="Arial"/>
                          <a:cs typeface="Arial"/>
                        </a:rPr>
                        <a:t>Method</a:t>
                      </a:r>
                    </a:p>
                  </a:txBody>
                  <a:tcPr marL="142875" marR="114300" marT="95250" marB="76200" anchor="ctr">
                    <a:solidFill>
                      <a:srgbClr val="142D40"/>
                    </a:solidFill>
                  </a:tcPr>
                </a:tc>
                <a:tc>
                  <a:txBody>
                    <a:bodyPr/>
                    <a:lstStyle/>
                    <a:p>
                      <a:pPr algn="ctr">
                        <a:buNone/>
                      </a:pPr>
                      <a:r>
                        <a:rPr sz="1650" b="1">
                          <a:solidFill>
                            <a:srgbClr val="FFFFFF"/>
                          </a:solidFill>
                          <a:latin typeface="Arial"/>
                          <a:ea typeface="Arial"/>
                          <a:cs typeface="Arial"/>
                        </a:rPr>
                        <a:t>Spearman ρ</a:t>
                      </a:r>
                    </a:p>
                  </a:txBody>
                  <a:tcPr marL="142875" marR="114300" marT="95250" marB="76200" anchor="ctr">
                    <a:solidFill>
                      <a:srgbClr val="142D40"/>
                    </a:solidFill>
                  </a:tcPr>
                </a:tc>
                <a:tc>
                  <a:txBody>
                    <a:bodyPr/>
                    <a:lstStyle/>
                    <a:p>
                      <a:pPr algn="ctr">
                        <a:buNone/>
                      </a:pPr>
                      <a:r>
                        <a:rPr sz="1650" b="1">
                          <a:solidFill>
                            <a:srgbClr val="FFFFFF"/>
                          </a:solidFill>
                          <a:latin typeface="Arial"/>
                          <a:ea typeface="Arial"/>
                          <a:cs typeface="Arial"/>
                        </a:rPr>
                        <a:t>Pearson r</a:t>
                      </a:r>
                    </a:p>
                  </a:txBody>
                  <a:tcPr marL="142875" marR="114300" marT="95250" marB="76200" anchor="ctr">
                    <a:solidFill>
                      <a:srgbClr val="142D40"/>
                    </a:solidFill>
                  </a:tcPr>
                </a:tc>
                <a:tc>
                  <a:txBody>
                    <a:bodyPr/>
                    <a:lstStyle/>
                    <a:p>
                      <a:pPr algn="ctr">
                        <a:buNone/>
                      </a:pPr>
                      <a:r>
                        <a:rPr sz="1650" b="1">
                          <a:solidFill>
                            <a:srgbClr val="FFFFFF"/>
                          </a:solidFill>
                          <a:latin typeface="Arial"/>
                          <a:ea typeface="Arial"/>
                          <a:cs typeface="Arial"/>
                        </a:rPr>
                        <a:t>Top 5 overlap</a:t>
                      </a:r>
                    </a:p>
                  </a:txBody>
                  <a:tcPr marL="142875" marR="114300" marT="95250" marB="76200" anchor="ctr">
                    <a:solidFill>
                      <a:srgbClr val="142D40"/>
                    </a:solidFill>
                  </a:tcPr>
                </a:tc>
              </a:tr>
              <a:tr h="523875">
                <a:tc>
                  <a:txBody>
                    <a:bodyPr/>
                    <a:lstStyle/>
                    <a:p>
                      <a:pPr algn="l">
                        <a:buNone/>
                      </a:pPr>
                      <a:r>
                        <a:rPr sz="1800" b="0">
                          <a:solidFill>
                            <a:srgbClr val="203440"/>
                          </a:solidFill>
                          <a:latin typeface="Arial"/>
                          <a:ea typeface="Arial"/>
                          <a:cs typeface="Arial"/>
                        </a:rPr>
                        <a:t>Random</a:t>
                      </a:r>
                    </a:p>
                  </a:txBody>
                  <a:tcPr marL="142875" marR="114300" marT="95250" marB="76200" anchor="ctr">
                    <a:solidFill>
                      <a:srgbClr val="F2F5F7"/>
                    </a:solidFill>
                  </a:tcPr>
                </a:tc>
                <a:tc>
                  <a:txBody>
                    <a:bodyPr/>
                    <a:lstStyle/>
                    <a:p>
                      <a:pPr algn="ctr">
                        <a:buNone/>
                      </a:pPr>
                      <a:r>
                        <a:rPr sz="1800" b="0">
                          <a:solidFill>
                            <a:srgbClr val="203440"/>
                          </a:solidFill>
                          <a:latin typeface="Arial"/>
                          <a:ea typeface="Arial"/>
                          <a:cs typeface="Arial"/>
                        </a:rPr>
                        <a:t>0.905</a:t>
                      </a:r>
                    </a:p>
                  </a:txBody>
                  <a:tcPr marL="142875" marR="114300" marT="95250" marB="76200" anchor="ctr">
                    <a:solidFill>
                      <a:srgbClr val="F2F5F7"/>
                    </a:solidFill>
                  </a:tcPr>
                </a:tc>
                <a:tc>
                  <a:txBody>
                    <a:bodyPr/>
                    <a:lstStyle/>
                    <a:p>
                      <a:pPr algn="ctr">
                        <a:buNone/>
                      </a:pPr>
                      <a:r>
                        <a:rPr sz="1800" b="0">
                          <a:solidFill>
                            <a:srgbClr val="203440"/>
                          </a:solidFill>
                          <a:latin typeface="Arial"/>
                          <a:ea typeface="Arial"/>
                          <a:cs typeface="Arial"/>
                        </a:rPr>
                        <a:t>0.927</a:t>
                      </a:r>
                    </a:p>
                  </a:txBody>
                  <a:tcPr marL="142875" marR="114300" marT="95250" marB="76200" anchor="ctr">
                    <a:solidFill>
                      <a:srgbClr val="F2F5F7"/>
                    </a:solidFill>
                  </a:tcPr>
                </a:tc>
                <a:tc>
                  <a:txBody>
                    <a:bodyPr/>
                    <a:lstStyle/>
                    <a:p>
                      <a:pPr algn="ctr">
                        <a:buNone/>
                      </a:pPr>
                      <a:r>
                        <a:rPr sz="1800" b="0">
                          <a:solidFill>
                            <a:srgbClr val="203440"/>
                          </a:solidFill>
                          <a:latin typeface="Arial"/>
                          <a:ea typeface="Arial"/>
                          <a:cs typeface="Arial"/>
                        </a:rPr>
                        <a:t>3/5</a:t>
                      </a:r>
                    </a:p>
                  </a:txBody>
                  <a:tcPr marL="142875" marR="114300" marT="95250" marB="76200" anchor="ctr">
                    <a:solidFill>
                      <a:srgbClr val="F2F5F7"/>
                    </a:solidFill>
                  </a:tcPr>
                </a:tc>
              </a:tr>
              <a:tr h="523875">
                <a:tc>
                  <a:txBody>
                    <a:bodyPr/>
                    <a:lstStyle/>
                    <a:p>
                      <a:pPr algn="l">
                        <a:buNone/>
                      </a:pPr>
                      <a:r>
                        <a:rPr sz="1800" b="0">
                          <a:solidFill>
                            <a:srgbClr val="203440"/>
                          </a:solidFill>
                          <a:latin typeface="Arial"/>
                          <a:ea typeface="Arial"/>
                          <a:cs typeface="Arial"/>
                        </a:rPr>
                        <a:t>GA-only</a:t>
                      </a:r>
                    </a:p>
                  </a:txBody>
                  <a:tcPr marL="142875" marR="114300" marT="95250" marB="76200" anchor="ctr">
                    <a:solidFill>
                      <a:srgbClr val="FFFFFF"/>
                    </a:solidFill>
                  </a:tcPr>
                </a:tc>
                <a:tc>
                  <a:txBody>
                    <a:bodyPr/>
                    <a:lstStyle/>
                    <a:p>
                      <a:pPr algn="ctr">
                        <a:buNone/>
                      </a:pPr>
                      <a:r>
                        <a:rPr sz="1800" b="0">
                          <a:solidFill>
                            <a:srgbClr val="203440"/>
                          </a:solidFill>
                          <a:latin typeface="Arial"/>
                          <a:ea typeface="Arial"/>
                          <a:cs typeface="Arial"/>
                        </a:rPr>
                        <a:t>0.823</a:t>
                      </a:r>
                    </a:p>
                  </a:txBody>
                  <a:tcPr marL="142875" marR="114300" marT="95250" marB="76200" anchor="ctr">
                    <a:solidFill>
                      <a:srgbClr val="FFFFFF"/>
                    </a:solidFill>
                  </a:tcPr>
                </a:tc>
                <a:tc>
                  <a:txBody>
                    <a:bodyPr/>
                    <a:lstStyle/>
                    <a:p>
                      <a:pPr algn="ctr">
                        <a:buNone/>
                      </a:pPr>
                      <a:r>
                        <a:rPr sz="1800" b="0">
                          <a:solidFill>
                            <a:srgbClr val="203440"/>
                          </a:solidFill>
                          <a:latin typeface="Arial"/>
                          <a:ea typeface="Arial"/>
                          <a:cs typeface="Arial"/>
                        </a:rPr>
                        <a:t>0.921</a:t>
                      </a:r>
                    </a:p>
                  </a:txBody>
                  <a:tcPr marL="142875" marR="114300" marT="95250" marB="76200" anchor="ctr">
                    <a:solidFill>
                      <a:srgbClr val="FFFFFF"/>
                    </a:solidFill>
                  </a:tcPr>
                </a:tc>
                <a:tc>
                  <a:txBody>
                    <a:bodyPr/>
                    <a:lstStyle/>
                    <a:p>
                      <a:pPr algn="ctr">
                        <a:buNone/>
                      </a:pPr>
                      <a:r>
                        <a:rPr sz="1800" b="0">
                          <a:solidFill>
                            <a:srgbClr val="203440"/>
                          </a:solidFill>
                          <a:latin typeface="Arial"/>
                          <a:ea typeface="Arial"/>
                          <a:cs typeface="Arial"/>
                        </a:rPr>
                        <a:t>3/5</a:t>
                      </a:r>
                    </a:p>
                  </a:txBody>
                  <a:tcPr marL="142875" marR="114300" marT="95250" marB="76200" anchor="ctr">
                    <a:solidFill>
                      <a:srgbClr val="FFFFFF"/>
                    </a:solidFill>
                  </a:tcPr>
                </a:tc>
              </a:tr>
              <a:tr h="523875">
                <a:tc>
                  <a:txBody>
                    <a:bodyPr/>
                    <a:lstStyle/>
                    <a:p>
                      <a:pPr algn="l">
                        <a:buNone/>
                      </a:pPr>
                      <a:r>
                        <a:rPr sz="1800" b="0">
                          <a:solidFill>
                            <a:srgbClr val="203440"/>
                          </a:solidFill>
                          <a:latin typeface="Arial"/>
                          <a:ea typeface="Arial"/>
                          <a:cs typeface="Arial"/>
                        </a:rPr>
                        <a:t>CMA-ES-only</a:t>
                      </a:r>
                    </a:p>
                  </a:txBody>
                  <a:tcPr marL="142875" marR="114300" marT="95250" marB="76200" anchor="ctr">
                    <a:solidFill>
                      <a:srgbClr val="F2F5F7"/>
                    </a:solidFill>
                  </a:tcPr>
                </a:tc>
                <a:tc>
                  <a:txBody>
                    <a:bodyPr/>
                    <a:lstStyle/>
                    <a:p>
                      <a:pPr algn="ctr">
                        <a:buNone/>
                      </a:pPr>
                      <a:r>
                        <a:rPr sz="1800" b="0">
                          <a:solidFill>
                            <a:srgbClr val="203440"/>
                          </a:solidFill>
                          <a:latin typeface="Arial"/>
                          <a:ea typeface="Arial"/>
                          <a:cs typeface="Arial"/>
                        </a:rPr>
                        <a:t>0.923</a:t>
                      </a:r>
                    </a:p>
                  </a:txBody>
                  <a:tcPr marL="142875" marR="114300" marT="95250" marB="76200" anchor="ctr">
                    <a:solidFill>
                      <a:srgbClr val="F2F5F7"/>
                    </a:solidFill>
                  </a:tcPr>
                </a:tc>
                <a:tc>
                  <a:txBody>
                    <a:bodyPr/>
                    <a:lstStyle/>
                    <a:p>
                      <a:pPr algn="ctr">
                        <a:buNone/>
                      </a:pPr>
                      <a:r>
                        <a:rPr sz="1800" b="0">
                          <a:solidFill>
                            <a:srgbClr val="203440"/>
                          </a:solidFill>
                          <a:latin typeface="Arial"/>
                          <a:ea typeface="Arial"/>
                          <a:cs typeface="Arial"/>
                        </a:rPr>
                        <a:t>0.935</a:t>
                      </a:r>
                    </a:p>
                  </a:txBody>
                  <a:tcPr marL="142875" marR="114300" marT="95250" marB="76200" anchor="ctr">
                    <a:solidFill>
                      <a:srgbClr val="F2F5F7"/>
                    </a:solidFill>
                  </a:tcPr>
                </a:tc>
                <a:tc>
                  <a:txBody>
                    <a:bodyPr/>
                    <a:lstStyle/>
                    <a:p>
                      <a:pPr algn="ctr">
                        <a:buNone/>
                      </a:pPr>
                      <a:r>
                        <a:rPr sz="1800" b="0">
                          <a:solidFill>
                            <a:srgbClr val="203440"/>
                          </a:solidFill>
                          <a:latin typeface="Arial"/>
                          <a:ea typeface="Arial"/>
                          <a:cs typeface="Arial"/>
                        </a:rPr>
                        <a:t>4/5</a:t>
                      </a:r>
                    </a:p>
                  </a:txBody>
                  <a:tcPr marL="142875" marR="114300" marT="95250" marB="76200" anchor="ctr">
                    <a:solidFill>
                      <a:srgbClr val="F2F5F7"/>
                    </a:solidFill>
                  </a:tcPr>
                </a:tc>
              </a:tr>
              <a:tr h="523875">
                <a:tc>
                  <a:txBody>
                    <a:bodyPr/>
                    <a:lstStyle/>
                    <a:p>
                      <a:pPr algn="l">
                        <a:buNone/>
                      </a:pPr>
                      <a:r>
                        <a:rPr sz="1800" b="0">
                          <a:solidFill>
                            <a:srgbClr val="203440"/>
                          </a:solidFill>
                          <a:latin typeface="Arial"/>
                          <a:ea typeface="Arial"/>
                          <a:cs typeface="Arial"/>
                        </a:rPr>
                        <a:t>GA → CMA-ES</a:t>
                      </a:r>
                    </a:p>
                  </a:txBody>
                  <a:tcPr marL="142875" marR="114300" marT="95250" marB="76200" anchor="ctr">
                    <a:solidFill>
                      <a:srgbClr val="FFFFFF"/>
                    </a:solidFill>
                  </a:tcPr>
                </a:tc>
                <a:tc>
                  <a:txBody>
                    <a:bodyPr/>
                    <a:lstStyle/>
                    <a:p>
                      <a:pPr algn="ctr">
                        <a:buNone/>
                      </a:pPr>
                      <a:r>
                        <a:rPr sz="1800" b="0">
                          <a:solidFill>
                            <a:srgbClr val="203440"/>
                          </a:solidFill>
                          <a:latin typeface="Arial"/>
                          <a:ea typeface="Arial"/>
                          <a:cs typeface="Arial"/>
                        </a:rPr>
                        <a:t>0.892</a:t>
                      </a:r>
                    </a:p>
                  </a:txBody>
                  <a:tcPr marL="142875" marR="114300" marT="95250" marB="76200" anchor="ctr">
                    <a:solidFill>
                      <a:srgbClr val="FFFFFF"/>
                    </a:solidFill>
                  </a:tcPr>
                </a:tc>
                <a:tc>
                  <a:txBody>
                    <a:bodyPr/>
                    <a:lstStyle/>
                    <a:p>
                      <a:pPr algn="ctr">
                        <a:buNone/>
                      </a:pPr>
                      <a:r>
                        <a:rPr sz="1800" b="0">
                          <a:solidFill>
                            <a:srgbClr val="203440"/>
                          </a:solidFill>
                          <a:latin typeface="Arial"/>
                          <a:ea typeface="Arial"/>
                          <a:cs typeface="Arial"/>
                        </a:rPr>
                        <a:t>0.930</a:t>
                      </a:r>
                    </a:p>
                  </a:txBody>
                  <a:tcPr marL="142875" marR="114300" marT="95250" marB="76200" anchor="ctr">
                    <a:solidFill>
                      <a:srgbClr val="FFFFFF"/>
                    </a:solidFill>
                  </a:tcPr>
                </a:tc>
                <a:tc>
                  <a:txBody>
                    <a:bodyPr/>
                    <a:lstStyle/>
                    <a:p>
                      <a:pPr algn="ctr">
                        <a:buNone/>
                      </a:pPr>
                      <a:r>
                        <a:rPr sz="1800" b="0">
                          <a:solidFill>
                            <a:srgbClr val="203440"/>
                          </a:solidFill>
                          <a:latin typeface="Arial"/>
                          <a:ea typeface="Arial"/>
                          <a:cs typeface="Arial"/>
                        </a:rPr>
                        <a:t>3/5</a:t>
                      </a:r>
                    </a:p>
                  </a:txBody>
                  <a:tcPr marL="142875" marR="114300" marT="95250" marB="76200" anchor="ctr">
                    <a:solidFill>
                      <a:srgbClr val="FFFFFF"/>
                    </a:solidFill>
                  </a:tcPr>
                </a:tc>
              </a:tr>
              <a:tr h="523875">
                <a:tc>
                  <a:txBody>
                    <a:bodyPr/>
                    <a:lstStyle/>
                    <a:p>
                      <a:pPr algn="l">
                        <a:buNone/>
                      </a:pPr>
                      <a:r>
                        <a:rPr sz="1800" b="1">
                          <a:solidFill>
                            <a:srgbClr val="203440"/>
                          </a:solidFill>
                          <a:latin typeface="Arial"/>
                          <a:ea typeface="Arial"/>
                          <a:cs typeface="Arial"/>
                        </a:rPr>
                        <a:t>Full</a:t>
                      </a:r>
                    </a:p>
                  </a:txBody>
                  <a:tcPr marL="142875" marR="114300" marT="95250" marB="76200" anchor="ctr">
                    <a:solidFill>
                      <a:srgbClr val="EAF5F4"/>
                    </a:solidFill>
                  </a:tcPr>
                </a:tc>
                <a:tc>
                  <a:txBody>
                    <a:bodyPr/>
                    <a:lstStyle/>
                    <a:p>
                      <a:pPr algn="ctr">
                        <a:buNone/>
                      </a:pPr>
                      <a:r>
                        <a:rPr sz="1800" b="1">
                          <a:solidFill>
                            <a:srgbClr val="203440"/>
                          </a:solidFill>
                          <a:latin typeface="Arial"/>
                          <a:ea typeface="Arial"/>
                          <a:cs typeface="Arial"/>
                        </a:rPr>
                        <a:t>0.942</a:t>
                      </a:r>
                    </a:p>
                  </a:txBody>
                  <a:tcPr marL="142875" marR="114300" marT="95250" marB="76200" anchor="ctr">
                    <a:solidFill>
                      <a:srgbClr val="EAF5F4"/>
                    </a:solidFill>
                  </a:tcPr>
                </a:tc>
                <a:tc>
                  <a:txBody>
                    <a:bodyPr/>
                    <a:lstStyle/>
                    <a:p>
                      <a:pPr algn="ctr">
                        <a:buNone/>
                      </a:pPr>
                      <a:r>
                        <a:rPr sz="1800" b="1">
                          <a:solidFill>
                            <a:srgbClr val="203440"/>
                          </a:solidFill>
                          <a:latin typeface="Arial"/>
                          <a:ea typeface="Arial"/>
                          <a:cs typeface="Arial"/>
                        </a:rPr>
                        <a:t>0.926</a:t>
                      </a:r>
                    </a:p>
                  </a:txBody>
                  <a:tcPr marL="142875" marR="114300" marT="95250" marB="76200" anchor="ctr">
                    <a:solidFill>
                      <a:srgbClr val="EAF5F4"/>
                    </a:solidFill>
                  </a:tcPr>
                </a:tc>
                <a:tc>
                  <a:txBody>
                    <a:bodyPr/>
                    <a:lstStyle/>
                    <a:p>
                      <a:pPr algn="ctr">
                        <a:buNone/>
                      </a:pPr>
                      <a:r>
                        <a:rPr sz="1800" b="1">
                          <a:solidFill>
                            <a:srgbClr val="203440"/>
                          </a:solidFill>
                          <a:latin typeface="Arial"/>
                          <a:ea typeface="Arial"/>
                          <a:cs typeface="Arial"/>
                        </a:rPr>
                        <a:t>3/5</a:t>
                      </a:r>
                    </a:p>
                  </a:txBody>
                  <a:tcPr marL="142875" marR="114300" marT="95250" marB="76200" anchor="ctr">
                    <a:solidFill>
                      <a:srgbClr val="EAF5F4"/>
                    </a:solidFill>
                  </a:tcPr>
                </a:tc>
              </a:tr>
            </a:tbl>
          </a:graphicData>
        </a:graphic>
      </p:graphicFrame>
      <p:sp>
        <p:nvSpPr>
          <p:cNvPr id="8" name="Original Full">
            <a:extLst xmlns:a="http://schemas.openxmlformats.org/drawingml/2006/main">
              <a:ext uri="{FF2B5EF4-FFF2-40B4-BE49-F238E27FC236}">
                <a16:creationId xmlns:a16="http://schemas.microsoft.com/office/drawing/2014/main" id="{BFDD5F93-4AF1-4F1E-BCFA-27A5B5FB685E}"/>
              </a:ext>
            </a:extLst>
          </p:cNvPr>
          <p:cNvSpPr>
            <a:spLocks xmlns:a="http://schemas.openxmlformats.org/drawingml/2006/main" noGrp="1"/>
          </p:cNvSpPr>
          <p:nvPr/>
        </p:nvSpPr>
        <p:spPr>
          <a:xfrm xmlns:a="http://schemas.openxmlformats.org/drawingml/2006/main">
            <a:off x="8020050" y="2143125"/>
            <a:ext cx="3429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950" b="1">
                <a:solidFill>
                  <a:srgbClr val="007E83"/>
                </a:solidFill>
                <a:latin typeface="Arial"/>
                <a:ea typeface="Arial"/>
                <a:cs typeface="Arial"/>
              </a:defRPr>
            </a:pPr>
            <a:r>
              <a:rPr sz="1950" b="1">
                <a:solidFill>
                  <a:srgbClr val="007E83"/>
                </a:solidFill>
                <a:latin typeface="Arial"/>
                <a:ea typeface="Arial"/>
                <a:cs typeface="Arial"/>
              </a:rPr>
              <a:t>Original Full</a:t>
            </a:r>
          </a:p>
        </p:txBody>
      </p:sp>
      <p:sp>
        <p:nvSpPr>
          <p:cNvPr id="9" name="0.32669">
            <a:extLst xmlns:a="http://schemas.openxmlformats.org/drawingml/2006/main">
              <a:ext uri="{FF2B5EF4-FFF2-40B4-BE49-F238E27FC236}">
                <a16:creationId xmlns:a16="http://schemas.microsoft.com/office/drawing/2014/main" id="{C5D60EAF-AD05-4C38-83FD-E7674095A1F5}"/>
              </a:ext>
            </a:extLst>
          </p:cNvPr>
          <p:cNvSpPr>
            <a:spLocks xmlns:a="http://schemas.openxmlformats.org/drawingml/2006/main" noGrp="1"/>
          </p:cNvSpPr>
          <p:nvPr/>
        </p:nvSpPr>
        <p:spPr>
          <a:xfrm xmlns:a="http://schemas.openxmlformats.org/drawingml/2006/main">
            <a:off x="8020050" y="2667000"/>
            <a:ext cx="3429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375" b="1">
                <a:solidFill>
                  <a:srgbClr val="142D40"/>
                </a:solidFill>
                <a:latin typeface="Arial"/>
                <a:ea typeface="Arial"/>
                <a:cs typeface="Arial"/>
              </a:defRPr>
            </a:pPr>
            <a:r>
              <a:rPr sz="3375" b="1">
                <a:solidFill>
                  <a:srgbClr val="142D40"/>
                </a:solidFill>
                <a:latin typeface="Arial"/>
                <a:ea typeface="Arial"/>
                <a:cs typeface="Arial"/>
              </a:rPr>
              <a:t>0.32669</a:t>
            </a:r>
          </a:p>
        </p:txBody>
      </p:sp>
      <p:sp>
        <p:nvSpPr>
          <p:cNvPr id="10" name="Strict score of selected candidate">
            <a:extLst xmlns:a="http://schemas.openxmlformats.org/drawingml/2006/main">
              <a:ext uri="{FF2B5EF4-FFF2-40B4-BE49-F238E27FC236}">
                <a16:creationId xmlns:a16="http://schemas.microsoft.com/office/drawing/2014/main" id="{30073339-78AC-4446-B96B-1825F70C199F}"/>
              </a:ext>
            </a:extLst>
          </p:cNvPr>
          <p:cNvSpPr>
            <a:spLocks xmlns:a="http://schemas.openxmlformats.org/drawingml/2006/main" noGrp="1"/>
          </p:cNvSpPr>
          <p:nvPr/>
        </p:nvSpPr>
        <p:spPr>
          <a:xfrm xmlns:a="http://schemas.openxmlformats.org/drawingml/2006/main">
            <a:off x="8020050" y="3276600"/>
            <a:ext cx="34861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00" b="0">
                <a:solidFill>
                  <a:srgbClr val="586B79"/>
                </a:solidFill>
                <a:latin typeface="Arial"/>
                <a:ea typeface="Arial"/>
                <a:cs typeface="Arial"/>
              </a:defRPr>
            </a:pPr>
            <a:r>
              <a:rPr sz="1800" b="0">
                <a:solidFill>
                  <a:srgbClr val="586B79"/>
                </a:solidFill>
                <a:latin typeface="Arial"/>
                <a:ea typeface="Arial"/>
                <a:cs typeface="Arial"/>
              </a:rPr>
              <a:t>Strict score of selected candidate</a:t>
            </a:r>
          </a:p>
        </p:txBody>
      </p:sp>
      <p:sp>
        <p:nvSpPr>
          <p:cNvPr id="11" name="0.33373">
            <a:extLst xmlns:a="http://schemas.openxmlformats.org/drawingml/2006/main">
              <a:ext uri="{FF2B5EF4-FFF2-40B4-BE49-F238E27FC236}">
                <a16:creationId xmlns:a16="http://schemas.microsoft.com/office/drawing/2014/main" id="{2A9F9A92-09BD-48BA-8AF7-831A9CD615AF}"/>
              </a:ext>
            </a:extLst>
          </p:cNvPr>
          <p:cNvSpPr>
            <a:spLocks xmlns:a="http://schemas.openxmlformats.org/drawingml/2006/main" noGrp="1"/>
          </p:cNvSpPr>
          <p:nvPr/>
        </p:nvSpPr>
        <p:spPr>
          <a:xfrm xmlns:a="http://schemas.openxmlformats.org/drawingml/2006/main">
            <a:off x="8020050" y="3990975"/>
            <a:ext cx="3429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375" b="1">
                <a:solidFill>
                  <a:srgbClr val="142D40"/>
                </a:solidFill>
                <a:latin typeface="Arial"/>
                <a:ea typeface="Arial"/>
                <a:cs typeface="Arial"/>
              </a:defRPr>
            </a:pPr>
            <a:r>
              <a:rPr sz="3375" b="1">
                <a:solidFill>
                  <a:srgbClr val="142D40"/>
                </a:solidFill>
                <a:latin typeface="Arial"/>
                <a:ea typeface="Arial"/>
                <a:cs typeface="Arial"/>
              </a:rPr>
              <a:t>0.33373</a:t>
            </a:r>
          </a:p>
        </p:txBody>
      </p:sp>
      <p:sp>
        <p:nvSpPr>
          <p:cNvPr id="12" name="Highest strict score in its pool">
            <a:extLst xmlns:a="http://schemas.openxmlformats.org/drawingml/2006/main">
              <a:ext uri="{FF2B5EF4-FFF2-40B4-BE49-F238E27FC236}">
                <a16:creationId xmlns:a16="http://schemas.microsoft.com/office/drawing/2014/main" id="{E51128E1-D91F-4D36-8D18-F5770AF25557}"/>
              </a:ext>
            </a:extLst>
          </p:cNvPr>
          <p:cNvSpPr>
            <a:spLocks xmlns:a="http://schemas.openxmlformats.org/drawingml/2006/main" noGrp="1"/>
          </p:cNvSpPr>
          <p:nvPr/>
        </p:nvSpPr>
        <p:spPr>
          <a:xfrm xmlns:a="http://schemas.openxmlformats.org/drawingml/2006/main">
            <a:off x="8020050" y="4581525"/>
            <a:ext cx="34861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00" b="0">
                <a:solidFill>
                  <a:srgbClr val="586B79"/>
                </a:solidFill>
                <a:latin typeface="Arial"/>
                <a:ea typeface="Arial"/>
                <a:cs typeface="Arial"/>
              </a:defRPr>
            </a:pPr>
            <a:r>
              <a:rPr sz="1800" b="0">
                <a:solidFill>
                  <a:srgbClr val="586B79"/>
                </a:solidFill>
                <a:latin typeface="Arial"/>
                <a:ea typeface="Arial"/>
                <a:cs typeface="Arial"/>
              </a:rPr>
              <a:t>Highest strict score in its pool</a:t>
            </a:r>
          </a:p>
        </p:txBody>
      </p:sp>
      <p:sp>
        <p:nvSpPr>
          <p:cNvPr id="13" name="Across the five selected configurations, proxy-to-final-strict test ra">
            <a:extLst xmlns:a="http://schemas.openxmlformats.org/drawingml/2006/main">
              <a:ext uri="{FF2B5EF4-FFF2-40B4-BE49-F238E27FC236}">
                <a16:creationId xmlns:a16="http://schemas.microsoft.com/office/drawing/2014/main" id="{B766AB46-976C-4DFF-8225-F43DE439B004}"/>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a:solidFill>
                  <a:srgbClr val="586B79"/>
                </a:solidFill>
                <a:latin typeface="Arial"/>
                <a:ea typeface="Arial"/>
                <a:cs typeface="Arial"/>
              </a:defRPr>
            </a:defPPr>
            <a:lvl1pPr algn="l">
              <a:buNone/>
              <a:defRPr sz="1575">
                <a:solidFill>
                  <a:srgbClr val="586B79"/>
                </a:solidFill>
                <a:latin typeface="Arial"/>
                <a:ea typeface="Arial"/>
                <a:cs typeface="Arial"/>
              </a:defRPr>
            </a:lvl1pPr>
            <a:lvl2pPr algn="l">
              <a:buNone/>
              <a:defRPr sz="1575">
                <a:solidFill>
                  <a:srgbClr val="586B79"/>
                </a:solidFill>
                <a:latin typeface="Arial"/>
                <a:ea typeface="Arial"/>
                <a:cs typeface="Arial"/>
              </a:defRPr>
            </a:lvl2pPr>
            <a:lvl3pPr algn="l">
              <a:buNone/>
              <a:defRPr sz="1575">
                <a:solidFill>
                  <a:srgbClr val="586B79"/>
                </a:solidFill>
                <a:latin typeface="Arial"/>
                <a:ea typeface="Arial"/>
                <a:cs typeface="Arial"/>
              </a:defRPr>
            </a:lvl3pPr>
            <a:lvl4pPr algn="l">
              <a:buNone/>
              <a:defRPr sz="1575">
                <a:solidFill>
                  <a:srgbClr val="586B79"/>
                </a:solidFill>
                <a:latin typeface="Arial"/>
                <a:ea typeface="Arial"/>
                <a:cs typeface="Arial"/>
              </a:defRPr>
            </a:lvl4pPr>
            <a:lvl5pPr algn="l">
              <a:buNone/>
              <a:defRPr sz="1575">
                <a:solidFill>
                  <a:srgbClr val="586B79"/>
                </a:solidFill>
                <a:latin typeface="Arial"/>
                <a:ea typeface="Arial"/>
                <a:cs typeface="Arial"/>
              </a:defRPr>
            </a:lvl5pPr>
            <a:lvl6pPr algn="l">
              <a:buNone/>
              <a:defRPr sz="1575">
                <a:solidFill>
                  <a:srgbClr val="586B79"/>
                </a:solidFill>
                <a:latin typeface="Arial"/>
                <a:ea typeface="Arial"/>
                <a:cs typeface="Arial"/>
              </a:defRPr>
            </a:lvl6pPr>
            <a:lvl7pPr algn="l">
              <a:buNone/>
              <a:defRPr sz="1575">
                <a:solidFill>
                  <a:srgbClr val="586B79"/>
                </a:solidFill>
                <a:latin typeface="Arial"/>
                <a:ea typeface="Arial"/>
                <a:cs typeface="Arial"/>
              </a:defRPr>
            </a:lvl7pPr>
            <a:lvl8pPr algn="l">
              <a:buNone/>
              <a:defRPr sz="1575">
                <a:solidFill>
                  <a:srgbClr val="586B79"/>
                </a:solidFill>
                <a:latin typeface="Arial"/>
                <a:ea typeface="Arial"/>
                <a:cs typeface="Arial"/>
              </a:defRPr>
            </a:lvl8pPr>
            <a:lvl9pPr algn="l">
              <a:buNone/>
              <a:defRPr sz="1575">
                <a:solidFill>
                  <a:srgbClr val="586B79"/>
                </a:solidFill>
                <a:latin typeface="Arial"/>
                <a:ea typeface="Arial"/>
                <a:cs typeface="Arial"/>
              </a:defRPr>
            </a:lvl9pPr>
          </a:lstStyle>
          <a:p xmlns:a="http://schemas.openxmlformats.org/drawingml/2006/main">
            <a:pPr algn="l">
              <a:buNone/>
              <a:defRPr sz="1575" b="0">
                <a:solidFill>
                  <a:srgbClr val="586B79"/>
                </a:solidFill>
                <a:latin typeface="Arial"/>
                <a:ea typeface="Arial"/>
                <a:cs typeface="Arial"/>
              </a:defRPr>
            </a:pPr>
            <a:r>
              <a:rPr sz="1575" b="0">
                <a:solidFill>
                  <a:srgbClr val="586B79"/>
                </a:solidFill>
                <a:latin typeface="Arial"/>
                <a:ea typeface="Arial"/>
                <a:cs typeface="Arial"/>
              </a:rPr>
              <a:t>Across five selected configurations, proxy-to-final-test rank correlation = 0.20.</a:t>
            </a:r>
          </a:p>
        </p:txBody>
      </p:sp>
      <p:sp>
        <p:nvSpPr>
          <p:cNvPr id="21" name="metric-definitions">
            <a:extLst xmlns:a="http://schemas.openxmlformats.org/drawingml/2006/main">
              <a:ext uri="{FF2B5EF4-FFF2-40B4-BE49-F238E27FC236}">
                <a16:creationId xmlns:a16="http://schemas.microsoft.com/office/drawing/2014/main" id="{AEB11072-83CE-4D2A-BBEC-B013C8A66C8A}"/>
              </a:ext>
            </a:extLst>
          </p:cNvPr>
          <p:cNvSpPr>
            <a:spLocks xmlns:a="http://schemas.openxmlformats.org/drawingml/2006/main" noGrp="1"/>
          </p:cNvSpPr>
          <p:nvPr/>
        </p:nvSpPr>
        <p:spPr>
          <a:xfrm xmlns:a="http://schemas.openxmlformats.org/drawingml/2006/main">
            <a:off x="609600" y="5305425"/>
            <a:ext cx="109728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500" b="1">
                <a:solidFill>
                  <a:srgbClr val="007E83"/>
                </a:solidFill>
                <a:latin typeface="Arial"/>
                <a:ea typeface="Arial"/>
                <a:cs typeface="Arial"/>
              </a:defRPr>
            </a:defPPr>
            <a:lvl1pPr algn="l">
              <a:buNone/>
              <a:defRPr sz="1500" b="1">
                <a:solidFill>
                  <a:srgbClr val="007E83"/>
                </a:solidFill>
                <a:latin typeface="Arial"/>
                <a:ea typeface="Arial"/>
                <a:cs typeface="Arial"/>
              </a:defRPr>
            </a:lvl1pPr>
            <a:lvl2pPr algn="l">
              <a:buNone/>
              <a:defRPr sz="1500" b="1">
                <a:solidFill>
                  <a:srgbClr val="007E83"/>
                </a:solidFill>
                <a:latin typeface="Arial"/>
                <a:ea typeface="Arial"/>
                <a:cs typeface="Arial"/>
              </a:defRPr>
            </a:lvl2pPr>
            <a:lvl3pPr algn="l">
              <a:buNone/>
              <a:defRPr sz="1500" b="1">
                <a:solidFill>
                  <a:srgbClr val="007E83"/>
                </a:solidFill>
                <a:latin typeface="Arial"/>
                <a:ea typeface="Arial"/>
                <a:cs typeface="Arial"/>
              </a:defRPr>
            </a:lvl3pPr>
            <a:lvl4pPr algn="l">
              <a:buNone/>
              <a:defRPr sz="1500" b="1">
                <a:solidFill>
                  <a:srgbClr val="007E83"/>
                </a:solidFill>
                <a:latin typeface="Arial"/>
                <a:ea typeface="Arial"/>
                <a:cs typeface="Arial"/>
              </a:defRPr>
            </a:lvl4pPr>
            <a:lvl5pPr algn="l">
              <a:buNone/>
              <a:defRPr sz="1500" b="1">
                <a:solidFill>
                  <a:srgbClr val="007E83"/>
                </a:solidFill>
                <a:latin typeface="Arial"/>
                <a:ea typeface="Arial"/>
                <a:cs typeface="Arial"/>
              </a:defRPr>
            </a:lvl5pPr>
            <a:lvl6pPr algn="l">
              <a:buNone/>
              <a:defRPr sz="1500" b="1">
                <a:solidFill>
                  <a:srgbClr val="007E83"/>
                </a:solidFill>
                <a:latin typeface="Arial"/>
                <a:ea typeface="Arial"/>
                <a:cs typeface="Arial"/>
              </a:defRPr>
            </a:lvl6pPr>
            <a:lvl7pPr algn="l">
              <a:buNone/>
              <a:defRPr sz="1500" b="1">
                <a:solidFill>
                  <a:srgbClr val="007E83"/>
                </a:solidFill>
                <a:latin typeface="Arial"/>
                <a:ea typeface="Arial"/>
                <a:cs typeface="Arial"/>
              </a:defRPr>
            </a:lvl7pPr>
            <a:lvl8pPr algn="l">
              <a:buNone/>
              <a:defRPr sz="1500" b="1">
                <a:solidFill>
                  <a:srgbClr val="007E83"/>
                </a:solidFill>
                <a:latin typeface="Arial"/>
                <a:ea typeface="Arial"/>
                <a:cs typeface="Arial"/>
              </a:defRPr>
            </a:lvl8pPr>
            <a:lvl9pPr algn="l">
              <a:buNone/>
              <a:defRPr sz="1500" b="1">
                <a:solidFill>
                  <a:srgbClr val="007E83"/>
                </a:solidFill>
                <a:latin typeface="Arial"/>
                <a:ea typeface="Arial"/>
                <a:cs typeface="Arial"/>
              </a:defRPr>
            </a:lvl9pPr>
          </a:lstStyle>
          <a:p xmlns:a="http://schemas.openxmlformats.org/drawingml/2006/main">
            <a:pPr algn="l">
              <a:buNone/>
              <a:defRPr sz="1500" b="1">
                <a:solidFill>
                  <a:srgbClr val="007E83"/>
                </a:solidFill>
                <a:latin typeface="Arial"/>
                <a:ea typeface="Arial"/>
                <a:cs typeface="Arial"/>
              </a:defRPr>
            </a:pPr>
            <a:r>
              <a:rPr sz="1500" b="1">
                <a:solidFill>
                  <a:srgbClr val="007E83"/>
                </a:solidFill>
                <a:latin typeface="Arial"/>
                <a:ea typeface="Arial"/>
                <a:cs typeface="Arial"/>
              </a:rPr>
              <a:t>ρ: rank agreement  ·  r: linear association  ·  Top 5: shared candidates</a:t>
            </a:r>
          </a:p>
        </p:txBody>
      </p:sp>
    </p:spTree>
    <p:extLst>
      <p:ext uri="{BB962C8B-B14F-4D97-AF65-F5344CB8AC3E}">
        <p14:creationId xmlns:p14="http://schemas.microsoft.com/office/powerpoint/2010/main" val="169837896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eyebrow">
            <a:extLst xmlns:a="http://schemas.openxmlformats.org/drawingml/2006/main">
              <a:ext uri="{FF2B5EF4-FFF2-40B4-BE49-F238E27FC236}">
                <a16:creationId xmlns:a16="http://schemas.microsoft.com/office/drawing/2014/main" id="{7CC1910F-517E-4F1A-8636-D3D2D5D2545C}"/>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75" b="1">
                <a:solidFill>
                  <a:srgbClr val="007E83"/>
                </a:solidFill>
                <a:latin typeface="Arial"/>
                <a:ea typeface="Arial"/>
                <a:cs typeface="Arial"/>
              </a:defRPr>
            </a:defPPr>
            <a:lvl1pPr algn="l">
              <a:buNone/>
              <a:defRPr sz="1275" b="1">
                <a:solidFill>
                  <a:srgbClr val="007E83"/>
                </a:solidFill>
                <a:latin typeface="Arial"/>
                <a:ea typeface="Arial"/>
                <a:cs typeface="Arial"/>
              </a:defRPr>
            </a:lvl1pPr>
            <a:lvl2pPr algn="l">
              <a:buNone/>
              <a:defRPr sz="1275" b="1">
                <a:solidFill>
                  <a:srgbClr val="007E83"/>
                </a:solidFill>
                <a:latin typeface="Arial"/>
                <a:ea typeface="Arial"/>
                <a:cs typeface="Arial"/>
              </a:defRPr>
            </a:lvl2pPr>
            <a:lvl3pPr algn="l">
              <a:buNone/>
              <a:defRPr sz="1275" b="1">
                <a:solidFill>
                  <a:srgbClr val="007E83"/>
                </a:solidFill>
                <a:latin typeface="Arial"/>
                <a:ea typeface="Arial"/>
                <a:cs typeface="Arial"/>
              </a:defRPr>
            </a:lvl3pPr>
            <a:lvl4pPr algn="l">
              <a:buNone/>
              <a:defRPr sz="1275" b="1">
                <a:solidFill>
                  <a:srgbClr val="007E83"/>
                </a:solidFill>
                <a:latin typeface="Arial"/>
                <a:ea typeface="Arial"/>
                <a:cs typeface="Arial"/>
              </a:defRPr>
            </a:lvl4pPr>
            <a:lvl5pPr algn="l">
              <a:buNone/>
              <a:defRPr sz="1275" b="1">
                <a:solidFill>
                  <a:srgbClr val="007E83"/>
                </a:solidFill>
                <a:latin typeface="Arial"/>
                <a:ea typeface="Arial"/>
                <a:cs typeface="Arial"/>
              </a:defRPr>
            </a:lvl5pPr>
            <a:lvl6pPr algn="l">
              <a:buNone/>
              <a:defRPr sz="1275" b="1">
                <a:solidFill>
                  <a:srgbClr val="007E83"/>
                </a:solidFill>
                <a:latin typeface="Arial"/>
                <a:ea typeface="Arial"/>
                <a:cs typeface="Arial"/>
              </a:defRPr>
            </a:lvl6pPr>
            <a:lvl7pPr algn="l">
              <a:buNone/>
              <a:defRPr sz="1275" b="1">
                <a:solidFill>
                  <a:srgbClr val="007E83"/>
                </a:solidFill>
                <a:latin typeface="Arial"/>
                <a:ea typeface="Arial"/>
                <a:cs typeface="Arial"/>
              </a:defRPr>
            </a:lvl7pPr>
            <a:lvl8pPr algn="l">
              <a:buNone/>
              <a:defRPr sz="1275" b="1">
                <a:solidFill>
                  <a:srgbClr val="007E83"/>
                </a:solidFill>
                <a:latin typeface="Arial"/>
                <a:ea typeface="Arial"/>
                <a:cs typeface="Arial"/>
              </a:defRPr>
            </a:lvl8pPr>
            <a:lvl9pPr algn="l">
              <a:buNone/>
              <a:defRPr sz="1275" b="1">
                <a:solidFill>
                  <a:srgbClr val="007E83"/>
                </a:solidFill>
                <a:latin typeface="Arial"/>
                <a:ea typeface="Arial"/>
                <a:cs typeface="Arial"/>
              </a:defRPr>
            </a:lvl9pPr>
          </a:lstStyle>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ICCT 2026  ·  PAPER #1684</a:t>
            </a:r>
          </a:p>
        </p:txBody>
      </p:sp>
      <p:sp>
        <p:nvSpPr>
          <p:cNvPr id="2" name="slide-title">
            <a:extLst xmlns:a="http://schemas.openxmlformats.org/drawingml/2006/main">
              <a:ext uri="{FF2B5EF4-FFF2-40B4-BE49-F238E27FC236}">
                <a16:creationId xmlns:a16="http://schemas.microsoft.com/office/drawing/2014/main" id="{621AB931-8544-4161-8210-41F26D2318CF}"/>
              </a:ext>
            </a:extLst>
          </p:cNvPr>
          <p:cNvSpPr>
            <a:spLocks xmlns:a="http://schemas.openxmlformats.org/drawingml/2006/main" noGrp="1"/>
          </p:cNvSpPr>
          <p:nvPr/>
        </p:nvSpPr>
        <p:spPr>
          <a:xfrm xmlns:a="http://schemas.openxmlformats.org/drawingml/2006/main">
            <a:off x="609600" y="695325"/>
            <a:ext cx="109728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850" b="1">
                <a:solidFill>
                  <a:srgbClr val="173042"/>
                </a:solidFill>
                <a:latin typeface="Arial"/>
                <a:ea typeface="Arial"/>
                <a:cs typeface="Arial"/>
              </a:defRPr>
            </a:defPPr>
            <a:lvl1pPr algn="l">
              <a:buNone/>
              <a:defRPr sz="2850" b="1">
                <a:solidFill>
                  <a:srgbClr val="173042"/>
                </a:solidFill>
                <a:latin typeface="Arial"/>
                <a:ea typeface="Arial"/>
                <a:cs typeface="Arial"/>
              </a:defRPr>
            </a:lvl1pPr>
            <a:lvl2pPr algn="l">
              <a:buNone/>
              <a:defRPr sz="2850" b="1">
                <a:solidFill>
                  <a:srgbClr val="173042"/>
                </a:solidFill>
                <a:latin typeface="Arial"/>
                <a:ea typeface="Arial"/>
                <a:cs typeface="Arial"/>
              </a:defRPr>
            </a:lvl2pPr>
            <a:lvl3pPr algn="l">
              <a:buNone/>
              <a:defRPr sz="2850" b="1">
                <a:solidFill>
                  <a:srgbClr val="173042"/>
                </a:solidFill>
                <a:latin typeface="Arial"/>
                <a:ea typeface="Arial"/>
                <a:cs typeface="Arial"/>
              </a:defRPr>
            </a:lvl3pPr>
            <a:lvl4pPr algn="l">
              <a:buNone/>
              <a:defRPr sz="2850" b="1">
                <a:solidFill>
                  <a:srgbClr val="173042"/>
                </a:solidFill>
                <a:latin typeface="Arial"/>
                <a:ea typeface="Arial"/>
                <a:cs typeface="Arial"/>
              </a:defRPr>
            </a:lvl4pPr>
            <a:lvl5pPr algn="l">
              <a:buNone/>
              <a:defRPr sz="2850" b="1">
                <a:solidFill>
                  <a:srgbClr val="173042"/>
                </a:solidFill>
                <a:latin typeface="Arial"/>
                <a:ea typeface="Arial"/>
                <a:cs typeface="Arial"/>
              </a:defRPr>
            </a:lvl5pPr>
            <a:lvl6pPr algn="l">
              <a:buNone/>
              <a:defRPr sz="2850" b="1">
                <a:solidFill>
                  <a:srgbClr val="173042"/>
                </a:solidFill>
                <a:latin typeface="Arial"/>
                <a:ea typeface="Arial"/>
                <a:cs typeface="Arial"/>
              </a:defRPr>
            </a:lvl6pPr>
            <a:lvl7pPr algn="l">
              <a:buNone/>
              <a:defRPr sz="2850" b="1">
                <a:solidFill>
                  <a:srgbClr val="173042"/>
                </a:solidFill>
                <a:latin typeface="Arial"/>
                <a:ea typeface="Arial"/>
                <a:cs typeface="Arial"/>
              </a:defRPr>
            </a:lvl7pPr>
            <a:lvl8pPr algn="l">
              <a:buNone/>
              <a:defRPr sz="2850" b="1">
                <a:solidFill>
                  <a:srgbClr val="173042"/>
                </a:solidFill>
                <a:latin typeface="Arial"/>
                <a:ea typeface="Arial"/>
                <a:cs typeface="Arial"/>
              </a:defRPr>
            </a:lvl8pPr>
            <a:lvl9pPr algn="l">
              <a:buNone/>
              <a:defRPr sz="2850" b="1">
                <a:solidFill>
                  <a:srgbClr val="173042"/>
                </a:solidFill>
                <a:latin typeface="Arial"/>
                <a:ea typeface="Arial"/>
                <a:cs typeface="Arial"/>
              </a:defRPr>
            </a:lvl9pPr>
          </a:lstStyle>
          <a:p xmlns:a="http://schemas.openxmlformats.org/drawingml/2006/main">
            <a:pPr algn="l">
              <a:buNone/>
              <a:defRPr sz="2850" b="1">
                <a:solidFill>
                  <a:srgbClr val="173042"/>
                </a:solidFill>
                <a:latin typeface="Arial"/>
                <a:ea typeface="Arial"/>
                <a:cs typeface="Arial"/>
              </a:defRPr>
            </a:pPr>
            <a:r>
              <a:rPr sz="2850" b="1">
                <a:solidFill>
                  <a:srgbClr val="173042"/>
                </a:solidFill>
                <a:latin typeface="Arial"/>
                <a:ea typeface="Arial"/>
                <a:cs typeface="Arial"/>
              </a:rPr>
              <a:t>Search progress over 45 evaluations</a:t>
            </a:r>
          </a:p>
        </p:txBody>
      </p:sp>
      <p:sp>
        <p:nvSpPr>
          <p:cNvPr id="3" name="slide-subtitle">
            <a:extLst xmlns:a="http://schemas.openxmlformats.org/drawingml/2006/main">
              <a:ext uri="{FF2B5EF4-FFF2-40B4-BE49-F238E27FC236}">
                <a16:creationId xmlns:a16="http://schemas.microsoft.com/office/drawing/2014/main" id="{860D3842-F37A-4EEC-A8D1-6BE4D3C727B4}"/>
              </a:ext>
            </a:extLst>
          </p:cNvPr>
          <p:cNvSpPr>
            <a:spLocks xmlns:a="http://schemas.openxmlformats.org/drawingml/2006/main" noGrp="1"/>
          </p:cNvSpPr>
          <p:nvPr/>
        </p:nvSpPr>
        <p:spPr>
          <a:xfrm xmlns:a="http://schemas.openxmlformats.org/drawingml/2006/main">
            <a:off x="609600" y="1400175"/>
            <a:ext cx="109728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725" b="0">
                <a:solidFill>
                  <a:srgbClr val="586B79"/>
                </a:solidFill>
                <a:latin typeface="Arial"/>
                <a:ea typeface="Arial"/>
                <a:cs typeface="Arial"/>
              </a:defRPr>
            </a:defPPr>
            <a:lvl1pPr algn="l">
              <a:buNone/>
              <a:defRPr sz="1725" b="0">
                <a:solidFill>
                  <a:srgbClr val="586B79"/>
                </a:solidFill>
                <a:latin typeface="Arial"/>
                <a:ea typeface="Arial"/>
                <a:cs typeface="Arial"/>
              </a:defRPr>
            </a:lvl1pPr>
            <a:lvl2pPr algn="l">
              <a:buNone/>
              <a:defRPr sz="1725" b="0">
                <a:solidFill>
                  <a:srgbClr val="586B79"/>
                </a:solidFill>
                <a:latin typeface="Arial"/>
                <a:ea typeface="Arial"/>
                <a:cs typeface="Arial"/>
              </a:defRPr>
            </a:lvl2pPr>
            <a:lvl3pPr algn="l">
              <a:buNone/>
              <a:defRPr sz="1725" b="0">
                <a:solidFill>
                  <a:srgbClr val="586B79"/>
                </a:solidFill>
                <a:latin typeface="Arial"/>
                <a:ea typeface="Arial"/>
                <a:cs typeface="Arial"/>
              </a:defRPr>
            </a:lvl3pPr>
            <a:lvl4pPr algn="l">
              <a:buNone/>
              <a:defRPr sz="1725" b="0">
                <a:solidFill>
                  <a:srgbClr val="586B79"/>
                </a:solidFill>
                <a:latin typeface="Arial"/>
                <a:ea typeface="Arial"/>
                <a:cs typeface="Arial"/>
              </a:defRPr>
            </a:lvl4pPr>
            <a:lvl5pPr algn="l">
              <a:buNone/>
              <a:defRPr sz="1725" b="0">
                <a:solidFill>
                  <a:srgbClr val="586B79"/>
                </a:solidFill>
                <a:latin typeface="Arial"/>
                <a:ea typeface="Arial"/>
                <a:cs typeface="Arial"/>
              </a:defRPr>
            </a:lvl5pPr>
            <a:lvl6pPr algn="l">
              <a:buNone/>
              <a:defRPr sz="1725" b="0">
                <a:solidFill>
                  <a:srgbClr val="586B79"/>
                </a:solidFill>
                <a:latin typeface="Arial"/>
                <a:ea typeface="Arial"/>
                <a:cs typeface="Arial"/>
              </a:defRPr>
            </a:lvl6pPr>
            <a:lvl7pPr algn="l">
              <a:buNone/>
              <a:defRPr sz="1725" b="0">
                <a:solidFill>
                  <a:srgbClr val="586B79"/>
                </a:solidFill>
                <a:latin typeface="Arial"/>
                <a:ea typeface="Arial"/>
                <a:cs typeface="Arial"/>
              </a:defRPr>
            </a:lvl7pPr>
            <a:lvl8pPr algn="l">
              <a:buNone/>
              <a:defRPr sz="1725" b="0">
                <a:solidFill>
                  <a:srgbClr val="586B79"/>
                </a:solidFill>
                <a:latin typeface="Arial"/>
                <a:ea typeface="Arial"/>
                <a:cs typeface="Arial"/>
              </a:defRPr>
            </a:lvl8pPr>
            <a:lvl9pPr algn="l">
              <a:buNone/>
              <a:defRPr sz="1725" b="0">
                <a:solidFill>
                  <a:srgbClr val="586B79"/>
                </a:solidFill>
                <a:latin typeface="Arial"/>
                <a:ea typeface="Arial"/>
                <a:cs typeface="Arial"/>
              </a:defRPr>
            </a:lvl9pPr>
          </a:lstStyle>
          <a:p xmlns:a="http://schemas.openxmlformats.org/drawingml/2006/main">
            <a:pPr algn="l">
              <a:buNone/>
              <a:defRPr sz="1725" b="0">
                <a:solidFill>
                  <a:srgbClr val="586B79"/>
                </a:solidFill>
                <a:latin typeface="Arial"/>
                <a:ea typeface="Arial"/>
                <a:cs typeface="Arial"/>
              </a:defRPr>
            </a:pPr>
            <a:r>
              <a:rPr sz="1725" b="0">
                <a:solidFill>
                  <a:srgbClr val="586B79"/>
                </a:solidFill>
                <a:latin typeface="Arial"/>
                <a:ea typeface="Arial"/>
                <a:cs typeface="Arial"/>
              </a:rPr>
              <a:t>Best validation mAP@0.5 so far, after every 15-epoch candidate evaluation.</a:t>
            </a:r>
          </a:p>
        </p:txBody>
      </p:sp>
      <p:sp>
        <p:nvSpPr>
          <p:cNvPr id="4" name="footer-rule">
            <a:extLst xmlns:a="http://schemas.openxmlformats.org/drawingml/2006/main">
              <a:ext uri="{FF2B5EF4-FFF2-40B4-BE49-F238E27FC236}">
                <a16:creationId xmlns:a16="http://schemas.microsoft.com/office/drawing/2014/main" id="{D3D2A88D-CC89-44EB-AF7E-2C07B95EF453}"/>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4DEE4"/>
          </a:solidFill>
          <a:ln xmlns:a="http://schemas.openxmlformats.org/drawingml/2006/main" w="0">
            <a:noFill/>
            <a:prstDash val="solid"/>
          </a:ln>
        </p:spPr>
      </p:sp>
      <p:sp>
        <p:nvSpPr>
          <p:cNvPr id="5" name="footer-author">
            <a:extLst xmlns:a="http://schemas.openxmlformats.org/drawingml/2006/main">
              <a:ext uri="{FF2B5EF4-FFF2-40B4-BE49-F238E27FC236}">
                <a16:creationId xmlns:a16="http://schemas.microsoft.com/office/drawing/2014/main" id="{526D142A-EE9C-4A17-8A58-7C50AECF9D8F}"/>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00" b="0">
                <a:solidFill>
                  <a:srgbClr val="586B79"/>
                </a:solidFill>
                <a:latin typeface="Arial"/>
                <a:ea typeface="Arial"/>
                <a:cs typeface="Arial"/>
              </a:defRPr>
            </a:defPPr>
            <a:lvl1pPr algn="l">
              <a:buNone/>
              <a:defRPr sz="1200" b="0">
                <a:solidFill>
                  <a:srgbClr val="586B79"/>
                </a:solidFill>
                <a:latin typeface="Arial"/>
                <a:ea typeface="Arial"/>
                <a:cs typeface="Arial"/>
              </a:defRPr>
            </a:lvl1pPr>
            <a:lvl2pPr algn="l">
              <a:buNone/>
              <a:defRPr sz="1200" b="0">
                <a:solidFill>
                  <a:srgbClr val="586B79"/>
                </a:solidFill>
                <a:latin typeface="Arial"/>
                <a:ea typeface="Arial"/>
                <a:cs typeface="Arial"/>
              </a:defRPr>
            </a:lvl2pPr>
            <a:lvl3pPr algn="l">
              <a:buNone/>
              <a:defRPr sz="1200" b="0">
                <a:solidFill>
                  <a:srgbClr val="586B79"/>
                </a:solidFill>
                <a:latin typeface="Arial"/>
                <a:ea typeface="Arial"/>
                <a:cs typeface="Arial"/>
              </a:defRPr>
            </a:lvl3pPr>
            <a:lvl4pPr algn="l">
              <a:buNone/>
              <a:defRPr sz="1200" b="0">
                <a:solidFill>
                  <a:srgbClr val="586B79"/>
                </a:solidFill>
                <a:latin typeface="Arial"/>
                <a:ea typeface="Arial"/>
                <a:cs typeface="Arial"/>
              </a:defRPr>
            </a:lvl4pPr>
            <a:lvl5pPr algn="l">
              <a:buNone/>
              <a:defRPr sz="1200" b="0">
                <a:solidFill>
                  <a:srgbClr val="586B79"/>
                </a:solidFill>
                <a:latin typeface="Arial"/>
                <a:ea typeface="Arial"/>
                <a:cs typeface="Arial"/>
              </a:defRPr>
            </a:lvl5pPr>
            <a:lvl6pPr algn="l">
              <a:buNone/>
              <a:defRPr sz="1200" b="0">
                <a:solidFill>
                  <a:srgbClr val="586B79"/>
                </a:solidFill>
                <a:latin typeface="Arial"/>
                <a:ea typeface="Arial"/>
                <a:cs typeface="Arial"/>
              </a:defRPr>
            </a:lvl6pPr>
            <a:lvl7pPr algn="l">
              <a:buNone/>
              <a:defRPr sz="1200" b="0">
                <a:solidFill>
                  <a:srgbClr val="586B79"/>
                </a:solidFill>
                <a:latin typeface="Arial"/>
                <a:ea typeface="Arial"/>
                <a:cs typeface="Arial"/>
              </a:defRPr>
            </a:lvl7pPr>
            <a:lvl8pPr algn="l">
              <a:buNone/>
              <a:defRPr sz="1200" b="0">
                <a:solidFill>
                  <a:srgbClr val="586B79"/>
                </a:solidFill>
                <a:latin typeface="Arial"/>
                <a:ea typeface="Arial"/>
                <a:cs typeface="Arial"/>
              </a:defRPr>
            </a:lvl8pPr>
            <a:lvl9pPr algn="l">
              <a:buNone/>
              <a:defRPr sz="1200" b="0">
                <a:solidFill>
                  <a:srgbClr val="586B79"/>
                </a:solidFill>
                <a:latin typeface="Arial"/>
                <a:ea typeface="Arial"/>
                <a:cs typeface="Arial"/>
              </a:defRPr>
            </a:lvl9pPr>
          </a:lstStyle>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footer-number">
            <a:extLst xmlns:a="http://schemas.openxmlformats.org/drawingml/2006/main">
              <a:ext uri="{FF2B5EF4-FFF2-40B4-BE49-F238E27FC236}">
                <a16:creationId xmlns:a16="http://schemas.microsoft.com/office/drawing/2014/main" id="{C91EB9A8-2603-4AEF-83E6-9D86B1E194B7}"/>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r">
              <a:defRPr sz="1350" b="0">
                <a:solidFill>
                  <a:srgbClr val="586B79"/>
                </a:solidFill>
                <a:latin typeface="Arial"/>
                <a:ea typeface="Arial"/>
                <a:cs typeface="Arial"/>
              </a:defRPr>
            </a:defPPr>
            <a:lvl1pPr algn="r">
              <a:buNone/>
              <a:defRPr sz="1350" b="0">
                <a:solidFill>
                  <a:srgbClr val="586B79"/>
                </a:solidFill>
                <a:latin typeface="Arial"/>
                <a:ea typeface="Arial"/>
                <a:cs typeface="Arial"/>
              </a:defRPr>
            </a:lvl1pPr>
            <a:lvl2pPr algn="r">
              <a:buNone/>
              <a:defRPr sz="1350" b="0">
                <a:solidFill>
                  <a:srgbClr val="586B79"/>
                </a:solidFill>
                <a:latin typeface="Arial"/>
                <a:ea typeface="Arial"/>
                <a:cs typeface="Arial"/>
              </a:defRPr>
            </a:lvl2pPr>
            <a:lvl3pPr algn="r">
              <a:buNone/>
              <a:defRPr sz="1350" b="0">
                <a:solidFill>
                  <a:srgbClr val="586B79"/>
                </a:solidFill>
                <a:latin typeface="Arial"/>
                <a:ea typeface="Arial"/>
                <a:cs typeface="Arial"/>
              </a:defRPr>
            </a:lvl3pPr>
            <a:lvl4pPr algn="r">
              <a:buNone/>
              <a:defRPr sz="1350" b="0">
                <a:solidFill>
                  <a:srgbClr val="586B79"/>
                </a:solidFill>
                <a:latin typeface="Arial"/>
                <a:ea typeface="Arial"/>
                <a:cs typeface="Arial"/>
              </a:defRPr>
            </a:lvl4pPr>
            <a:lvl5pPr algn="r">
              <a:buNone/>
              <a:defRPr sz="1350" b="0">
                <a:solidFill>
                  <a:srgbClr val="586B79"/>
                </a:solidFill>
                <a:latin typeface="Arial"/>
                <a:ea typeface="Arial"/>
                <a:cs typeface="Arial"/>
              </a:defRPr>
            </a:lvl5pPr>
            <a:lvl6pPr algn="r">
              <a:buNone/>
              <a:defRPr sz="1350" b="0">
                <a:solidFill>
                  <a:srgbClr val="586B79"/>
                </a:solidFill>
                <a:latin typeface="Arial"/>
                <a:ea typeface="Arial"/>
                <a:cs typeface="Arial"/>
              </a:defRPr>
            </a:lvl6pPr>
            <a:lvl7pPr algn="r">
              <a:buNone/>
              <a:defRPr sz="1350" b="0">
                <a:solidFill>
                  <a:srgbClr val="586B79"/>
                </a:solidFill>
                <a:latin typeface="Arial"/>
                <a:ea typeface="Arial"/>
                <a:cs typeface="Arial"/>
              </a:defRPr>
            </a:lvl7pPr>
            <a:lvl8pPr algn="r">
              <a:buNone/>
              <a:defRPr sz="1350" b="0">
                <a:solidFill>
                  <a:srgbClr val="586B79"/>
                </a:solidFill>
                <a:latin typeface="Arial"/>
                <a:ea typeface="Arial"/>
                <a:cs typeface="Arial"/>
              </a:defRPr>
            </a:lvl8pPr>
            <a:lvl9pPr algn="r">
              <a:buNone/>
              <a:defRPr sz="1350" b="0">
                <a:solidFill>
                  <a:srgbClr val="586B79"/>
                </a:solidFill>
                <a:latin typeface="Arial"/>
                <a:ea typeface="Arial"/>
                <a:cs typeface="Arial"/>
              </a:defRPr>
            </a:lvl9pPr>
          </a:lstStyle>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9 / 15</a:t>
            </a:r>
          </a:p>
        </p:txBody>
      </p:sp>
      <p:graphicFrame>
        <p:nvGraphicFramePr>
          <p:cNvPr id="7" name="Chart">
            <a:extLst xmlns:a="http://schemas.openxmlformats.org/drawingml/2006/main">
              <a:ext uri="{FF2B5EF4-FFF2-40B4-BE49-F238E27FC236}">
                <a16:creationId xmlns:a16="http://schemas.microsoft.com/office/drawing/2014/main" id="{48A55EB1-CD89-4433-A5FE-0D7106A87538}"/>
              </a:ext>
            </a:extLst>
          </p:cNvPr>
          <p:cNvGraphicFramePr/>
          <p:nvPr/>
        </p:nvGraphicFramePr>
        <p:xfrm>
          <a:off xmlns:a="http://schemas.openxmlformats.org/drawingml/2006/main" x="552450" y="1971675"/>
          <a:ext xmlns:a="http://schemas.openxmlformats.org/drawingml/2006/main" cx="8267700" cy="3581400"/>
        </p:xfrm>
        <a:graphic xmlns:a="http://schemas.openxmlformats.org/drawingml/2006/main">
          <a:graphicData uri="http://schemas.openxmlformats.org/drawingml/2006/chart">
            <c:chart xmlns:r="http://schemas.openxmlformats.org/officeDocument/2006/relationships" xmlns:c="http://schemas.openxmlformats.org/drawingml/2006/chart" r:id="R11fe47366b9a40a1"/>
          </a:graphicData>
        </a:graphic>
      </p:graphicFrame>
      <p:sp>
        <p:nvSpPr>
          <p:cNvPr id="8" name="full-stage-heading">
            <a:extLst xmlns:a="http://schemas.openxmlformats.org/drawingml/2006/main">
              <a:ext uri="{FF2B5EF4-FFF2-40B4-BE49-F238E27FC236}">
                <a16:creationId xmlns:a16="http://schemas.microsoft.com/office/drawing/2014/main" id="{CCD9C0B6-1138-42D9-89A2-B1C92EBD4ACE}"/>
              </a:ext>
            </a:extLst>
          </p:cNvPr>
          <p:cNvSpPr>
            <a:spLocks xmlns:a="http://schemas.openxmlformats.org/drawingml/2006/main" noGrp="1"/>
          </p:cNvSpPr>
          <p:nvPr/>
        </p:nvSpPr>
        <p:spPr>
          <a:xfrm xmlns:a="http://schemas.openxmlformats.org/drawingml/2006/main">
            <a:off x="9010650" y="2047875"/>
            <a:ext cx="259080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950" b="1">
                <a:solidFill>
                  <a:srgbClr val="173042"/>
                </a:solidFill>
                <a:latin typeface="Arial"/>
                <a:ea typeface="Arial"/>
                <a:cs typeface="Arial"/>
              </a:defRPr>
            </a:defPPr>
            <a:lvl1pPr algn="l">
              <a:buNone/>
              <a:defRPr sz="1950" b="1">
                <a:solidFill>
                  <a:srgbClr val="173042"/>
                </a:solidFill>
                <a:latin typeface="Arial"/>
                <a:ea typeface="Arial"/>
                <a:cs typeface="Arial"/>
              </a:defRPr>
            </a:lvl1pPr>
            <a:lvl2pPr algn="l">
              <a:buNone/>
              <a:defRPr sz="1950" b="1">
                <a:solidFill>
                  <a:srgbClr val="173042"/>
                </a:solidFill>
                <a:latin typeface="Arial"/>
                <a:ea typeface="Arial"/>
                <a:cs typeface="Arial"/>
              </a:defRPr>
            </a:lvl2pPr>
            <a:lvl3pPr algn="l">
              <a:buNone/>
              <a:defRPr sz="1950" b="1">
                <a:solidFill>
                  <a:srgbClr val="173042"/>
                </a:solidFill>
                <a:latin typeface="Arial"/>
                <a:ea typeface="Arial"/>
                <a:cs typeface="Arial"/>
              </a:defRPr>
            </a:lvl3pPr>
            <a:lvl4pPr algn="l">
              <a:buNone/>
              <a:defRPr sz="1950" b="1">
                <a:solidFill>
                  <a:srgbClr val="173042"/>
                </a:solidFill>
                <a:latin typeface="Arial"/>
                <a:ea typeface="Arial"/>
                <a:cs typeface="Arial"/>
              </a:defRPr>
            </a:lvl4pPr>
            <a:lvl5pPr algn="l">
              <a:buNone/>
              <a:defRPr sz="1950" b="1">
                <a:solidFill>
                  <a:srgbClr val="173042"/>
                </a:solidFill>
                <a:latin typeface="Arial"/>
                <a:ea typeface="Arial"/>
                <a:cs typeface="Arial"/>
              </a:defRPr>
            </a:lvl5pPr>
            <a:lvl6pPr algn="l">
              <a:buNone/>
              <a:defRPr sz="1950" b="1">
                <a:solidFill>
                  <a:srgbClr val="173042"/>
                </a:solidFill>
                <a:latin typeface="Arial"/>
                <a:ea typeface="Arial"/>
                <a:cs typeface="Arial"/>
              </a:defRPr>
            </a:lvl6pPr>
            <a:lvl7pPr algn="l">
              <a:buNone/>
              <a:defRPr sz="1950" b="1">
                <a:solidFill>
                  <a:srgbClr val="173042"/>
                </a:solidFill>
                <a:latin typeface="Arial"/>
                <a:ea typeface="Arial"/>
                <a:cs typeface="Arial"/>
              </a:defRPr>
            </a:lvl7pPr>
            <a:lvl8pPr algn="l">
              <a:buNone/>
              <a:defRPr sz="1950" b="1">
                <a:solidFill>
                  <a:srgbClr val="173042"/>
                </a:solidFill>
                <a:latin typeface="Arial"/>
                <a:ea typeface="Arial"/>
                <a:cs typeface="Arial"/>
              </a:defRPr>
            </a:lvl8pPr>
            <a:lvl9pPr algn="l">
              <a:buNone/>
              <a:defRPr sz="1950" b="1">
                <a:solidFill>
                  <a:srgbClr val="173042"/>
                </a:solidFill>
                <a:latin typeface="Arial"/>
                <a:ea typeface="Arial"/>
                <a:cs typeface="Arial"/>
              </a:defRPr>
            </a:lvl9pPr>
          </a:lstStyle>
          <a:p xmlns:a="http://schemas.openxmlformats.org/drawingml/2006/main">
            <a:pPr algn="l">
              <a:buNone/>
              <a:defRPr sz="1950" b="1">
                <a:solidFill>
                  <a:srgbClr val="173042"/>
                </a:solidFill>
                <a:latin typeface="Arial"/>
                <a:ea typeface="Arial"/>
                <a:cs typeface="Arial"/>
              </a:defRPr>
            </a:pPr>
            <a:r>
              <a:rPr sz="1950" b="1">
                <a:solidFill>
                  <a:srgbClr val="173042"/>
                </a:solidFill>
                <a:latin typeface="Arial"/>
                <a:ea typeface="Arial"/>
                <a:cs typeface="Arial"/>
              </a:rPr>
              <a:t>Original Full</a:t>
            </a:r>
          </a:p>
        </p:txBody>
      </p:sp>
      <p:sp>
        <p:nvSpPr>
          <p:cNvPr id="9" name="full-stage-values">
            <a:extLst xmlns:a="http://schemas.openxmlformats.org/drawingml/2006/main">
              <a:ext uri="{FF2B5EF4-FFF2-40B4-BE49-F238E27FC236}">
                <a16:creationId xmlns:a16="http://schemas.microsoft.com/office/drawing/2014/main" id="{744EBDE5-B7E6-4714-A316-0105773C2567}"/>
              </a:ext>
            </a:extLst>
          </p:cNvPr>
          <p:cNvSpPr>
            <a:spLocks xmlns:a="http://schemas.openxmlformats.org/drawingml/2006/main" noGrp="1"/>
          </p:cNvSpPr>
          <p:nvPr/>
        </p:nvSpPr>
        <p:spPr>
          <a:xfrm xmlns:a="http://schemas.openxmlformats.org/drawingml/2006/main">
            <a:off x="9010650" y="2609850"/>
            <a:ext cx="2609850" cy="1209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725" b="0">
                <a:solidFill>
                  <a:srgbClr val="203440"/>
                </a:solidFill>
                <a:latin typeface="Arial"/>
                <a:ea typeface="Arial"/>
                <a:cs typeface="Arial"/>
              </a:defRPr>
            </a:defPPr>
            <a:lvl1pPr algn="l">
              <a:buNone/>
              <a:defRPr sz="1725" b="0">
                <a:solidFill>
                  <a:srgbClr val="203440"/>
                </a:solidFill>
                <a:latin typeface="Arial"/>
                <a:ea typeface="Arial"/>
                <a:cs typeface="Arial"/>
              </a:defRPr>
            </a:lvl1pPr>
            <a:lvl2pPr algn="l">
              <a:buNone/>
              <a:defRPr sz="1725" b="0">
                <a:solidFill>
                  <a:srgbClr val="203440"/>
                </a:solidFill>
                <a:latin typeface="Arial"/>
                <a:ea typeface="Arial"/>
                <a:cs typeface="Arial"/>
              </a:defRPr>
            </a:lvl2pPr>
            <a:lvl3pPr algn="l">
              <a:buNone/>
              <a:defRPr sz="1725" b="0">
                <a:solidFill>
                  <a:srgbClr val="203440"/>
                </a:solidFill>
                <a:latin typeface="Arial"/>
                <a:ea typeface="Arial"/>
                <a:cs typeface="Arial"/>
              </a:defRPr>
            </a:lvl3pPr>
            <a:lvl4pPr algn="l">
              <a:buNone/>
              <a:defRPr sz="1725" b="0">
                <a:solidFill>
                  <a:srgbClr val="203440"/>
                </a:solidFill>
                <a:latin typeface="Arial"/>
                <a:ea typeface="Arial"/>
                <a:cs typeface="Arial"/>
              </a:defRPr>
            </a:lvl4pPr>
            <a:lvl5pPr algn="l">
              <a:buNone/>
              <a:defRPr sz="1725" b="0">
                <a:solidFill>
                  <a:srgbClr val="203440"/>
                </a:solidFill>
                <a:latin typeface="Arial"/>
                <a:ea typeface="Arial"/>
                <a:cs typeface="Arial"/>
              </a:defRPr>
            </a:lvl5pPr>
            <a:lvl6pPr algn="l">
              <a:buNone/>
              <a:defRPr sz="1725" b="0">
                <a:solidFill>
                  <a:srgbClr val="203440"/>
                </a:solidFill>
                <a:latin typeface="Arial"/>
                <a:ea typeface="Arial"/>
                <a:cs typeface="Arial"/>
              </a:defRPr>
            </a:lvl6pPr>
            <a:lvl7pPr algn="l">
              <a:buNone/>
              <a:defRPr sz="1725" b="0">
                <a:solidFill>
                  <a:srgbClr val="203440"/>
                </a:solidFill>
                <a:latin typeface="Arial"/>
                <a:ea typeface="Arial"/>
                <a:cs typeface="Arial"/>
              </a:defRPr>
            </a:lvl7pPr>
            <a:lvl8pPr algn="l">
              <a:buNone/>
              <a:defRPr sz="1725" b="0">
                <a:solidFill>
                  <a:srgbClr val="203440"/>
                </a:solidFill>
                <a:latin typeface="Arial"/>
                <a:ea typeface="Arial"/>
                <a:cs typeface="Arial"/>
              </a:defRPr>
            </a:lvl8pPr>
            <a:lvl9pPr algn="l">
              <a:buNone/>
              <a:defRPr sz="1725" b="0">
                <a:solidFill>
                  <a:srgbClr val="203440"/>
                </a:solidFill>
                <a:latin typeface="Arial"/>
                <a:ea typeface="Arial"/>
                <a:cs typeface="Arial"/>
              </a:defRPr>
            </a:lvl9pPr>
          </a:lstStyle>
          <a:p xmlns:a="http://schemas.openxmlformats.org/drawingml/2006/main">
            <a:pPr algn="l">
              <a:buNone/>
              <a:defRPr sz="1725" b="0">
                <a:solidFill>
                  <a:srgbClr val="203440"/>
                </a:solidFill>
                <a:latin typeface="Arial"/>
                <a:ea typeface="Arial"/>
                <a:cs typeface="Arial"/>
              </a:defRPr>
            </a:pPr>
            <a:r>
              <a:rPr sz="1725" b="0">
                <a:solidFill>
                  <a:srgbClr val="203440"/>
                </a:solidFill>
                <a:latin typeface="Arial"/>
                <a:ea typeface="Arial"/>
                <a:cs typeface="Arial"/>
              </a:rPr>
              <a:t>GA 27     0.65780</a:t>
            </a:r>
          </a:p>
          <a:p xmlns:a="http://schemas.openxmlformats.org/drawingml/2006/main">
            <a:pPr algn="l">
              <a:buNone/>
              <a:defRPr sz="1725" b="0">
                <a:solidFill>
                  <a:srgbClr val="203440"/>
                </a:solidFill>
                <a:latin typeface="Arial"/>
                <a:ea typeface="Arial"/>
                <a:cs typeface="Arial"/>
              </a:defRPr>
            </a:pPr>
            <a:r>
              <a:rPr sz="1725" b="0">
                <a:solidFill>
                  <a:srgbClr val="203440"/>
                </a:solidFill>
                <a:latin typeface="Arial"/>
                <a:ea typeface="Arial"/>
                <a:cs typeface="Arial"/>
              </a:rPr>
              <a:t>CMA 40  0.67336</a:t>
            </a:r>
          </a:p>
          <a:p xmlns:a="http://schemas.openxmlformats.org/drawingml/2006/main">
            <a:pPr algn="l">
              <a:buNone/>
              <a:defRPr sz="1725" b="0">
                <a:solidFill>
                  <a:srgbClr val="203440"/>
                </a:solidFill>
                <a:latin typeface="Arial"/>
                <a:ea typeface="Arial"/>
                <a:cs typeface="Arial"/>
              </a:defRPr>
            </a:pPr>
            <a:r>
              <a:rPr sz="1725" b="0">
                <a:solidFill>
                  <a:srgbClr val="203440"/>
                </a:solidFill>
                <a:latin typeface="Arial"/>
                <a:ea typeface="Arial"/>
                <a:cs typeface="Arial"/>
              </a:rPr>
              <a:t>End 45   0.67336</a:t>
            </a:r>
          </a:p>
        </p:txBody>
      </p:sp>
      <p:sp>
        <p:nvSpPr>
          <p:cNvPr id="10" name="full-winner">
            <a:extLst xmlns:a="http://schemas.openxmlformats.org/drawingml/2006/main">
              <a:ext uri="{FF2B5EF4-FFF2-40B4-BE49-F238E27FC236}">
                <a16:creationId xmlns:a16="http://schemas.microsoft.com/office/drawing/2014/main" id="{127BB404-3A89-4556-9993-CDBED00C086D}"/>
              </a:ext>
            </a:extLst>
          </p:cNvPr>
          <p:cNvSpPr>
            <a:spLocks xmlns:a="http://schemas.openxmlformats.org/drawingml/2006/main" noGrp="1"/>
          </p:cNvSpPr>
          <p:nvPr/>
        </p:nvSpPr>
        <p:spPr>
          <a:xfrm xmlns:a="http://schemas.openxmlformats.org/drawingml/2006/main">
            <a:off x="9010650" y="4076700"/>
            <a:ext cx="25908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800" b="1">
                <a:solidFill>
                  <a:srgbClr val="007E83"/>
                </a:solidFill>
                <a:latin typeface="Arial"/>
                <a:ea typeface="Arial"/>
                <a:cs typeface="Arial"/>
              </a:defRPr>
            </a:defPPr>
            <a:lvl1pPr algn="l">
              <a:buNone/>
              <a:defRPr sz="1800" b="1">
                <a:solidFill>
                  <a:srgbClr val="007E83"/>
                </a:solidFill>
                <a:latin typeface="Arial"/>
                <a:ea typeface="Arial"/>
                <a:cs typeface="Arial"/>
              </a:defRPr>
            </a:lvl1pPr>
            <a:lvl2pPr algn="l">
              <a:buNone/>
              <a:defRPr sz="1800" b="1">
                <a:solidFill>
                  <a:srgbClr val="007E83"/>
                </a:solidFill>
                <a:latin typeface="Arial"/>
                <a:ea typeface="Arial"/>
                <a:cs typeface="Arial"/>
              </a:defRPr>
            </a:lvl2pPr>
            <a:lvl3pPr algn="l">
              <a:buNone/>
              <a:defRPr sz="1800" b="1">
                <a:solidFill>
                  <a:srgbClr val="007E83"/>
                </a:solidFill>
                <a:latin typeface="Arial"/>
                <a:ea typeface="Arial"/>
                <a:cs typeface="Arial"/>
              </a:defRPr>
            </a:lvl3pPr>
            <a:lvl4pPr algn="l">
              <a:buNone/>
              <a:defRPr sz="1800" b="1">
                <a:solidFill>
                  <a:srgbClr val="007E83"/>
                </a:solidFill>
                <a:latin typeface="Arial"/>
                <a:ea typeface="Arial"/>
                <a:cs typeface="Arial"/>
              </a:defRPr>
            </a:lvl4pPr>
            <a:lvl5pPr algn="l">
              <a:buNone/>
              <a:defRPr sz="1800" b="1">
                <a:solidFill>
                  <a:srgbClr val="007E83"/>
                </a:solidFill>
                <a:latin typeface="Arial"/>
                <a:ea typeface="Arial"/>
                <a:cs typeface="Arial"/>
              </a:defRPr>
            </a:lvl5pPr>
            <a:lvl6pPr algn="l">
              <a:buNone/>
              <a:defRPr sz="1800" b="1">
                <a:solidFill>
                  <a:srgbClr val="007E83"/>
                </a:solidFill>
                <a:latin typeface="Arial"/>
                <a:ea typeface="Arial"/>
                <a:cs typeface="Arial"/>
              </a:defRPr>
            </a:lvl6pPr>
            <a:lvl7pPr algn="l">
              <a:buNone/>
              <a:defRPr sz="1800" b="1">
                <a:solidFill>
                  <a:srgbClr val="007E83"/>
                </a:solidFill>
                <a:latin typeface="Arial"/>
                <a:ea typeface="Arial"/>
                <a:cs typeface="Arial"/>
              </a:defRPr>
            </a:lvl7pPr>
            <a:lvl8pPr algn="l">
              <a:buNone/>
              <a:defRPr sz="1800" b="1">
                <a:solidFill>
                  <a:srgbClr val="007E83"/>
                </a:solidFill>
                <a:latin typeface="Arial"/>
                <a:ea typeface="Arial"/>
                <a:cs typeface="Arial"/>
              </a:defRPr>
            </a:lvl8pPr>
            <a:lvl9pPr algn="l">
              <a:buNone/>
              <a:defRPr sz="1800" b="1">
                <a:solidFill>
                  <a:srgbClr val="007E83"/>
                </a:solidFill>
                <a:latin typeface="Arial"/>
                <a:ea typeface="Arial"/>
                <a:cs typeface="Arial"/>
              </a:defRPr>
            </a:lvl9pPr>
          </a:lstStyle>
          <a:p xmlns:a="http://schemas.openxmlformats.org/drawingml/2006/main">
            <a:pPr algn="l">
              <a:buNone/>
              <a:defRPr sz="1800" b="1">
                <a:solidFill>
                  <a:srgbClr val="007E83"/>
                </a:solidFill>
                <a:latin typeface="Arial"/>
                <a:ea typeface="Arial"/>
                <a:cs typeface="Arial"/>
              </a:defRPr>
            </a:pPr>
            <a:r>
              <a:rPr sz="1800" b="1">
                <a:solidFill>
                  <a:srgbClr val="007E83"/>
                </a:solidFill>
                <a:latin typeface="Arial"/>
                <a:ea typeface="Arial"/>
                <a:cs typeface="Arial"/>
              </a:rPr>
              <a:t>Winner at evaluation 38</a:t>
            </a:r>
          </a:p>
        </p:txBody>
      </p:sp>
      <p:sp>
        <p:nvSpPr>
          <p:cNvPr id="11" name="tail-zero">
            <a:extLst xmlns:a="http://schemas.openxmlformats.org/drawingml/2006/main">
              <a:ext uri="{FF2B5EF4-FFF2-40B4-BE49-F238E27FC236}">
                <a16:creationId xmlns:a16="http://schemas.microsoft.com/office/drawing/2014/main" id="{1BCB309B-846B-4D37-A8C6-6992837DAC91}"/>
              </a:ext>
            </a:extLst>
          </p:cNvPr>
          <p:cNvSpPr>
            <a:spLocks xmlns:a="http://schemas.openxmlformats.org/drawingml/2006/main" noGrp="1"/>
          </p:cNvSpPr>
          <p:nvPr/>
        </p:nvSpPr>
        <p:spPr>
          <a:xfrm xmlns:a="http://schemas.openxmlformats.org/drawingml/2006/main">
            <a:off x="9010650" y="4829175"/>
            <a:ext cx="25908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800" b="1">
                <a:solidFill>
                  <a:srgbClr val="173042"/>
                </a:solidFill>
                <a:latin typeface="Arial"/>
                <a:ea typeface="Arial"/>
                <a:cs typeface="Arial"/>
              </a:defRPr>
            </a:defPPr>
            <a:lvl1pPr algn="l">
              <a:buNone/>
              <a:defRPr sz="1800" b="1">
                <a:solidFill>
                  <a:srgbClr val="173042"/>
                </a:solidFill>
                <a:latin typeface="Arial"/>
                <a:ea typeface="Arial"/>
                <a:cs typeface="Arial"/>
              </a:defRPr>
            </a:lvl1pPr>
            <a:lvl2pPr algn="l">
              <a:buNone/>
              <a:defRPr sz="1800" b="1">
                <a:solidFill>
                  <a:srgbClr val="173042"/>
                </a:solidFill>
                <a:latin typeface="Arial"/>
                <a:ea typeface="Arial"/>
                <a:cs typeface="Arial"/>
              </a:defRPr>
            </a:lvl2pPr>
            <a:lvl3pPr algn="l">
              <a:buNone/>
              <a:defRPr sz="1800" b="1">
                <a:solidFill>
                  <a:srgbClr val="173042"/>
                </a:solidFill>
                <a:latin typeface="Arial"/>
                <a:ea typeface="Arial"/>
                <a:cs typeface="Arial"/>
              </a:defRPr>
            </a:lvl3pPr>
            <a:lvl4pPr algn="l">
              <a:buNone/>
              <a:defRPr sz="1800" b="1">
                <a:solidFill>
                  <a:srgbClr val="173042"/>
                </a:solidFill>
                <a:latin typeface="Arial"/>
                <a:ea typeface="Arial"/>
                <a:cs typeface="Arial"/>
              </a:defRPr>
            </a:lvl4pPr>
            <a:lvl5pPr algn="l">
              <a:buNone/>
              <a:defRPr sz="1800" b="1">
                <a:solidFill>
                  <a:srgbClr val="173042"/>
                </a:solidFill>
                <a:latin typeface="Arial"/>
                <a:ea typeface="Arial"/>
                <a:cs typeface="Arial"/>
              </a:defRPr>
            </a:lvl5pPr>
            <a:lvl6pPr algn="l">
              <a:buNone/>
              <a:defRPr sz="1800" b="1">
                <a:solidFill>
                  <a:srgbClr val="173042"/>
                </a:solidFill>
                <a:latin typeface="Arial"/>
                <a:ea typeface="Arial"/>
                <a:cs typeface="Arial"/>
              </a:defRPr>
            </a:lvl6pPr>
            <a:lvl7pPr algn="l">
              <a:buNone/>
              <a:defRPr sz="1800" b="1">
                <a:solidFill>
                  <a:srgbClr val="173042"/>
                </a:solidFill>
                <a:latin typeface="Arial"/>
                <a:ea typeface="Arial"/>
                <a:cs typeface="Arial"/>
              </a:defRPr>
            </a:lvl7pPr>
            <a:lvl8pPr algn="l">
              <a:buNone/>
              <a:defRPr sz="1800" b="1">
                <a:solidFill>
                  <a:srgbClr val="173042"/>
                </a:solidFill>
                <a:latin typeface="Arial"/>
                <a:ea typeface="Arial"/>
                <a:cs typeface="Arial"/>
              </a:defRPr>
            </a:lvl8pPr>
            <a:lvl9pPr algn="l">
              <a:buNone/>
              <a:defRPr sz="1800" b="1">
                <a:solidFill>
                  <a:srgbClr val="173042"/>
                </a:solidFill>
                <a:latin typeface="Arial"/>
                <a:ea typeface="Arial"/>
                <a:cs typeface="Arial"/>
              </a:defRPr>
            </a:lvl9pPr>
          </a:lstStyle>
          <a:p xmlns:a="http://schemas.openxmlformats.org/drawingml/2006/main">
            <a:pPr algn="l">
              <a:buNone/>
              <a:defRPr sz="1800" b="1">
                <a:solidFill>
                  <a:srgbClr val="173042"/>
                </a:solidFill>
                <a:latin typeface="Arial"/>
                <a:ea typeface="Arial"/>
                <a:cs typeface="Arial"/>
              </a:defRPr>
            </a:pPr>
            <a:r>
              <a:rPr sz="1800" b="1">
                <a:solidFill>
                  <a:srgbClr val="173042"/>
                </a:solidFill>
                <a:latin typeface="Arial"/>
                <a:ea typeface="Arial"/>
                <a:cs typeface="Arial"/>
              </a:rPr>
              <a:t>Tail gain = 0.000 pp</a:t>
            </a:r>
          </a:p>
        </p:txBody>
      </p:sp>
      <p:sp>
        <p:nvSpPr>
          <p:cNvPr id="12" name="source">
            <a:extLst xmlns:a="http://schemas.openxmlformats.org/drawingml/2006/main">
              <a:ext uri="{FF2B5EF4-FFF2-40B4-BE49-F238E27FC236}">
                <a16:creationId xmlns:a16="http://schemas.microsoft.com/office/drawing/2014/main" id="{7E75AB10-0E49-4A15-8626-D41DC42ED31A}"/>
              </a:ext>
            </a:extLst>
          </p:cNvPr>
          <p:cNvSpPr>
            <a:spLocks xmlns:a="http://schemas.openxmlformats.org/drawingml/2006/main" noGrp="1"/>
          </p:cNvSpPr>
          <p:nvPr/>
        </p:nvSpPr>
        <p:spPr>
          <a:xfrm xmlns:a="http://schemas.openxmlformats.org/drawingml/2006/main">
            <a:off x="609600" y="5819775"/>
            <a:ext cx="1097280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500" b="0">
                <a:solidFill>
                  <a:srgbClr val="586B79"/>
                </a:solidFill>
                <a:latin typeface="Arial"/>
                <a:ea typeface="Arial"/>
                <a:cs typeface="Arial"/>
              </a:defRPr>
            </a:defPPr>
            <a:lvl1pPr algn="l">
              <a:buNone/>
              <a:defRPr sz="1500" b="0">
                <a:solidFill>
                  <a:srgbClr val="586B79"/>
                </a:solidFill>
                <a:latin typeface="Arial"/>
                <a:ea typeface="Arial"/>
                <a:cs typeface="Arial"/>
              </a:defRPr>
            </a:lvl1pPr>
            <a:lvl2pPr algn="l">
              <a:buNone/>
              <a:defRPr sz="1500" b="0">
                <a:solidFill>
                  <a:srgbClr val="586B79"/>
                </a:solidFill>
                <a:latin typeface="Arial"/>
                <a:ea typeface="Arial"/>
                <a:cs typeface="Arial"/>
              </a:defRPr>
            </a:lvl2pPr>
            <a:lvl3pPr algn="l">
              <a:buNone/>
              <a:defRPr sz="1500" b="0">
                <a:solidFill>
                  <a:srgbClr val="586B79"/>
                </a:solidFill>
                <a:latin typeface="Arial"/>
                <a:ea typeface="Arial"/>
                <a:cs typeface="Arial"/>
              </a:defRPr>
            </a:lvl3pPr>
            <a:lvl4pPr algn="l">
              <a:buNone/>
              <a:defRPr sz="1500" b="0">
                <a:solidFill>
                  <a:srgbClr val="586B79"/>
                </a:solidFill>
                <a:latin typeface="Arial"/>
                <a:ea typeface="Arial"/>
                <a:cs typeface="Arial"/>
              </a:defRPr>
            </a:lvl4pPr>
            <a:lvl5pPr algn="l">
              <a:buNone/>
              <a:defRPr sz="1500" b="0">
                <a:solidFill>
                  <a:srgbClr val="586B79"/>
                </a:solidFill>
                <a:latin typeface="Arial"/>
                <a:ea typeface="Arial"/>
                <a:cs typeface="Arial"/>
              </a:defRPr>
            </a:lvl5pPr>
            <a:lvl6pPr algn="l">
              <a:buNone/>
              <a:defRPr sz="1500" b="0">
                <a:solidFill>
                  <a:srgbClr val="586B79"/>
                </a:solidFill>
                <a:latin typeface="Arial"/>
                <a:ea typeface="Arial"/>
                <a:cs typeface="Arial"/>
              </a:defRPr>
            </a:lvl6pPr>
            <a:lvl7pPr algn="l">
              <a:buNone/>
              <a:defRPr sz="1500" b="0">
                <a:solidFill>
                  <a:srgbClr val="586B79"/>
                </a:solidFill>
                <a:latin typeface="Arial"/>
                <a:ea typeface="Arial"/>
                <a:cs typeface="Arial"/>
              </a:defRPr>
            </a:lvl7pPr>
            <a:lvl8pPr algn="l">
              <a:buNone/>
              <a:defRPr sz="1500" b="0">
                <a:solidFill>
                  <a:srgbClr val="586B79"/>
                </a:solidFill>
                <a:latin typeface="Arial"/>
                <a:ea typeface="Arial"/>
                <a:cs typeface="Arial"/>
              </a:defRPr>
            </a:lvl8pPr>
            <a:lvl9pPr algn="l">
              <a:buNone/>
              <a:defRPr sz="1500" b="0">
                <a:solidFill>
                  <a:srgbClr val="586B79"/>
                </a:solidFill>
                <a:latin typeface="Arial"/>
                <a:ea typeface="Arial"/>
                <a:cs typeface="Arial"/>
              </a:defRPr>
            </a:lvl9pPr>
          </a:lstStyle>
          <a:p xmlns:a="http://schemas.openxmlformats.org/drawingml/2006/main">
            <a:pPr algn="l">
              <a:buNone/>
              <a:defRPr sz="1500" b="0">
                <a:solidFill>
                  <a:srgbClr val="586B79"/>
                </a:solidFill>
                <a:latin typeface="Arial"/>
                <a:ea typeface="Arial"/>
                <a:cs typeface="Arial"/>
              </a:defRPr>
            </a:pPr>
            <a:r>
              <a:rPr sz="1500" b="0">
                <a:solidFill>
                  <a:srgbClr val="586B79"/>
                </a:solidFill>
                <a:latin typeface="Arial"/>
                <a:ea typeface="Arial"/>
                <a:cs typeface="Arial"/>
              </a:rPr>
              <a:t>Each curve represents one 45-evaluation search.</a:t>
            </a:r>
          </a:p>
        </p:txBody>
      </p:sp>
    </p:spTree>
    <p:extLst>
      <p:ext uri="{BB962C8B-B14F-4D97-AF65-F5344CB8AC3E}">
        <p14:creationId xmlns:p14="http://schemas.microsoft.com/office/powerpoint/2010/main" val="116890100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ICCT 2026  ·  PAPER #1684">
            <a:extLst xmlns:a="http://schemas.openxmlformats.org/drawingml/2006/main">
              <a:ext uri="{FF2B5EF4-FFF2-40B4-BE49-F238E27FC236}">
                <a16:creationId xmlns:a16="http://schemas.microsoft.com/office/drawing/2014/main" id="{1E6AC938-8B6A-40F6-8343-9766B66BBFAE}"/>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ICCT 2026  ·  PAPER #1684</a:t>
            </a:r>
          </a:p>
        </p:txBody>
      </p:sp>
      <p:sp>
        <p:nvSpPr>
          <p:cNvPr id="2" name="Two controls test the objective and the final stage">
            <a:extLst xmlns:a="http://schemas.openxmlformats.org/drawingml/2006/main">
              <a:ext uri="{FF2B5EF4-FFF2-40B4-BE49-F238E27FC236}">
                <a16:creationId xmlns:a16="http://schemas.microsoft.com/office/drawing/2014/main" id="{2AB4AB51-3BA5-431E-8FDA-9EAB6CA0778B}"/>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150" b="1">
                <a:solidFill>
                  <a:srgbClr val="142D40"/>
                </a:solidFill>
                <a:latin typeface="Arial"/>
                <a:ea typeface="Arial"/>
                <a:cs typeface="Arial"/>
              </a:defRPr>
            </a:pPr>
            <a:r>
              <a:rPr sz="3150" b="1">
                <a:solidFill>
                  <a:srgbClr val="142D40"/>
                </a:solidFill>
                <a:latin typeface="Arial"/>
                <a:ea typeface="Arial"/>
                <a:cs typeface="Arial"/>
              </a:rPr>
              <a:t>Two controls test the objective and the final stage</a:t>
            </a:r>
          </a:p>
        </p:txBody>
      </p:sp>
      <p:sp>
        <p:nvSpPr>
          <p:cNvPr id="3" name="Every path has 45 logical evaluations; B and C share the first 40 phys">
            <a:extLst xmlns:a="http://schemas.openxmlformats.org/drawingml/2006/main">
              <a:ext uri="{FF2B5EF4-FFF2-40B4-BE49-F238E27FC236}">
                <a16:creationId xmlns:a16="http://schemas.microsoft.com/office/drawing/2014/main" id="{14EAE925-6EE3-40AD-A04B-2086B854FE7D}"/>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00" b="0">
                <a:solidFill>
                  <a:srgbClr val="586B79"/>
                </a:solidFill>
                <a:latin typeface="Arial"/>
                <a:ea typeface="Arial"/>
                <a:cs typeface="Arial"/>
              </a:defRPr>
            </a:pPr>
            <a:r>
              <a:rPr sz="1800" b="0">
                <a:solidFill>
                  <a:srgbClr val="586B79"/>
                </a:solidFill>
                <a:latin typeface="Arial"/>
                <a:ea typeface="Arial"/>
                <a:cs typeface="Arial"/>
              </a:rPr>
              <a:t>Every path has 45 logical evaluations; B and C share the first 40 physical trials.</a:t>
            </a:r>
          </a:p>
        </p:txBody>
      </p:sp>
      <p:sp>
        <p:nvSpPr>
          <p:cNvPr id="4" name="矩形 3">
            <a:extLst xmlns:a="http://schemas.openxmlformats.org/drawingml/2006/main">
              <a:ext uri="{FF2B5EF4-FFF2-40B4-BE49-F238E27FC236}">
                <a16:creationId xmlns:a16="http://schemas.microsoft.com/office/drawing/2014/main" id="{0572BEE0-F5A1-469E-BBF7-BCC77831372E}"/>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 name="Qiang Zhang  |  Kyungpook National University">
            <a:extLst xmlns:a="http://schemas.openxmlformats.org/drawingml/2006/main">
              <a:ext uri="{FF2B5EF4-FFF2-40B4-BE49-F238E27FC236}">
                <a16:creationId xmlns:a16="http://schemas.microsoft.com/office/drawing/2014/main" id="{06CC6C05-4BE1-4133-B226-0397B968EEE2}"/>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10 / 14">
            <a:extLst xmlns:a="http://schemas.openxmlformats.org/drawingml/2006/main">
              <a:ext uri="{FF2B5EF4-FFF2-40B4-BE49-F238E27FC236}">
                <a16:creationId xmlns:a16="http://schemas.microsoft.com/office/drawing/2014/main" id="{9532F1B3-B8DF-4119-B695-6ED2C95B314C}"/>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10 / 15</a:t>
            </a:r>
          </a:p>
        </p:txBody>
      </p:sp>
      <p:sp>
        <p:nvSpPr>
          <p:cNvPr id="7" name="A  ·  mAP@0.5 objective">
            <a:extLst xmlns:a="http://schemas.openxmlformats.org/drawingml/2006/main">
              <a:ext uri="{FF2B5EF4-FFF2-40B4-BE49-F238E27FC236}">
                <a16:creationId xmlns:a16="http://schemas.microsoft.com/office/drawing/2014/main" id="{6AAAF971-8020-4413-9FF2-407643F24275}"/>
              </a:ext>
            </a:extLst>
          </p:cNvPr>
          <p:cNvSpPr>
            <a:spLocks xmlns:a="http://schemas.openxmlformats.org/drawingml/2006/main" noGrp="1"/>
          </p:cNvSpPr>
          <p:nvPr/>
        </p:nvSpPr>
        <p:spPr>
          <a:xfrm xmlns:a="http://schemas.openxmlformats.org/drawingml/2006/main">
            <a:off x="609600" y="2019300"/>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025" b="1">
                <a:solidFill>
                  <a:srgbClr val="326EA5"/>
                </a:solidFill>
                <a:latin typeface="Arial"/>
                <a:ea typeface="Arial"/>
                <a:cs typeface="Arial"/>
              </a:defRPr>
            </a:pPr>
            <a:r>
              <a:rPr sz="2025" b="1">
                <a:solidFill>
                  <a:srgbClr val="326EA5"/>
                </a:solidFill>
                <a:latin typeface="Arial"/>
                <a:ea typeface="Arial"/>
                <a:cs typeface="Arial"/>
              </a:rPr>
              <a:t>A  ·  mAP@0.5 objective</a:t>
            </a:r>
          </a:p>
        </p:txBody>
      </p:sp>
      <p:sp>
        <p:nvSpPr>
          <p:cNvPr id="8" name="矩形 7">
            <a:extLst xmlns:a="http://schemas.openxmlformats.org/drawingml/2006/main">
              <a:ext uri="{FF2B5EF4-FFF2-40B4-BE49-F238E27FC236}">
                <a16:creationId xmlns:a16="http://schemas.microsoft.com/office/drawing/2014/main" id="{3C0739A8-5D4A-4099-92ED-DA7DB53A9C52}"/>
              </a:ext>
            </a:extLst>
          </p:cNvPr>
          <p:cNvSpPr>
            <a:spLocks xmlns:a="http://schemas.openxmlformats.org/drawingml/2006/main" noGrp="1"/>
          </p:cNvSpPr>
          <p:nvPr/>
        </p:nvSpPr>
        <p:spPr>
          <a:xfrm xmlns:a="http://schemas.openxmlformats.org/drawingml/2006/main">
            <a:off x="609600" y="2562225"/>
            <a:ext cx="7467600" cy="628650"/>
          </a:xfrm>
          <a:prstGeom xmlns:a="http://schemas.openxmlformats.org/drawingml/2006/main" prst="rect">
            <a:avLst/>
          </a:prstGeom>
          <a:solidFill xmlns:a="http://schemas.openxmlformats.org/drawingml/2006/main">
            <a:srgbClr val="F2F5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27 GA + 13 CMA-ES">
            <a:extLst xmlns:a="http://schemas.openxmlformats.org/drawingml/2006/main">
              <a:ext uri="{FF2B5EF4-FFF2-40B4-BE49-F238E27FC236}">
                <a16:creationId xmlns:a16="http://schemas.microsoft.com/office/drawing/2014/main" id="{043C9EAE-2E92-46EA-9602-E25436A9B0B0}"/>
              </a:ext>
            </a:extLst>
          </p:cNvPr>
          <p:cNvSpPr>
            <a:spLocks xmlns:a="http://schemas.openxmlformats.org/drawingml/2006/main" noGrp="1"/>
          </p:cNvSpPr>
          <p:nvPr/>
        </p:nvSpPr>
        <p:spPr>
          <a:xfrm xmlns:a="http://schemas.openxmlformats.org/drawingml/2006/main">
            <a:off x="781050" y="2695575"/>
            <a:ext cx="7143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00" b="1">
                <a:solidFill>
                  <a:srgbClr val="203440"/>
                </a:solidFill>
                <a:latin typeface="Arial"/>
                <a:ea typeface="Arial"/>
                <a:cs typeface="Arial"/>
              </a:defRPr>
            </a:pPr>
            <a:r>
              <a:rPr sz="2100" b="1">
                <a:solidFill>
                  <a:srgbClr val="203440"/>
                </a:solidFill>
                <a:latin typeface="Arial"/>
                <a:ea typeface="Arial"/>
                <a:cs typeface="Arial"/>
              </a:rPr>
              <a:t>27 GA + 13 CMA-ES</a:t>
            </a:r>
          </a:p>
        </p:txBody>
      </p:sp>
      <p:sp>
        <p:nvSpPr>
          <p:cNvPr id="10" name="→">
            <a:extLst xmlns:a="http://schemas.openxmlformats.org/drawingml/2006/main">
              <a:ext uri="{FF2B5EF4-FFF2-40B4-BE49-F238E27FC236}">
                <a16:creationId xmlns:a16="http://schemas.microsoft.com/office/drawing/2014/main" id="{DBE08A65-E5A5-4DC9-9B58-CC2216FC015B}"/>
              </a:ext>
            </a:extLst>
          </p:cNvPr>
          <p:cNvSpPr>
            <a:spLocks xmlns:a="http://schemas.openxmlformats.org/drawingml/2006/main" noGrp="1"/>
          </p:cNvSpPr>
          <p:nvPr/>
        </p:nvSpPr>
        <p:spPr>
          <a:xfrm xmlns:a="http://schemas.openxmlformats.org/drawingml/2006/main">
            <a:off x="8096250" y="2533650"/>
            <a:ext cx="6096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buNone/>
              <a:defRPr sz="3600" b="0">
                <a:solidFill>
                  <a:srgbClr val="586B79"/>
                </a:solidFill>
                <a:latin typeface="Arial"/>
                <a:ea typeface="Arial"/>
                <a:cs typeface="Arial"/>
              </a:defRPr>
            </a:pPr>
            <a:r>
              <a:rPr sz="3600" b="0">
                <a:solidFill>
                  <a:srgbClr val="586B79"/>
                </a:solidFill>
                <a:latin typeface="Arial"/>
                <a:ea typeface="Arial"/>
                <a:cs typeface="Arial"/>
              </a:rPr>
              <a:t>→</a:t>
            </a:r>
          </a:p>
        </p:txBody>
      </p:sp>
      <p:sp>
        <p:nvSpPr>
          <p:cNvPr id="11" name="矩形 10">
            <a:extLst xmlns:a="http://schemas.openxmlformats.org/drawingml/2006/main">
              <a:ext uri="{FF2B5EF4-FFF2-40B4-BE49-F238E27FC236}">
                <a16:creationId xmlns:a16="http://schemas.microsoft.com/office/drawing/2014/main" id="{863EC84D-37B9-4AE3-BB9B-ADCD7908E038}"/>
              </a:ext>
            </a:extLst>
          </p:cNvPr>
          <p:cNvSpPr>
            <a:spLocks xmlns:a="http://schemas.openxmlformats.org/drawingml/2006/main" noGrp="1"/>
          </p:cNvSpPr>
          <p:nvPr/>
        </p:nvSpPr>
        <p:spPr>
          <a:xfrm xmlns:a="http://schemas.openxmlformats.org/drawingml/2006/main">
            <a:off x="8839200" y="2562225"/>
            <a:ext cx="2724150" cy="628650"/>
          </a:xfrm>
          <a:prstGeom xmlns:a="http://schemas.openxmlformats.org/drawingml/2006/main" prst="rect">
            <a:avLst/>
          </a:prstGeom>
          <a:solidFill xmlns:a="http://schemas.openxmlformats.org/drawingml/2006/main">
            <a:srgbClr val="F2F5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2" name="5 hyperlocal">
            <a:extLst xmlns:a="http://schemas.openxmlformats.org/drawingml/2006/main">
              <a:ext uri="{FF2B5EF4-FFF2-40B4-BE49-F238E27FC236}">
                <a16:creationId xmlns:a16="http://schemas.microsoft.com/office/drawing/2014/main" id="{4F02EE83-2190-4ECA-83DB-2D1B08AAE415}"/>
              </a:ext>
            </a:extLst>
          </p:cNvPr>
          <p:cNvSpPr>
            <a:spLocks xmlns:a="http://schemas.openxmlformats.org/drawingml/2006/main" noGrp="1"/>
          </p:cNvSpPr>
          <p:nvPr/>
        </p:nvSpPr>
        <p:spPr>
          <a:xfrm xmlns:a="http://schemas.openxmlformats.org/drawingml/2006/main">
            <a:off x="8991600" y="2695575"/>
            <a:ext cx="2476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00" b="1">
                <a:solidFill>
                  <a:srgbClr val="203440"/>
                </a:solidFill>
                <a:latin typeface="Arial"/>
                <a:ea typeface="Arial"/>
                <a:cs typeface="Arial"/>
              </a:defRPr>
            </a:pPr>
            <a:r>
              <a:rPr sz="2100" b="1">
                <a:solidFill>
                  <a:srgbClr val="203440"/>
                </a:solidFill>
                <a:latin typeface="Arial"/>
                <a:ea typeface="Arial"/>
                <a:cs typeface="Arial"/>
              </a:rPr>
              <a:t>5 hyperlocal</a:t>
            </a:r>
          </a:p>
        </p:txBody>
      </p:sp>
      <p:sp>
        <p:nvSpPr>
          <p:cNvPr id="13" name="B / C  ·  strict-mAP objective">
            <a:extLst xmlns:a="http://schemas.openxmlformats.org/drawingml/2006/main">
              <a:ext uri="{FF2B5EF4-FFF2-40B4-BE49-F238E27FC236}">
                <a16:creationId xmlns:a16="http://schemas.microsoft.com/office/drawing/2014/main" id="{C4DBFA0A-1799-4D4C-9484-34157D019B92}"/>
              </a:ext>
            </a:extLst>
          </p:cNvPr>
          <p:cNvSpPr>
            <a:spLocks xmlns:a="http://schemas.openxmlformats.org/drawingml/2006/main" noGrp="1"/>
          </p:cNvSpPr>
          <p:nvPr/>
        </p:nvSpPr>
        <p:spPr>
          <a:xfrm xmlns:a="http://schemas.openxmlformats.org/drawingml/2006/main">
            <a:off x="609600" y="3562350"/>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025" b="1">
                <a:solidFill>
                  <a:srgbClr val="007E83"/>
                </a:solidFill>
                <a:latin typeface="Arial"/>
                <a:ea typeface="Arial"/>
                <a:cs typeface="Arial"/>
              </a:defRPr>
            </a:pPr>
            <a:r>
              <a:rPr sz="2025" b="1">
                <a:solidFill>
                  <a:srgbClr val="007E83"/>
                </a:solidFill>
                <a:latin typeface="Arial"/>
                <a:ea typeface="Arial"/>
                <a:cs typeface="Arial"/>
              </a:rPr>
              <a:t>B / C  ·  strict-mAP objective</a:t>
            </a:r>
          </a:p>
        </p:txBody>
      </p:sp>
      <p:sp>
        <p:nvSpPr>
          <p:cNvPr id="14" name="矩形 13">
            <a:extLst xmlns:a="http://schemas.openxmlformats.org/drawingml/2006/main">
              <a:ext uri="{FF2B5EF4-FFF2-40B4-BE49-F238E27FC236}">
                <a16:creationId xmlns:a16="http://schemas.microsoft.com/office/drawing/2014/main" id="{D0C9B97F-A770-4188-AA93-7234F38D6449}"/>
              </a:ext>
            </a:extLst>
          </p:cNvPr>
          <p:cNvSpPr>
            <a:spLocks xmlns:a="http://schemas.openxmlformats.org/drawingml/2006/main" noGrp="1"/>
          </p:cNvSpPr>
          <p:nvPr/>
        </p:nvSpPr>
        <p:spPr>
          <a:xfrm xmlns:a="http://schemas.openxmlformats.org/drawingml/2006/main">
            <a:off x="609600" y="4238625"/>
            <a:ext cx="5943600" cy="1162050"/>
          </a:xfrm>
          <a:prstGeom xmlns:a="http://schemas.openxmlformats.org/drawingml/2006/main" prst="rect">
            <a:avLst/>
          </a:prstGeom>
          <a:solidFill xmlns:a="http://schemas.openxmlformats.org/drawingml/2006/main">
            <a:srgbClr val="EAF5F4"/>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5" name="Shared 27 GA + 13 CMA-ES&#10;Same candidates and CMA state">
            <a:extLst xmlns:a="http://schemas.openxmlformats.org/drawingml/2006/main">
              <a:ext uri="{FF2B5EF4-FFF2-40B4-BE49-F238E27FC236}">
                <a16:creationId xmlns:a16="http://schemas.microsoft.com/office/drawing/2014/main" id="{88346388-7D93-49F2-90C5-CA812306FE7A}"/>
              </a:ext>
            </a:extLst>
          </p:cNvPr>
          <p:cNvSpPr>
            <a:spLocks xmlns:a="http://schemas.openxmlformats.org/drawingml/2006/main" noGrp="1"/>
          </p:cNvSpPr>
          <p:nvPr/>
        </p:nvSpPr>
        <p:spPr>
          <a:xfrm xmlns:a="http://schemas.openxmlformats.org/drawingml/2006/main">
            <a:off x="800100" y="4419600"/>
            <a:ext cx="5572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025" b="1">
                <a:solidFill>
                  <a:srgbClr val="203440"/>
                </a:solidFill>
                <a:latin typeface="Arial"/>
                <a:ea typeface="Arial"/>
                <a:cs typeface="Arial"/>
              </a:defRPr>
            </a:pPr>
            <a:r>
              <a:rPr sz="2025" b="1">
                <a:solidFill>
                  <a:srgbClr val="203440"/>
                </a:solidFill>
                <a:latin typeface="Arial"/>
                <a:ea typeface="Arial"/>
                <a:cs typeface="Arial"/>
              </a:rPr>
              <a:t>Shared 27 GA + 13 CMA-ES</a:t>
            </a:r>
          </a:p>
          <a:p xmlns:a="http://schemas.openxmlformats.org/drawingml/2006/main">
            <a:pPr algn="l">
              <a:buNone/>
              <a:defRPr sz="2025" b="1">
                <a:solidFill>
                  <a:srgbClr val="203440"/>
                </a:solidFill>
                <a:latin typeface="Arial"/>
                <a:ea typeface="Arial"/>
                <a:cs typeface="Arial"/>
              </a:defRPr>
            </a:pPr>
            <a:r>
              <a:rPr sz="2025" b="1">
                <a:solidFill>
                  <a:srgbClr val="203440"/>
                </a:solidFill>
                <a:latin typeface="Arial"/>
                <a:ea typeface="Arial"/>
                <a:cs typeface="Arial"/>
              </a:rPr>
              <a:t>Same candidates and CMA state</a:t>
            </a:r>
          </a:p>
        </p:txBody>
      </p:sp>
      <p:sp>
        <p:nvSpPr>
          <p:cNvPr id="16" name="→">
            <a:extLst xmlns:a="http://schemas.openxmlformats.org/drawingml/2006/main">
              <a:ext uri="{FF2B5EF4-FFF2-40B4-BE49-F238E27FC236}">
                <a16:creationId xmlns:a16="http://schemas.microsoft.com/office/drawing/2014/main" id="{20AD6C9A-656B-4AD0-8B7B-5AC35EEF94F2}"/>
              </a:ext>
            </a:extLst>
          </p:cNvPr>
          <p:cNvSpPr>
            <a:spLocks xmlns:a="http://schemas.openxmlformats.org/drawingml/2006/main" noGrp="1"/>
          </p:cNvSpPr>
          <p:nvPr/>
        </p:nvSpPr>
        <p:spPr>
          <a:xfrm xmlns:a="http://schemas.openxmlformats.org/drawingml/2006/main">
            <a:off x="6677025" y="4000500"/>
            <a:ext cx="5905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buNone/>
              <a:defRPr sz="3600" b="0">
                <a:solidFill>
                  <a:srgbClr val="586B79"/>
                </a:solidFill>
                <a:latin typeface="Arial"/>
                <a:ea typeface="Arial"/>
                <a:cs typeface="Arial"/>
              </a:defRPr>
            </a:pPr>
            <a:r>
              <a:rPr sz="3600" b="0">
                <a:solidFill>
                  <a:srgbClr val="586B79"/>
                </a:solidFill>
                <a:latin typeface="Arial"/>
                <a:ea typeface="Arial"/>
                <a:cs typeface="Arial"/>
              </a:rPr>
              <a:t>→</a:t>
            </a:r>
          </a:p>
        </p:txBody>
      </p:sp>
      <p:sp>
        <p:nvSpPr>
          <p:cNvPr id="17" name="→">
            <a:extLst xmlns:a="http://schemas.openxmlformats.org/drawingml/2006/main">
              <a:ext uri="{FF2B5EF4-FFF2-40B4-BE49-F238E27FC236}">
                <a16:creationId xmlns:a16="http://schemas.microsoft.com/office/drawing/2014/main" id="{AC868F9C-0E55-4DBF-836D-65319CEFBF43}"/>
              </a:ext>
            </a:extLst>
          </p:cNvPr>
          <p:cNvSpPr>
            <a:spLocks xmlns:a="http://schemas.openxmlformats.org/drawingml/2006/main" noGrp="1"/>
          </p:cNvSpPr>
          <p:nvPr/>
        </p:nvSpPr>
        <p:spPr>
          <a:xfrm xmlns:a="http://schemas.openxmlformats.org/drawingml/2006/main">
            <a:off x="6677025" y="4762500"/>
            <a:ext cx="5905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buNone/>
              <a:defRPr sz="3600" b="0">
                <a:solidFill>
                  <a:srgbClr val="586B79"/>
                </a:solidFill>
                <a:latin typeface="Arial"/>
                <a:ea typeface="Arial"/>
                <a:cs typeface="Arial"/>
              </a:defRPr>
            </a:pPr>
            <a:r>
              <a:rPr sz="3600" b="0">
                <a:solidFill>
                  <a:srgbClr val="586B79"/>
                </a:solidFill>
                <a:latin typeface="Arial"/>
                <a:ea typeface="Arial"/>
                <a:cs typeface="Arial"/>
              </a:rPr>
              <a:t>→</a:t>
            </a:r>
          </a:p>
        </p:txBody>
      </p:sp>
      <p:sp>
        <p:nvSpPr>
          <p:cNvPr id="18" name="矩形 17">
            <a:extLst xmlns:a="http://schemas.openxmlformats.org/drawingml/2006/main">
              <a:ext uri="{FF2B5EF4-FFF2-40B4-BE49-F238E27FC236}">
                <a16:creationId xmlns:a16="http://schemas.microsoft.com/office/drawing/2014/main" id="{A576120B-7845-41F6-9BD0-2E54F0C00652}"/>
              </a:ext>
            </a:extLst>
          </p:cNvPr>
          <p:cNvSpPr>
            <a:spLocks xmlns:a="http://schemas.openxmlformats.org/drawingml/2006/main" noGrp="1"/>
          </p:cNvSpPr>
          <p:nvPr/>
        </p:nvSpPr>
        <p:spPr>
          <a:xfrm xmlns:a="http://schemas.openxmlformats.org/drawingml/2006/main">
            <a:off x="7477125" y="4057650"/>
            <a:ext cx="4086225" cy="628650"/>
          </a:xfrm>
          <a:prstGeom xmlns:a="http://schemas.openxmlformats.org/drawingml/2006/main" prst="rect">
            <a:avLst/>
          </a:prstGeom>
          <a:solidFill xmlns:a="http://schemas.openxmlformats.org/drawingml/2006/main">
            <a:srgbClr val="EAF5F4"/>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9" name="B: 5 hyperlocal">
            <a:extLst xmlns:a="http://schemas.openxmlformats.org/drawingml/2006/main">
              <a:ext uri="{FF2B5EF4-FFF2-40B4-BE49-F238E27FC236}">
                <a16:creationId xmlns:a16="http://schemas.microsoft.com/office/drawing/2014/main" id="{25B36189-A87D-4623-AA6E-59833C3081B3}"/>
              </a:ext>
            </a:extLst>
          </p:cNvPr>
          <p:cNvSpPr>
            <a:spLocks xmlns:a="http://schemas.openxmlformats.org/drawingml/2006/main" noGrp="1"/>
          </p:cNvSpPr>
          <p:nvPr/>
        </p:nvSpPr>
        <p:spPr>
          <a:xfrm xmlns:a="http://schemas.openxmlformats.org/drawingml/2006/main">
            <a:off x="7658100" y="4191000"/>
            <a:ext cx="37242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00" b="1">
                <a:solidFill>
                  <a:srgbClr val="007E83"/>
                </a:solidFill>
                <a:latin typeface="Arial"/>
                <a:ea typeface="Arial"/>
                <a:cs typeface="Arial"/>
              </a:defRPr>
            </a:pPr>
            <a:r>
              <a:rPr sz="2100" b="1">
                <a:solidFill>
                  <a:srgbClr val="007E83"/>
                </a:solidFill>
                <a:latin typeface="Arial"/>
                <a:ea typeface="Arial"/>
                <a:cs typeface="Arial"/>
              </a:rPr>
              <a:t>B: 5 hyperlocal</a:t>
            </a:r>
          </a:p>
        </p:txBody>
      </p:sp>
      <p:sp>
        <p:nvSpPr>
          <p:cNvPr id="20" name="矩形 19">
            <a:extLst xmlns:a="http://schemas.openxmlformats.org/drawingml/2006/main">
              <a:ext uri="{FF2B5EF4-FFF2-40B4-BE49-F238E27FC236}">
                <a16:creationId xmlns:a16="http://schemas.microsoft.com/office/drawing/2014/main" id="{5211BC09-E6A9-4419-93A9-782BDD7683BC}"/>
              </a:ext>
            </a:extLst>
          </p:cNvPr>
          <p:cNvSpPr>
            <a:spLocks xmlns:a="http://schemas.openxmlformats.org/drawingml/2006/main" noGrp="1"/>
          </p:cNvSpPr>
          <p:nvPr/>
        </p:nvSpPr>
        <p:spPr>
          <a:xfrm xmlns:a="http://schemas.openxmlformats.org/drawingml/2006/main">
            <a:off x="7477125" y="4876800"/>
            <a:ext cx="4086225" cy="628650"/>
          </a:xfrm>
          <a:prstGeom xmlns:a="http://schemas.openxmlformats.org/drawingml/2006/main" prst="rect">
            <a:avLst/>
          </a:prstGeom>
          <a:solidFill xmlns:a="http://schemas.openxmlformats.org/drawingml/2006/main">
            <a:srgbClr val="F2F5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1" name="C: 5 continued CMA-ES">
            <a:extLst xmlns:a="http://schemas.openxmlformats.org/drawingml/2006/main">
              <a:ext uri="{FF2B5EF4-FFF2-40B4-BE49-F238E27FC236}">
                <a16:creationId xmlns:a16="http://schemas.microsoft.com/office/drawing/2014/main" id="{1EC7D104-3B25-46EC-A44B-BB1D1D539582}"/>
              </a:ext>
            </a:extLst>
          </p:cNvPr>
          <p:cNvSpPr>
            <a:spLocks xmlns:a="http://schemas.openxmlformats.org/drawingml/2006/main" noGrp="1"/>
          </p:cNvSpPr>
          <p:nvPr/>
        </p:nvSpPr>
        <p:spPr>
          <a:xfrm xmlns:a="http://schemas.openxmlformats.org/drawingml/2006/main">
            <a:off x="7658100" y="5010150"/>
            <a:ext cx="37242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100" b="1">
                <a:solidFill>
                  <a:srgbClr val="326EA5"/>
                </a:solidFill>
                <a:latin typeface="Arial"/>
                <a:ea typeface="Arial"/>
                <a:cs typeface="Arial"/>
              </a:defRPr>
            </a:pPr>
            <a:r>
              <a:rPr sz="2100" b="1">
                <a:solidFill>
                  <a:srgbClr val="326EA5"/>
                </a:solidFill>
                <a:latin typeface="Arial"/>
                <a:ea typeface="Arial"/>
                <a:cs typeface="Arial"/>
              </a:rPr>
              <a:t>C: 5 continued CMA-ES</a:t>
            </a:r>
          </a:p>
        </p:txBody>
      </p:sp>
      <p:sp>
        <p:nvSpPr>
          <p:cNvPr id="22" name="95 physical proxy runs in total. C is a shared-prefix tail control, no">
            <a:extLst xmlns:a="http://schemas.openxmlformats.org/drawingml/2006/main">
              <a:ext uri="{FF2B5EF4-FFF2-40B4-BE49-F238E27FC236}">
                <a16:creationId xmlns:a16="http://schemas.microsoft.com/office/drawing/2014/main" id="{E0D8B0ED-1CFB-4F9E-A3B9-779408B793CC}"/>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500" b="0">
                <a:solidFill>
                  <a:srgbClr val="586B79"/>
                </a:solidFill>
                <a:latin typeface="Arial"/>
                <a:ea typeface="Arial"/>
                <a:cs typeface="Arial"/>
              </a:defRPr>
            </a:pPr>
            <a:r>
              <a:rPr sz="1500" b="0">
                <a:solidFill>
                  <a:srgbClr val="586B79"/>
                </a:solidFill>
                <a:latin typeface="Arial"/>
                <a:ea typeface="Arial"/>
                <a:cs typeface="Arial"/>
              </a:rPr>
              <a:t>95 physical proxy runs in total. C is a shared-prefix tail control, not CMA-ES from scratch.</a:t>
            </a:r>
          </a:p>
        </p:txBody>
      </p:sp>
    </p:spTree>
    <p:extLst>
      <p:ext uri="{BB962C8B-B14F-4D97-AF65-F5344CB8AC3E}">
        <p14:creationId xmlns:p14="http://schemas.microsoft.com/office/powerpoint/2010/main" val="17286408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eyebrow">
            <a:extLst xmlns:a="http://schemas.openxmlformats.org/drawingml/2006/main">
              <a:ext uri="{FF2B5EF4-FFF2-40B4-BE49-F238E27FC236}">
                <a16:creationId xmlns:a16="http://schemas.microsoft.com/office/drawing/2014/main" id="{4477A207-2EEF-4E18-B7B3-459A57339CA3}"/>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75" b="1">
                <a:solidFill>
                  <a:srgbClr val="007E83"/>
                </a:solidFill>
                <a:latin typeface="Arial"/>
                <a:ea typeface="Arial"/>
                <a:cs typeface="Arial"/>
              </a:defRPr>
            </a:defPPr>
            <a:lvl1pPr algn="l">
              <a:buNone/>
              <a:defRPr sz="1275" b="1">
                <a:solidFill>
                  <a:srgbClr val="007E83"/>
                </a:solidFill>
                <a:latin typeface="Arial"/>
                <a:ea typeface="Arial"/>
                <a:cs typeface="Arial"/>
              </a:defRPr>
            </a:lvl1pPr>
            <a:lvl2pPr algn="l">
              <a:buNone/>
              <a:defRPr sz="1275" b="1">
                <a:solidFill>
                  <a:srgbClr val="007E83"/>
                </a:solidFill>
                <a:latin typeface="Arial"/>
                <a:ea typeface="Arial"/>
                <a:cs typeface="Arial"/>
              </a:defRPr>
            </a:lvl2pPr>
            <a:lvl3pPr algn="l">
              <a:buNone/>
              <a:defRPr sz="1275" b="1">
                <a:solidFill>
                  <a:srgbClr val="007E83"/>
                </a:solidFill>
                <a:latin typeface="Arial"/>
                <a:ea typeface="Arial"/>
                <a:cs typeface="Arial"/>
              </a:defRPr>
            </a:lvl3pPr>
            <a:lvl4pPr algn="l">
              <a:buNone/>
              <a:defRPr sz="1275" b="1">
                <a:solidFill>
                  <a:srgbClr val="007E83"/>
                </a:solidFill>
                <a:latin typeface="Arial"/>
                <a:ea typeface="Arial"/>
                <a:cs typeface="Arial"/>
              </a:defRPr>
            </a:lvl4pPr>
            <a:lvl5pPr algn="l">
              <a:buNone/>
              <a:defRPr sz="1275" b="1">
                <a:solidFill>
                  <a:srgbClr val="007E83"/>
                </a:solidFill>
                <a:latin typeface="Arial"/>
                <a:ea typeface="Arial"/>
                <a:cs typeface="Arial"/>
              </a:defRPr>
            </a:lvl5pPr>
            <a:lvl6pPr algn="l">
              <a:buNone/>
              <a:defRPr sz="1275" b="1">
                <a:solidFill>
                  <a:srgbClr val="007E83"/>
                </a:solidFill>
                <a:latin typeface="Arial"/>
                <a:ea typeface="Arial"/>
                <a:cs typeface="Arial"/>
              </a:defRPr>
            </a:lvl6pPr>
            <a:lvl7pPr algn="l">
              <a:buNone/>
              <a:defRPr sz="1275" b="1">
                <a:solidFill>
                  <a:srgbClr val="007E83"/>
                </a:solidFill>
                <a:latin typeface="Arial"/>
                <a:ea typeface="Arial"/>
                <a:cs typeface="Arial"/>
              </a:defRPr>
            </a:lvl7pPr>
            <a:lvl8pPr algn="l">
              <a:buNone/>
              <a:defRPr sz="1275" b="1">
                <a:solidFill>
                  <a:srgbClr val="007E83"/>
                </a:solidFill>
                <a:latin typeface="Arial"/>
                <a:ea typeface="Arial"/>
                <a:cs typeface="Arial"/>
              </a:defRPr>
            </a:lvl8pPr>
            <a:lvl9pPr algn="l">
              <a:buNone/>
              <a:defRPr sz="1275" b="1">
                <a:solidFill>
                  <a:srgbClr val="007E83"/>
                </a:solidFill>
                <a:latin typeface="Arial"/>
                <a:ea typeface="Arial"/>
                <a:cs typeface="Arial"/>
              </a:defRPr>
            </a:lvl9pPr>
          </a:lstStyle>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ICCT 2026  ·  PAPER #1684</a:t>
            </a:r>
          </a:p>
        </p:txBody>
      </p:sp>
      <p:sp>
        <p:nvSpPr>
          <p:cNvPr id="2" name="slide-title">
            <a:extLst xmlns:a="http://schemas.openxmlformats.org/drawingml/2006/main">
              <a:ext uri="{FF2B5EF4-FFF2-40B4-BE49-F238E27FC236}">
                <a16:creationId xmlns:a16="http://schemas.microsoft.com/office/drawing/2014/main" id="{580979CF-C118-4625-B899-A39F77F70C19}"/>
              </a:ext>
            </a:extLst>
          </p:cNvPr>
          <p:cNvSpPr>
            <a:spLocks xmlns:a="http://schemas.openxmlformats.org/drawingml/2006/main" noGrp="1"/>
          </p:cNvSpPr>
          <p:nvPr/>
        </p:nvSpPr>
        <p:spPr>
          <a:xfrm xmlns:a="http://schemas.openxmlformats.org/drawingml/2006/main">
            <a:off x="609600" y="695325"/>
            <a:ext cx="10953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925" b="1">
                <a:solidFill>
                  <a:srgbClr val="173042"/>
                </a:solidFill>
                <a:latin typeface="Arial"/>
                <a:ea typeface="Arial"/>
                <a:cs typeface="Arial"/>
              </a:defRPr>
            </a:defPPr>
            <a:lvl1pPr algn="l">
              <a:buNone/>
              <a:defRPr sz="2925" b="1">
                <a:solidFill>
                  <a:srgbClr val="173042"/>
                </a:solidFill>
                <a:latin typeface="Arial"/>
                <a:ea typeface="Arial"/>
                <a:cs typeface="Arial"/>
              </a:defRPr>
            </a:lvl1pPr>
            <a:lvl2pPr algn="l">
              <a:buNone/>
              <a:defRPr sz="2925" b="1">
                <a:solidFill>
                  <a:srgbClr val="173042"/>
                </a:solidFill>
                <a:latin typeface="Arial"/>
                <a:ea typeface="Arial"/>
                <a:cs typeface="Arial"/>
              </a:defRPr>
            </a:lvl2pPr>
            <a:lvl3pPr algn="l">
              <a:buNone/>
              <a:defRPr sz="2925" b="1">
                <a:solidFill>
                  <a:srgbClr val="173042"/>
                </a:solidFill>
                <a:latin typeface="Arial"/>
                <a:ea typeface="Arial"/>
                <a:cs typeface="Arial"/>
              </a:defRPr>
            </a:lvl3pPr>
            <a:lvl4pPr algn="l">
              <a:buNone/>
              <a:defRPr sz="2925" b="1">
                <a:solidFill>
                  <a:srgbClr val="173042"/>
                </a:solidFill>
                <a:latin typeface="Arial"/>
                <a:ea typeface="Arial"/>
                <a:cs typeface="Arial"/>
              </a:defRPr>
            </a:lvl4pPr>
            <a:lvl5pPr algn="l">
              <a:buNone/>
              <a:defRPr sz="2925" b="1">
                <a:solidFill>
                  <a:srgbClr val="173042"/>
                </a:solidFill>
                <a:latin typeface="Arial"/>
                <a:ea typeface="Arial"/>
                <a:cs typeface="Arial"/>
              </a:defRPr>
            </a:lvl5pPr>
            <a:lvl6pPr algn="l">
              <a:buNone/>
              <a:defRPr sz="2925" b="1">
                <a:solidFill>
                  <a:srgbClr val="173042"/>
                </a:solidFill>
                <a:latin typeface="Arial"/>
                <a:ea typeface="Arial"/>
                <a:cs typeface="Arial"/>
              </a:defRPr>
            </a:lvl6pPr>
            <a:lvl7pPr algn="l">
              <a:buNone/>
              <a:defRPr sz="2925" b="1">
                <a:solidFill>
                  <a:srgbClr val="173042"/>
                </a:solidFill>
                <a:latin typeface="Arial"/>
                <a:ea typeface="Arial"/>
                <a:cs typeface="Arial"/>
              </a:defRPr>
            </a:lvl7pPr>
            <a:lvl8pPr algn="l">
              <a:buNone/>
              <a:defRPr sz="2925" b="1">
                <a:solidFill>
                  <a:srgbClr val="173042"/>
                </a:solidFill>
                <a:latin typeface="Arial"/>
                <a:ea typeface="Arial"/>
                <a:cs typeface="Arial"/>
              </a:defRPr>
            </a:lvl8pPr>
            <a:lvl9pPr algn="l">
              <a:buNone/>
              <a:defRPr sz="2925" b="1">
                <a:solidFill>
                  <a:srgbClr val="173042"/>
                </a:solidFill>
                <a:latin typeface="Arial"/>
                <a:ea typeface="Arial"/>
                <a:cs typeface="Arial"/>
              </a:defRPr>
            </a:lvl9pPr>
          </a:lstStyle>
          <a:p xmlns:a="http://schemas.openxmlformats.org/drawingml/2006/main">
            <a:pPr algn="l">
              <a:buNone/>
              <a:defRPr sz="2925" b="1">
                <a:solidFill>
                  <a:srgbClr val="173042"/>
                </a:solidFill>
                <a:latin typeface="Arial"/>
                <a:ea typeface="Arial"/>
                <a:cs typeface="Arial"/>
              </a:defRPr>
            </a:pPr>
            <a:r>
              <a:rPr sz="2925" b="1">
                <a:solidFill>
                  <a:srgbClr val="173042"/>
                </a:solidFill>
                <a:latin typeface="Arial"/>
                <a:ea typeface="Arial"/>
                <a:cs typeface="Arial"/>
              </a:rPr>
              <a:t>Effect of the final five evaluations</a:t>
            </a:r>
          </a:p>
        </p:txBody>
      </p:sp>
      <p:sp>
        <p:nvSpPr>
          <p:cNvPr id="3" name="slide-subtitle">
            <a:extLst xmlns:a="http://schemas.openxmlformats.org/drawingml/2006/main">
              <a:ext uri="{FF2B5EF4-FFF2-40B4-BE49-F238E27FC236}">
                <a16:creationId xmlns:a16="http://schemas.microsoft.com/office/drawing/2014/main" id="{8563BECC-93C3-4038-8B7E-52EB5CB45456}"/>
              </a:ext>
            </a:extLst>
          </p:cNvPr>
          <p:cNvSpPr>
            <a:spLocks xmlns:a="http://schemas.openxmlformats.org/drawingml/2006/main" noGrp="1"/>
          </p:cNvSpPr>
          <p:nvPr/>
        </p:nvSpPr>
        <p:spPr>
          <a:xfrm xmlns:a="http://schemas.openxmlformats.org/drawingml/2006/main">
            <a:off x="609600" y="1400175"/>
            <a:ext cx="1095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725" b="0">
                <a:solidFill>
                  <a:srgbClr val="586B79"/>
                </a:solidFill>
                <a:latin typeface="Arial"/>
                <a:ea typeface="Arial"/>
                <a:cs typeface="Arial"/>
              </a:defRPr>
            </a:defPPr>
            <a:lvl1pPr algn="l">
              <a:buNone/>
              <a:defRPr sz="1725" b="0">
                <a:solidFill>
                  <a:srgbClr val="586B79"/>
                </a:solidFill>
                <a:latin typeface="Arial"/>
                <a:ea typeface="Arial"/>
                <a:cs typeface="Arial"/>
              </a:defRPr>
            </a:lvl1pPr>
            <a:lvl2pPr algn="l">
              <a:buNone/>
              <a:defRPr sz="1725" b="0">
                <a:solidFill>
                  <a:srgbClr val="586B79"/>
                </a:solidFill>
                <a:latin typeface="Arial"/>
                <a:ea typeface="Arial"/>
                <a:cs typeface="Arial"/>
              </a:defRPr>
            </a:lvl2pPr>
            <a:lvl3pPr algn="l">
              <a:buNone/>
              <a:defRPr sz="1725" b="0">
                <a:solidFill>
                  <a:srgbClr val="586B79"/>
                </a:solidFill>
                <a:latin typeface="Arial"/>
                <a:ea typeface="Arial"/>
                <a:cs typeface="Arial"/>
              </a:defRPr>
            </a:lvl3pPr>
            <a:lvl4pPr algn="l">
              <a:buNone/>
              <a:defRPr sz="1725" b="0">
                <a:solidFill>
                  <a:srgbClr val="586B79"/>
                </a:solidFill>
                <a:latin typeface="Arial"/>
                <a:ea typeface="Arial"/>
                <a:cs typeface="Arial"/>
              </a:defRPr>
            </a:lvl4pPr>
            <a:lvl5pPr algn="l">
              <a:buNone/>
              <a:defRPr sz="1725" b="0">
                <a:solidFill>
                  <a:srgbClr val="586B79"/>
                </a:solidFill>
                <a:latin typeface="Arial"/>
                <a:ea typeface="Arial"/>
                <a:cs typeface="Arial"/>
              </a:defRPr>
            </a:lvl5pPr>
            <a:lvl6pPr algn="l">
              <a:buNone/>
              <a:defRPr sz="1725" b="0">
                <a:solidFill>
                  <a:srgbClr val="586B79"/>
                </a:solidFill>
                <a:latin typeface="Arial"/>
                <a:ea typeface="Arial"/>
                <a:cs typeface="Arial"/>
              </a:defRPr>
            </a:lvl6pPr>
            <a:lvl7pPr algn="l">
              <a:buNone/>
              <a:defRPr sz="1725" b="0">
                <a:solidFill>
                  <a:srgbClr val="586B79"/>
                </a:solidFill>
                <a:latin typeface="Arial"/>
                <a:ea typeface="Arial"/>
                <a:cs typeface="Arial"/>
              </a:defRPr>
            </a:lvl7pPr>
            <a:lvl8pPr algn="l">
              <a:buNone/>
              <a:defRPr sz="1725" b="0">
                <a:solidFill>
                  <a:srgbClr val="586B79"/>
                </a:solidFill>
                <a:latin typeface="Arial"/>
                <a:ea typeface="Arial"/>
                <a:cs typeface="Arial"/>
              </a:defRPr>
            </a:lvl8pPr>
            <a:lvl9pPr algn="l">
              <a:buNone/>
              <a:defRPr sz="1725" b="0">
                <a:solidFill>
                  <a:srgbClr val="586B79"/>
                </a:solidFill>
                <a:latin typeface="Arial"/>
                <a:ea typeface="Arial"/>
                <a:cs typeface="Arial"/>
              </a:defRPr>
            </a:lvl9pPr>
          </a:lstStyle>
          <a:p xmlns:a="http://schemas.openxmlformats.org/drawingml/2006/main">
            <a:pPr algn="l">
              <a:buNone/>
              <a:defRPr sz="1725" b="0">
                <a:solidFill>
                  <a:srgbClr val="586B79"/>
                </a:solidFill>
                <a:latin typeface="Arial"/>
                <a:ea typeface="Arial"/>
                <a:cs typeface="Arial"/>
              </a:defRPr>
            </a:pPr>
            <a:r>
              <a:rPr sz="1725" b="0">
                <a:solidFill>
                  <a:srgbClr val="586B79"/>
                </a:solidFill>
                <a:latin typeface="Arial"/>
                <a:ea typeface="Arial"/>
                <a:cs typeface="Arial"/>
              </a:rPr>
              <a:t>B and C share the first 40 evaluations and the same strict validation objective.</a:t>
            </a:r>
          </a:p>
        </p:txBody>
      </p:sp>
      <p:sp>
        <p:nvSpPr>
          <p:cNvPr id="4" name="footer-rule">
            <a:extLst xmlns:a="http://schemas.openxmlformats.org/drawingml/2006/main">
              <a:ext uri="{FF2B5EF4-FFF2-40B4-BE49-F238E27FC236}">
                <a16:creationId xmlns:a16="http://schemas.microsoft.com/office/drawing/2014/main" id="{02C83F42-5A55-42EB-9908-F2E17C8FA388}"/>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4DEE4"/>
          </a:solidFill>
          <a:ln xmlns:a="http://schemas.openxmlformats.org/drawingml/2006/main" w="0">
            <a:noFill/>
            <a:prstDash val="solid"/>
          </a:ln>
        </p:spPr>
      </p:sp>
      <p:sp>
        <p:nvSpPr>
          <p:cNvPr id="5" name="footer-author">
            <a:extLst xmlns:a="http://schemas.openxmlformats.org/drawingml/2006/main">
              <a:ext uri="{FF2B5EF4-FFF2-40B4-BE49-F238E27FC236}">
                <a16:creationId xmlns:a16="http://schemas.microsoft.com/office/drawing/2014/main" id="{50592BDB-D819-40C2-8316-7BA44EBC391E}"/>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00" b="0">
                <a:solidFill>
                  <a:srgbClr val="586B79"/>
                </a:solidFill>
                <a:latin typeface="Arial"/>
                <a:ea typeface="Arial"/>
                <a:cs typeface="Arial"/>
              </a:defRPr>
            </a:defPPr>
            <a:lvl1pPr algn="l">
              <a:buNone/>
              <a:defRPr sz="1200" b="0">
                <a:solidFill>
                  <a:srgbClr val="586B79"/>
                </a:solidFill>
                <a:latin typeface="Arial"/>
                <a:ea typeface="Arial"/>
                <a:cs typeface="Arial"/>
              </a:defRPr>
            </a:lvl1pPr>
            <a:lvl2pPr algn="l">
              <a:buNone/>
              <a:defRPr sz="1200" b="0">
                <a:solidFill>
                  <a:srgbClr val="586B79"/>
                </a:solidFill>
                <a:latin typeface="Arial"/>
                <a:ea typeface="Arial"/>
                <a:cs typeface="Arial"/>
              </a:defRPr>
            </a:lvl2pPr>
            <a:lvl3pPr algn="l">
              <a:buNone/>
              <a:defRPr sz="1200" b="0">
                <a:solidFill>
                  <a:srgbClr val="586B79"/>
                </a:solidFill>
                <a:latin typeface="Arial"/>
                <a:ea typeface="Arial"/>
                <a:cs typeface="Arial"/>
              </a:defRPr>
            </a:lvl3pPr>
            <a:lvl4pPr algn="l">
              <a:buNone/>
              <a:defRPr sz="1200" b="0">
                <a:solidFill>
                  <a:srgbClr val="586B79"/>
                </a:solidFill>
                <a:latin typeface="Arial"/>
                <a:ea typeface="Arial"/>
                <a:cs typeface="Arial"/>
              </a:defRPr>
            </a:lvl4pPr>
            <a:lvl5pPr algn="l">
              <a:buNone/>
              <a:defRPr sz="1200" b="0">
                <a:solidFill>
                  <a:srgbClr val="586B79"/>
                </a:solidFill>
                <a:latin typeface="Arial"/>
                <a:ea typeface="Arial"/>
                <a:cs typeface="Arial"/>
              </a:defRPr>
            </a:lvl5pPr>
            <a:lvl6pPr algn="l">
              <a:buNone/>
              <a:defRPr sz="1200" b="0">
                <a:solidFill>
                  <a:srgbClr val="586B79"/>
                </a:solidFill>
                <a:latin typeface="Arial"/>
                <a:ea typeface="Arial"/>
                <a:cs typeface="Arial"/>
              </a:defRPr>
            </a:lvl6pPr>
            <a:lvl7pPr algn="l">
              <a:buNone/>
              <a:defRPr sz="1200" b="0">
                <a:solidFill>
                  <a:srgbClr val="586B79"/>
                </a:solidFill>
                <a:latin typeface="Arial"/>
                <a:ea typeface="Arial"/>
                <a:cs typeface="Arial"/>
              </a:defRPr>
            </a:lvl7pPr>
            <a:lvl8pPr algn="l">
              <a:buNone/>
              <a:defRPr sz="1200" b="0">
                <a:solidFill>
                  <a:srgbClr val="586B79"/>
                </a:solidFill>
                <a:latin typeface="Arial"/>
                <a:ea typeface="Arial"/>
                <a:cs typeface="Arial"/>
              </a:defRPr>
            </a:lvl8pPr>
            <a:lvl9pPr algn="l">
              <a:buNone/>
              <a:defRPr sz="1200" b="0">
                <a:solidFill>
                  <a:srgbClr val="586B79"/>
                </a:solidFill>
                <a:latin typeface="Arial"/>
                <a:ea typeface="Arial"/>
                <a:cs typeface="Arial"/>
              </a:defRPr>
            </a:lvl9pPr>
          </a:lstStyle>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footer-number">
            <a:extLst xmlns:a="http://schemas.openxmlformats.org/drawingml/2006/main">
              <a:ext uri="{FF2B5EF4-FFF2-40B4-BE49-F238E27FC236}">
                <a16:creationId xmlns:a16="http://schemas.microsoft.com/office/drawing/2014/main" id="{38D9216C-390B-44FF-A88D-BAF7ED42A3B5}"/>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r">
              <a:defRPr sz="1350" b="0">
                <a:solidFill>
                  <a:srgbClr val="586B79"/>
                </a:solidFill>
                <a:latin typeface="Arial"/>
                <a:ea typeface="Arial"/>
                <a:cs typeface="Arial"/>
              </a:defRPr>
            </a:defPPr>
            <a:lvl1pPr algn="r">
              <a:buNone/>
              <a:defRPr sz="1350" b="0">
                <a:solidFill>
                  <a:srgbClr val="586B79"/>
                </a:solidFill>
                <a:latin typeface="Arial"/>
                <a:ea typeface="Arial"/>
                <a:cs typeface="Arial"/>
              </a:defRPr>
            </a:lvl1pPr>
            <a:lvl2pPr algn="r">
              <a:buNone/>
              <a:defRPr sz="1350" b="0">
                <a:solidFill>
                  <a:srgbClr val="586B79"/>
                </a:solidFill>
                <a:latin typeface="Arial"/>
                <a:ea typeface="Arial"/>
                <a:cs typeface="Arial"/>
              </a:defRPr>
            </a:lvl2pPr>
            <a:lvl3pPr algn="r">
              <a:buNone/>
              <a:defRPr sz="1350" b="0">
                <a:solidFill>
                  <a:srgbClr val="586B79"/>
                </a:solidFill>
                <a:latin typeface="Arial"/>
                <a:ea typeface="Arial"/>
                <a:cs typeface="Arial"/>
              </a:defRPr>
            </a:lvl3pPr>
            <a:lvl4pPr algn="r">
              <a:buNone/>
              <a:defRPr sz="1350" b="0">
                <a:solidFill>
                  <a:srgbClr val="586B79"/>
                </a:solidFill>
                <a:latin typeface="Arial"/>
                <a:ea typeface="Arial"/>
                <a:cs typeface="Arial"/>
              </a:defRPr>
            </a:lvl4pPr>
            <a:lvl5pPr algn="r">
              <a:buNone/>
              <a:defRPr sz="1350" b="0">
                <a:solidFill>
                  <a:srgbClr val="586B79"/>
                </a:solidFill>
                <a:latin typeface="Arial"/>
                <a:ea typeface="Arial"/>
                <a:cs typeface="Arial"/>
              </a:defRPr>
            </a:lvl5pPr>
            <a:lvl6pPr algn="r">
              <a:buNone/>
              <a:defRPr sz="1350" b="0">
                <a:solidFill>
                  <a:srgbClr val="586B79"/>
                </a:solidFill>
                <a:latin typeface="Arial"/>
                <a:ea typeface="Arial"/>
                <a:cs typeface="Arial"/>
              </a:defRPr>
            </a:lvl6pPr>
            <a:lvl7pPr algn="r">
              <a:buNone/>
              <a:defRPr sz="1350" b="0">
                <a:solidFill>
                  <a:srgbClr val="586B79"/>
                </a:solidFill>
                <a:latin typeface="Arial"/>
                <a:ea typeface="Arial"/>
                <a:cs typeface="Arial"/>
              </a:defRPr>
            </a:lvl7pPr>
            <a:lvl8pPr algn="r">
              <a:buNone/>
              <a:defRPr sz="1350" b="0">
                <a:solidFill>
                  <a:srgbClr val="586B79"/>
                </a:solidFill>
                <a:latin typeface="Arial"/>
                <a:ea typeface="Arial"/>
                <a:cs typeface="Arial"/>
              </a:defRPr>
            </a:lvl8pPr>
            <a:lvl9pPr algn="r">
              <a:buNone/>
              <a:defRPr sz="1350" b="0">
                <a:solidFill>
                  <a:srgbClr val="586B79"/>
                </a:solidFill>
                <a:latin typeface="Arial"/>
                <a:ea typeface="Arial"/>
                <a:cs typeface="Arial"/>
              </a:defRPr>
            </a:lvl9pPr>
          </a:lstStyle>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11 / 15</a:t>
            </a:r>
          </a:p>
        </p:txBody>
      </p:sp>
      <p:graphicFrame>
        <p:nvGraphicFramePr>
          <p:cNvPr id="7" name="">
            <a:extLst xmlns:a="http://schemas.openxmlformats.org/drawingml/2006/main">
              <a:ext uri="{FF2B5EF4-FFF2-40B4-BE49-F238E27FC236}">
                <a16:creationId xmlns:a16="http://schemas.microsoft.com/office/drawing/2014/main" id="{81020ED7-ACC7-4387-BEC8-29D25A1BCBDC}"/>
              </a:ext>
            </a:extLst>
          </p:cNvPr>
          <p:cNvGraphicFramePr/>
          <p:nvPr/>
        </p:nvGraphicFramePr>
        <p:xfrm>
          <a:off xmlns:a="http://schemas.openxmlformats.org/drawingml/2006/main" x="609600" y="2057400"/>
          <a:ext xmlns:a="http://schemas.openxmlformats.org/drawingml/2006/main" cx="10972800" cy="2000250"/>
        </p:xfrm>
        <a:graphic xmlns:a="http://schemas.openxmlformats.org/drawingml/2006/main">
          <a:graphicData uri="http://schemas.openxmlformats.org/drawingml/2006/table">
            <a:tbl>
              <a:tblPr/>
              <a:tblGrid>
                <a:gridCol w="3124200"/>
                <a:gridCol w="1962150"/>
                <a:gridCol w="1962150"/>
                <a:gridCol w="1962150"/>
                <a:gridCol w="1962150"/>
              </a:tblGrid>
              <a:tr h="666750">
                <a:tc>
                  <a:txBody>
                    <a:bodyPr lIns="133350" tIns="76200" rIns="133350" bIns="76200"/>
                    <a:lstStyle/>
                    <a:p>
                      <a:pPr algn="l">
                        <a:buNone/>
                      </a:pPr>
                      <a:r>
                        <a:rPr sz="1800" b="1">
                          <a:solidFill>
                            <a:srgbClr val="FFFFFF"/>
                          </a:solidFill>
                          <a:latin typeface="Arial"/>
                          <a:ea typeface="Arial"/>
                          <a:cs typeface="Arial"/>
                        </a:rPr>
                        <a:t>Path</a:t>
                      </a:r>
                    </a:p>
                  </a:txBody>
                  <a:tcPr marL="91440" marR="91440" marT="45720" marB="45720" anchor="ctr">
                    <a:lnL w="6668">
                      <a:solidFill>
                        <a:srgbClr val="374550"/>
                      </a:solidFill>
                      <a:prstDash val="solid"/>
                    </a:lnL>
                    <a:lnR w="6668">
                      <a:solidFill>
                        <a:srgbClr val="374550"/>
                      </a:solidFill>
                      <a:prstDash val="solid"/>
                    </a:lnR>
                    <a:lnT w="6668">
                      <a:solidFill>
                        <a:srgbClr val="374550"/>
                      </a:solidFill>
                      <a:prstDash val="solid"/>
                    </a:lnT>
                    <a:lnB w="6668">
                      <a:solidFill>
                        <a:srgbClr val="374550"/>
                      </a:solidFill>
                      <a:prstDash val="solid"/>
                    </a:lnB>
                    <a:solidFill>
                      <a:srgbClr val="173042"/>
                    </a:solidFill>
                  </a:tcPr>
                </a:tc>
                <a:tc>
                  <a:txBody>
                    <a:bodyPr lIns="133350" tIns="76200" rIns="133350" bIns="76200"/>
                    <a:lstStyle/>
                    <a:p>
                      <a:pPr algn="ctr">
                        <a:buNone/>
                      </a:pPr>
                      <a:r>
                        <a:rPr sz="1800" b="1">
                          <a:solidFill>
                            <a:srgbClr val="FFFFFF"/>
                          </a:solidFill>
                          <a:latin typeface="Arial"/>
                          <a:ea typeface="Arial"/>
                          <a:cs typeface="Arial"/>
                        </a:rPr>
                        <a:t>After GA</a:t>
                      </a:r>
                    </a:p>
                    <a:p>
                      <a:pPr algn="ctr">
                        <a:buNone/>
                      </a:pPr>
                      <a:r>
                        <a:rPr sz="1800" b="1">
                          <a:solidFill>
                            <a:srgbClr val="FFFFFF"/>
                          </a:solidFill>
                          <a:latin typeface="Arial"/>
                          <a:ea typeface="Arial"/>
                          <a:cs typeface="Arial"/>
                        </a:rPr>
                        <a:t>Trial 27</a:t>
                      </a:r>
                    </a:p>
                  </a:txBody>
                  <a:tcPr marL="91440" marR="91440" marT="45720" marB="45720" anchor="ctr">
                    <a:lnR w="6668">
                      <a:solidFill>
                        <a:srgbClr val="374550"/>
                      </a:solidFill>
                      <a:prstDash val="solid"/>
                    </a:lnR>
                    <a:lnT w="6668">
                      <a:solidFill>
                        <a:srgbClr val="374550"/>
                      </a:solidFill>
                      <a:prstDash val="solid"/>
                    </a:lnT>
                    <a:lnB w="6668">
                      <a:solidFill>
                        <a:srgbClr val="374550"/>
                      </a:solidFill>
                      <a:prstDash val="solid"/>
                    </a:lnB>
                    <a:solidFill>
                      <a:srgbClr val="173042"/>
                    </a:solidFill>
                  </a:tcPr>
                </a:tc>
                <a:tc>
                  <a:txBody>
                    <a:bodyPr lIns="133350" tIns="76200" rIns="133350" bIns="76200"/>
                    <a:lstStyle/>
                    <a:p>
                      <a:pPr algn="ctr">
                        <a:buNone/>
                      </a:pPr>
                      <a:r>
                        <a:rPr sz="1800" b="1">
                          <a:solidFill>
                            <a:srgbClr val="FFFFFF"/>
                          </a:solidFill>
                          <a:latin typeface="Arial"/>
                          <a:ea typeface="Arial"/>
                          <a:cs typeface="Arial"/>
                        </a:rPr>
                        <a:t>Shared prefix</a:t>
                      </a:r>
                    </a:p>
                    <a:p>
                      <a:pPr algn="ctr">
                        <a:buNone/>
                      </a:pPr>
                      <a:r>
                        <a:rPr sz="1800" b="1">
                          <a:solidFill>
                            <a:srgbClr val="FFFFFF"/>
                          </a:solidFill>
                          <a:latin typeface="Arial"/>
                          <a:ea typeface="Arial"/>
                          <a:cs typeface="Arial"/>
                        </a:rPr>
                        <a:t>Trial 40</a:t>
                      </a:r>
                    </a:p>
                  </a:txBody>
                  <a:tcPr marL="91440" marR="91440" marT="45720" marB="45720" anchor="ctr">
                    <a:lnR w="6668">
                      <a:solidFill>
                        <a:srgbClr val="374550"/>
                      </a:solidFill>
                      <a:prstDash val="solid"/>
                    </a:lnR>
                    <a:lnT w="6668">
                      <a:solidFill>
                        <a:srgbClr val="374550"/>
                      </a:solidFill>
                      <a:prstDash val="solid"/>
                    </a:lnT>
                    <a:lnB w="6668">
                      <a:solidFill>
                        <a:srgbClr val="374550"/>
                      </a:solidFill>
                      <a:prstDash val="solid"/>
                    </a:lnB>
                    <a:solidFill>
                      <a:srgbClr val="173042"/>
                    </a:solidFill>
                  </a:tcPr>
                </a:tc>
                <a:tc>
                  <a:txBody>
                    <a:bodyPr lIns="133350" tIns="76200" rIns="133350" bIns="76200"/>
                    <a:lstStyle/>
                    <a:p>
                      <a:pPr algn="ctr">
                        <a:buNone/>
                      </a:pPr>
                      <a:r>
                        <a:rPr sz="1800" b="1">
                          <a:solidFill>
                            <a:srgbClr val="FFFFFF"/>
                          </a:solidFill>
                          <a:latin typeface="Arial"/>
                          <a:ea typeface="Arial"/>
                          <a:cs typeface="Arial"/>
                        </a:rPr>
                        <a:t>Endpoint</a:t>
                      </a:r>
                    </a:p>
                    <a:p>
                      <a:pPr algn="ctr">
                        <a:buNone/>
                      </a:pPr>
                      <a:r>
                        <a:rPr sz="1800" b="1">
                          <a:solidFill>
                            <a:srgbClr val="FFFFFF"/>
                          </a:solidFill>
                          <a:latin typeface="Arial"/>
                          <a:ea typeface="Arial"/>
                          <a:cs typeface="Arial"/>
                        </a:rPr>
                        <a:t>Trial 45</a:t>
                      </a:r>
                    </a:p>
                  </a:txBody>
                  <a:tcPr marL="91440" marR="91440" marT="45720" marB="45720" anchor="ctr">
                    <a:lnR w="6668">
                      <a:solidFill>
                        <a:srgbClr val="374550"/>
                      </a:solidFill>
                      <a:prstDash val="solid"/>
                    </a:lnR>
                    <a:lnT w="6668">
                      <a:solidFill>
                        <a:srgbClr val="374550"/>
                      </a:solidFill>
                      <a:prstDash val="solid"/>
                    </a:lnT>
                    <a:lnB w="6668">
                      <a:solidFill>
                        <a:srgbClr val="374550"/>
                      </a:solidFill>
                      <a:prstDash val="solid"/>
                    </a:lnB>
                    <a:solidFill>
                      <a:srgbClr val="173042"/>
                    </a:solidFill>
                  </a:tcPr>
                </a:tc>
                <a:tc>
                  <a:txBody>
                    <a:bodyPr lIns="133350" tIns="76200" rIns="133350" bIns="76200"/>
                    <a:lstStyle/>
                    <a:p>
                      <a:pPr algn="ctr">
                        <a:buNone/>
                      </a:pPr>
                      <a:r>
                        <a:rPr sz="1800" b="1">
                          <a:solidFill>
                            <a:srgbClr val="FFFFFF"/>
                          </a:solidFill>
                          <a:latin typeface="Arial"/>
                          <a:ea typeface="Arial"/>
                          <a:cs typeface="Arial"/>
                        </a:rPr>
                        <a:t>Tail gain</a:t>
                      </a:r>
                    </a:p>
                    <a:p>
                      <a:pPr algn="ctr">
                        <a:buNone/>
                      </a:pPr>
                      <a:r>
                        <a:rPr sz="1800" b="1">
                          <a:solidFill>
                            <a:srgbClr val="FFFFFF"/>
                          </a:solidFill>
                          <a:latin typeface="Arial"/>
                          <a:ea typeface="Arial"/>
                          <a:cs typeface="Arial"/>
                        </a:rPr>
                        <a:t>(pp)</a:t>
                      </a:r>
                    </a:p>
                  </a:txBody>
                  <a:tcPr marL="91440" marR="91440" marT="45720" marB="45720" anchor="ctr">
                    <a:lnR w="6668">
                      <a:solidFill>
                        <a:srgbClr val="374550"/>
                      </a:solidFill>
                      <a:prstDash val="solid"/>
                    </a:lnR>
                    <a:lnT w="6668">
                      <a:solidFill>
                        <a:srgbClr val="374550"/>
                      </a:solidFill>
                      <a:prstDash val="solid"/>
                    </a:lnT>
                    <a:lnB w="6668">
                      <a:solidFill>
                        <a:srgbClr val="374550"/>
                      </a:solidFill>
                      <a:prstDash val="solid"/>
                    </a:lnB>
                    <a:solidFill>
                      <a:srgbClr val="173042"/>
                    </a:solidFill>
                  </a:tcPr>
                </a:tc>
              </a:tr>
              <a:tr h="666750">
                <a:tc>
                  <a:txBody>
                    <a:bodyPr lIns="133350" tIns="76200" rIns="133350" bIns="76200"/>
                    <a:lstStyle/>
                    <a:p>
                      <a:pPr algn="l">
                        <a:buNone/>
                      </a:pPr>
                      <a:r>
                        <a:rPr sz="1800" b="1">
                          <a:solidFill>
                            <a:srgbClr val="203440"/>
                          </a:solidFill>
                          <a:latin typeface="Arial"/>
                          <a:ea typeface="Arial"/>
                          <a:cs typeface="Arial"/>
                        </a:rPr>
                        <a:t>B: hyperlocal</a:t>
                      </a:r>
                    </a:p>
                  </a:txBody>
                  <a:tcPr marL="91440" marR="91440" marT="45720" marB="45720" anchor="ctr">
                    <a:lnL w="6668">
                      <a:solidFill>
                        <a:srgbClr val="374550"/>
                      </a:solidFill>
                      <a:prstDash val="solid"/>
                    </a:lnL>
                    <a:lnR w="6668">
                      <a:solidFill>
                        <a:srgbClr val="374550"/>
                      </a:solidFill>
                      <a:prstDash val="solid"/>
                    </a:lnR>
                    <a:lnB w="6668">
                      <a:solidFill>
                        <a:srgbClr val="374550"/>
                      </a:solidFill>
                      <a:prstDash val="solid"/>
                    </a:lnB>
                    <a:solidFill>
                      <a:srgbClr val="E8F4F3"/>
                    </a:solidFill>
                  </a:tcPr>
                </a:tc>
                <a:tc>
                  <a:txBody>
                    <a:bodyPr lIns="133350" tIns="76200" rIns="133350" bIns="76200"/>
                    <a:lstStyle/>
                    <a:p>
                      <a:pPr algn="ctr">
                        <a:buNone/>
                      </a:pPr>
                      <a:r>
                        <a:rPr sz="1800" b="1">
                          <a:solidFill>
                            <a:srgbClr val="203440"/>
                          </a:solidFill>
                          <a:latin typeface="Arial"/>
                          <a:ea typeface="Arial"/>
                          <a:cs typeface="Arial"/>
                        </a:rPr>
                        <a:t>0.30722</a:t>
                      </a:r>
                    </a:p>
                  </a:txBody>
                  <a:tcPr marL="91440" marR="91440" marT="45720" marB="45720" anchor="ctr">
                    <a:lnR w="6668">
                      <a:solidFill>
                        <a:srgbClr val="374550"/>
                      </a:solidFill>
                      <a:prstDash val="solid"/>
                    </a:lnR>
                    <a:lnB w="6668">
                      <a:solidFill>
                        <a:srgbClr val="374550"/>
                      </a:solidFill>
                      <a:prstDash val="solid"/>
                    </a:lnB>
                    <a:solidFill>
                      <a:srgbClr val="E8F4F3"/>
                    </a:solidFill>
                  </a:tcPr>
                </a:tc>
                <a:tc>
                  <a:txBody>
                    <a:bodyPr lIns="133350" tIns="76200" rIns="133350" bIns="76200"/>
                    <a:lstStyle/>
                    <a:p>
                      <a:pPr algn="ctr">
                        <a:buNone/>
                      </a:pPr>
                      <a:r>
                        <a:rPr sz="1800" b="1">
                          <a:solidFill>
                            <a:srgbClr val="203440"/>
                          </a:solidFill>
                          <a:latin typeface="Arial"/>
                          <a:ea typeface="Arial"/>
                          <a:cs typeface="Arial"/>
                        </a:rPr>
                        <a:t>0.32535</a:t>
                      </a:r>
                    </a:p>
                  </a:txBody>
                  <a:tcPr marL="91440" marR="91440" marT="45720" marB="45720" anchor="ctr">
                    <a:lnR w="6668">
                      <a:solidFill>
                        <a:srgbClr val="374550"/>
                      </a:solidFill>
                      <a:prstDash val="solid"/>
                    </a:lnR>
                    <a:lnB w="6668">
                      <a:solidFill>
                        <a:srgbClr val="374550"/>
                      </a:solidFill>
                      <a:prstDash val="solid"/>
                    </a:lnB>
                    <a:solidFill>
                      <a:srgbClr val="E8F4F3"/>
                    </a:solidFill>
                  </a:tcPr>
                </a:tc>
                <a:tc>
                  <a:txBody>
                    <a:bodyPr lIns="133350" tIns="76200" rIns="133350" bIns="76200"/>
                    <a:lstStyle/>
                    <a:p>
                      <a:pPr algn="ctr">
                        <a:buNone/>
                      </a:pPr>
                      <a:r>
                        <a:rPr sz="1800" b="1">
                          <a:solidFill>
                            <a:srgbClr val="203440"/>
                          </a:solidFill>
                          <a:latin typeface="Arial"/>
                          <a:ea typeface="Arial"/>
                          <a:cs typeface="Arial"/>
                        </a:rPr>
                        <a:t>0.32826</a:t>
                      </a:r>
                    </a:p>
                  </a:txBody>
                  <a:tcPr marL="91440" marR="91440" marT="45720" marB="45720" anchor="ctr">
                    <a:lnR w="6668">
                      <a:solidFill>
                        <a:srgbClr val="374550"/>
                      </a:solidFill>
                      <a:prstDash val="solid"/>
                    </a:lnR>
                    <a:lnB w="6668">
                      <a:solidFill>
                        <a:srgbClr val="374550"/>
                      </a:solidFill>
                      <a:prstDash val="solid"/>
                    </a:lnB>
                    <a:solidFill>
                      <a:srgbClr val="E8F4F3"/>
                    </a:solidFill>
                  </a:tcPr>
                </a:tc>
                <a:tc>
                  <a:txBody>
                    <a:bodyPr lIns="133350" tIns="76200" rIns="133350" bIns="76200"/>
                    <a:lstStyle/>
                    <a:p>
                      <a:pPr algn="ctr">
                        <a:buNone/>
                      </a:pPr>
                      <a:r>
                        <a:rPr sz="1800" b="1">
                          <a:solidFill>
                            <a:srgbClr val="203440"/>
                          </a:solidFill>
                          <a:latin typeface="Arial"/>
                          <a:ea typeface="Arial"/>
                          <a:cs typeface="Arial"/>
                        </a:rPr>
                        <a:t>+0.291</a:t>
                      </a:r>
                    </a:p>
                  </a:txBody>
                  <a:tcPr marL="91440" marR="91440" marT="45720" marB="45720" anchor="ctr">
                    <a:lnR w="6668">
                      <a:solidFill>
                        <a:srgbClr val="374550"/>
                      </a:solidFill>
                      <a:prstDash val="solid"/>
                    </a:lnR>
                    <a:lnB w="6668">
                      <a:solidFill>
                        <a:srgbClr val="374550"/>
                      </a:solidFill>
                      <a:prstDash val="solid"/>
                    </a:lnB>
                    <a:solidFill>
                      <a:srgbClr val="E8F4F3"/>
                    </a:solidFill>
                  </a:tcPr>
                </a:tc>
              </a:tr>
              <a:tr h="666750">
                <a:tc>
                  <a:txBody>
                    <a:bodyPr lIns="133350" tIns="76200" rIns="133350" bIns="76200"/>
                    <a:lstStyle/>
                    <a:p>
                      <a:pPr algn="l">
                        <a:buNone/>
                      </a:pPr>
                      <a:r>
                        <a:rPr sz="1800" b="0">
                          <a:solidFill>
                            <a:srgbClr val="203440"/>
                          </a:solidFill>
                          <a:latin typeface="Arial"/>
                          <a:ea typeface="Arial"/>
                          <a:cs typeface="Arial"/>
                        </a:rPr>
                        <a:t>C: continued CMA</a:t>
                      </a:r>
                    </a:p>
                  </a:txBody>
                  <a:tcPr marL="91440" marR="91440" marT="45720" marB="45720" anchor="ctr">
                    <a:lnL w="6668">
                      <a:solidFill>
                        <a:srgbClr val="374550"/>
                      </a:solidFill>
                      <a:prstDash val="solid"/>
                    </a:lnL>
                    <a:lnR w="6668">
                      <a:solidFill>
                        <a:srgbClr val="374550"/>
                      </a:solidFill>
                      <a:prstDash val="solid"/>
                    </a:lnR>
                    <a:lnB w="6668">
                      <a:solidFill>
                        <a:srgbClr val="374550"/>
                      </a:solidFill>
                      <a:prstDash val="solid"/>
                    </a:lnB>
                    <a:solidFill>
                      <a:srgbClr val="F3F5F7"/>
                    </a:solidFill>
                  </a:tcPr>
                </a:tc>
                <a:tc>
                  <a:txBody>
                    <a:bodyPr lIns="133350" tIns="76200" rIns="133350" bIns="76200"/>
                    <a:lstStyle/>
                    <a:p>
                      <a:pPr algn="ctr">
                        <a:buNone/>
                      </a:pPr>
                      <a:r>
                        <a:rPr sz="1800" b="0">
                          <a:solidFill>
                            <a:srgbClr val="203440"/>
                          </a:solidFill>
                          <a:latin typeface="Arial"/>
                          <a:ea typeface="Arial"/>
                          <a:cs typeface="Arial"/>
                        </a:rPr>
                        <a:t>0.30722</a:t>
                      </a:r>
                    </a:p>
                  </a:txBody>
                  <a:tcPr marL="91440" marR="91440" marT="45720" marB="45720" anchor="ctr">
                    <a:lnR w="6668">
                      <a:solidFill>
                        <a:srgbClr val="374550"/>
                      </a:solidFill>
                      <a:prstDash val="solid"/>
                    </a:lnR>
                    <a:lnB w="6668">
                      <a:solidFill>
                        <a:srgbClr val="374550"/>
                      </a:solidFill>
                      <a:prstDash val="solid"/>
                    </a:lnB>
                    <a:solidFill>
                      <a:srgbClr val="F3F5F7"/>
                    </a:solidFill>
                  </a:tcPr>
                </a:tc>
                <a:tc>
                  <a:txBody>
                    <a:bodyPr lIns="133350" tIns="76200" rIns="133350" bIns="76200"/>
                    <a:lstStyle/>
                    <a:p>
                      <a:pPr algn="ctr">
                        <a:buNone/>
                      </a:pPr>
                      <a:r>
                        <a:rPr sz="1800" b="0">
                          <a:solidFill>
                            <a:srgbClr val="203440"/>
                          </a:solidFill>
                          <a:latin typeface="Arial"/>
                          <a:ea typeface="Arial"/>
                          <a:cs typeface="Arial"/>
                        </a:rPr>
                        <a:t>0.32535</a:t>
                      </a:r>
                    </a:p>
                  </a:txBody>
                  <a:tcPr marL="91440" marR="91440" marT="45720" marB="45720" anchor="ctr">
                    <a:lnR w="6668">
                      <a:solidFill>
                        <a:srgbClr val="374550"/>
                      </a:solidFill>
                      <a:prstDash val="solid"/>
                    </a:lnR>
                    <a:lnB w="6668">
                      <a:solidFill>
                        <a:srgbClr val="374550"/>
                      </a:solidFill>
                      <a:prstDash val="solid"/>
                    </a:lnB>
                    <a:solidFill>
                      <a:srgbClr val="F3F5F7"/>
                    </a:solidFill>
                  </a:tcPr>
                </a:tc>
                <a:tc>
                  <a:txBody>
                    <a:bodyPr lIns="133350" tIns="76200" rIns="133350" bIns="76200"/>
                    <a:lstStyle/>
                    <a:p>
                      <a:pPr algn="ctr">
                        <a:buNone/>
                      </a:pPr>
                      <a:r>
                        <a:rPr sz="1800" b="0">
                          <a:solidFill>
                            <a:srgbClr val="203440"/>
                          </a:solidFill>
                          <a:latin typeface="Arial"/>
                          <a:ea typeface="Arial"/>
                          <a:cs typeface="Arial"/>
                        </a:rPr>
                        <a:t>0.32542</a:t>
                      </a:r>
                    </a:p>
                  </a:txBody>
                  <a:tcPr marL="91440" marR="91440" marT="45720" marB="45720" anchor="ctr">
                    <a:lnR w="6668">
                      <a:solidFill>
                        <a:srgbClr val="374550"/>
                      </a:solidFill>
                      <a:prstDash val="solid"/>
                    </a:lnR>
                    <a:lnB w="6668">
                      <a:solidFill>
                        <a:srgbClr val="374550"/>
                      </a:solidFill>
                      <a:prstDash val="solid"/>
                    </a:lnB>
                    <a:solidFill>
                      <a:srgbClr val="F3F5F7"/>
                    </a:solidFill>
                  </a:tcPr>
                </a:tc>
                <a:tc>
                  <a:txBody>
                    <a:bodyPr lIns="133350" tIns="76200" rIns="133350" bIns="76200"/>
                    <a:lstStyle/>
                    <a:p>
                      <a:pPr algn="ctr">
                        <a:buNone/>
                      </a:pPr>
                      <a:r>
                        <a:rPr sz="1800" b="0">
                          <a:solidFill>
                            <a:srgbClr val="203440"/>
                          </a:solidFill>
                          <a:latin typeface="Arial"/>
                          <a:ea typeface="Arial"/>
                          <a:cs typeface="Arial"/>
                        </a:rPr>
                        <a:t>+0.007</a:t>
                      </a:r>
                    </a:p>
                  </a:txBody>
                  <a:tcPr marL="91440" marR="91440" marT="45720" marB="45720" anchor="ctr">
                    <a:lnR w="6668">
                      <a:solidFill>
                        <a:srgbClr val="374550"/>
                      </a:solidFill>
                      <a:prstDash val="solid"/>
                    </a:lnR>
                    <a:lnB w="6668">
                      <a:solidFill>
                        <a:srgbClr val="374550"/>
                      </a:solidFill>
                      <a:prstDash val="solid"/>
                    </a:lnB>
                    <a:solidFill>
                      <a:srgbClr val="F3F5F7"/>
                    </a:solidFill>
                  </a:tcPr>
                </a:tc>
              </a:tr>
            </a:tbl>
          </a:graphicData>
        </a:graphic>
      </p:graphicFrame>
      <p:sp>
        <p:nvSpPr>
          <p:cNvPr id="8" name="gain-equation">
            <a:extLst xmlns:a="http://schemas.openxmlformats.org/drawingml/2006/main">
              <a:ext uri="{FF2B5EF4-FFF2-40B4-BE49-F238E27FC236}">
                <a16:creationId xmlns:a16="http://schemas.microsoft.com/office/drawing/2014/main" id="{63A4E9ED-1E02-4BEB-9241-4699E4DCFB5A}"/>
              </a:ext>
            </a:extLst>
          </p:cNvPr>
          <p:cNvSpPr>
            <a:spLocks xmlns:a="http://schemas.openxmlformats.org/drawingml/2006/main" noGrp="1"/>
          </p:cNvSpPr>
          <p:nvPr/>
        </p:nvSpPr>
        <p:spPr>
          <a:xfrm xmlns:a="http://schemas.openxmlformats.org/drawingml/2006/main">
            <a:off x="609600" y="4362450"/>
            <a:ext cx="109728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625" b="1">
                <a:solidFill>
                  <a:srgbClr val="007E83"/>
                </a:solidFill>
                <a:latin typeface="Arial"/>
                <a:ea typeface="Arial"/>
                <a:cs typeface="Arial"/>
              </a:defRPr>
            </a:defPPr>
            <a:lvl1pPr algn="l">
              <a:buNone/>
              <a:defRPr sz="2625" b="1">
                <a:solidFill>
                  <a:srgbClr val="007E83"/>
                </a:solidFill>
                <a:latin typeface="Arial"/>
                <a:ea typeface="Arial"/>
                <a:cs typeface="Arial"/>
              </a:defRPr>
            </a:lvl1pPr>
            <a:lvl2pPr algn="l">
              <a:buNone/>
              <a:defRPr sz="2625" b="1">
                <a:solidFill>
                  <a:srgbClr val="007E83"/>
                </a:solidFill>
                <a:latin typeface="Arial"/>
                <a:ea typeface="Arial"/>
                <a:cs typeface="Arial"/>
              </a:defRPr>
            </a:lvl2pPr>
            <a:lvl3pPr algn="l">
              <a:buNone/>
              <a:defRPr sz="2625" b="1">
                <a:solidFill>
                  <a:srgbClr val="007E83"/>
                </a:solidFill>
                <a:latin typeface="Arial"/>
                <a:ea typeface="Arial"/>
                <a:cs typeface="Arial"/>
              </a:defRPr>
            </a:lvl3pPr>
            <a:lvl4pPr algn="l">
              <a:buNone/>
              <a:defRPr sz="2625" b="1">
                <a:solidFill>
                  <a:srgbClr val="007E83"/>
                </a:solidFill>
                <a:latin typeface="Arial"/>
                <a:ea typeface="Arial"/>
                <a:cs typeface="Arial"/>
              </a:defRPr>
            </a:lvl4pPr>
            <a:lvl5pPr algn="l">
              <a:buNone/>
              <a:defRPr sz="2625" b="1">
                <a:solidFill>
                  <a:srgbClr val="007E83"/>
                </a:solidFill>
                <a:latin typeface="Arial"/>
                <a:ea typeface="Arial"/>
                <a:cs typeface="Arial"/>
              </a:defRPr>
            </a:lvl5pPr>
            <a:lvl6pPr algn="l">
              <a:buNone/>
              <a:defRPr sz="2625" b="1">
                <a:solidFill>
                  <a:srgbClr val="007E83"/>
                </a:solidFill>
                <a:latin typeface="Arial"/>
                <a:ea typeface="Arial"/>
                <a:cs typeface="Arial"/>
              </a:defRPr>
            </a:lvl6pPr>
            <a:lvl7pPr algn="l">
              <a:buNone/>
              <a:defRPr sz="2625" b="1">
                <a:solidFill>
                  <a:srgbClr val="007E83"/>
                </a:solidFill>
                <a:latin typeface="Arial"/>
                <a:ea typeface="Arial"/>
                <a:cs typeface="Arial"/>
              </a:defRPr>
            </a:lvl7pPr>
            <a:lvl8pPr algn="l">
              <a:buNone/>
              <a:defRPr sz="2625" b="1">
                <a:solidFill>
                  <a:srgbClr val="007E83"/>
                </a:solidFill>
                <a:latin typeface="Arial"/>
                <a:ea typeface="Arial"/>
                <a:cs typeface="Arial"/>
              </a:defRPr>
            </a:lvl8pPr>
            <a:lvl9pPr algn="l">
              <a:buNone/>
              <a:defRPr sz="2625" b="1">
                <a:solidFill>
                  <a:srgbClr val="007E83"/>
                </a:solidFill>
                <a:latin typeface="Arial"/>
                <a:ea typeface="Arial"/>
                <a:cs typeface="Arial"/>
              </a:defRPr>
            </a:lvl9pPr>
          </a:lstStyle>
          <a:p xmlns:a="http://schemas.openxmlformats.org/drawingml/2006/main">
            <a:pPr algn="l">
              <a:buNone/>
              <a:defRPr sz="2625" b="1">
                <a:solidFill>
                  <a:srgbClr val="007E83"/>
                </a:solidFill>
                <a:latin typeface="Arial"/>
                <a:ea typeface="Arial"/>
                <a:cs typeface="Arial"/>
              </a:defRPr>
            </a:pPr>
            <a:r>
              <a:rPr sz="2625" b="1">
                <a:solidFill>
                  <a:srgbClr val="007E83"/>
                </a:solidFill>
                <a:latin typeface="Arial"/>
                <a:ea typeface="Arial"/>
                <a:cs typeface="Arial"/>
              </a:rPr>
              <a:t>(0.32826 − 0.32542) × 100 = 0.284 pp</a:t>
            </a:r>
          </a:p>
        </p:txBody>
      </p:sp>
      <p:sp>
        <p:nvSpPr>
          <p:cNvPr id="9" name="gain-scope">
            <a:extLst xmlns:a="http://schemas.openxmlformats.org/drawingml/2006/main">
              <a:ext uri="{FF2B5EF4-FFF2-40B4-BE49-F238E27FC236}">
                <a16:creationId xmlns:a16="http://schemas.microsoft.com/office/drawing/2014/main" id="{186E0427-EE96-4A1D-BBAD-EF2C2936F34F}"/>
              </a:ext>
            </a:extLst>
          </p:cNvPr>
          <p:cNvSpPr>
            <a:spLocks xmlns:a="http://schemas.openxmlformats.org/drawingml/2006/main" noGrp="1"/>
          </p:cNvSpPr>
          <p:nvPr/>
        </p:nvSpPr>
        <p:spPr>
          <a:xfrm xmlns:a="http://schemas.openxmlformats.org/drawingml/2006/main">
            <a:off x="609600" y="4981575"/>
            <a:ext cx="109728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950" b="0">
                <a:solidFill>
                  <a:srgbClr val="203440"/>
                </a:solidFill>
                <a:latin typeface="Arial"/>
                <a:ea typeface="Arial"/>
                <a:cs typeface="Arial"/>
              </a:defRPr>
            </a:defPPr>
            <a:lvl1pPr algn="l">
              <a:buNone/>
              <a:defRPr sz="1950" b="0">
                <a:solidFill>
                  <a:srgbClr val="203440"/>
                </a:solidFill>
                <a:latin typeface="Arial"/>
                <a:ea typeface="Arial"/>
                <a:cs typeface="Arial"/>
              </a:defRPr>
            </a:lvl1pPr>
            <a:lvl2pPr algn="l">
              <a:buNone/>
              <a:defRPr sz="1950" b="0">
                <a:solidFill>
                  <a:srgbClr val="203440"/>
                </a:solidFill>
                <a:latin typeface="Arial"/>
                <a:ea typeface="Arial"/>
                <a:cs typeface="Arial"/>
              </a:defRPr>
            </a:lvl2pPr>
            <a:lvl3pPr algn="l">
              <a:buNone/>
              <a:defRPr sz="1950" b="0">
                <a:solidFill>
                  <a:srgbClr val="203440"/>
                </a:solidFill>
                <a:latin typeface="Arial"/>
                <a:ea typeface="Arial"/>
                <a:cs typeface="Arial"/>
              </a:defRPr>
            </a:lvl3pPr>
            <a:lvl4pPr algn="l">
              <a:buNone/>
              <a:defRPr sz="1950" b="0">
                <a:solidFill>
                  <a:srgbClr val="203440"/>
                </a:solidFill>
                <a:latin typeface="Arial"/>
                <a:ea typeface="Arial"/>
                <a:cs typeface="Arial"/>
              </a:defRPr>
            </a:lvl4pPr>
            <a:lvl5pPr algn="l">
              <a:buNone/>
              <a:defRPr sz="1950" b="0">
                <a:solidFill>
                  <a:srgbClr val="203440"/>
                </a:solidFill>
                <a:latin typeface="Arial"/>
                <a:ea typeface="Arial"/>
                <a:cs typeface="Arial"/>
              </a:defRPr>
            </a:lvl5pPr>
            <a:lvl6pPr algn="l">
              <a:buNone/>
              <a:defRPr sz="1950" b="0">
                <a:solidFill>
                  <a:srgbClr val="203440"/>
                </a:solidFill>
                <a:latin typeface="Arial"/>
                <a:ea typeface="Arial"/>
                <a:cs typeface="Arial"/>
              </a:defRPr>
            </a:lvl6pPr>
            <a:lvl7pPr algn="l">
              <a:buNone/>
              <a:defRPr sz="1950" b="0">
                <a:solidFill>
                  <a:srgbClr val="203440"/>
                </a:solidFill>
                <a:latin typeface="Arial"/>
                <a:ea typeface="Arial"/>
                <a:cs typeface="Arial"/>
              </a:defRPr>
            </a:lvl7pPr>
            <a:lvl8pPr algn="l">
              <a:buNone/>
              <a:defRPr sz="1950" b="0">
                <a:solidFill>
                  <a:srgbClr val="203440"/>
                </a:solidFill>
                <a:latin typeface="Arial"/>
                <a:ea typeface="Arial"/>
                <a:cs typeface="Arial"/>
              </a:defRPr>
            </a:lvl8pPr>
            <a:lvl9pPr algn="l">
              <a:buNone/>
              <a:defRPr sz="1950" b="0">
                <a:solidFill>
                  <a:srgbClr val="203440"/>
                </a:solidFill>
                <a:latin typeface="Arial"/>
                <a:ea typeface="Arial"/>
                <a:cs typeface="Arial"/>
              </a:defRPr>
            </a:lvl9pPr>
          </a:lstStyle>
          <a:p xmlns:a="http://schemas.openxmlformats.org/drawingml/2006/main">
            <a:pPr algn="l">
              <a:buNone/>
              <a:defRPr sz="1950" b="0">
                <a:solidFill>
                  <a:srgbClr val="203440"/>
                </a:solidFill>
                <a:latin typeface="Arial"/>
                <a:ea typeface="Arial"/>
                <a:cs typeface="Arial"/>
              </a:defRPr>
            </a:pPr>
            <a:r>
              <a:rPr sz="1950" b="0">
                <a:solidFill>
                  <a:srgbClr val="203440"/>
                </a:solidFill>
                <a:latin typeface="Arial"/>
                <a:ea typeface="Arial"/>
                <a:cs typeface="Arial"/>
              </a:rPr>
              <a:t>Observed validation-proxy difference for this shared prefix.</a:t>
            </a:r>
          </a:p>
          <a:p xmlns:a="http://schemas.openxmlformats.org/drawingml/2006/main">
            <a:pPr algn="l">
              <a:buNone/>
              <a:defRPr sz="1950" b="0">
                <a:solidFill>
                  <a:srgbClr val="203440"/>
                </a:solidFill>
                <a:latin typeface="Arial"/>
                <a:ea typeface="Arial"/>
                <a:cs typeface="Arial"/>
              </a:defRPr>
            </a:pPr>
            <a:r>
              <a:rPr sz="1950" b="0">
                <a:solidFill>
                  <a:srgbClr val="203440"/>
                </a:solidFill>
                <a:latin typeface="Arial"/>
                <a:ea typeface="Arial"/>
                <a:cs typeface="Arial"/>
              </a:rPr>
              <a:t>A general final-test advantage requires separate evidence.</a:t>
            </a:r>
          </a:p>
        </p:txBody>
      </p:sp>
    </p:spTree>
    <p:extLst>
      <p:ext uri="{BB962C8B-B14F-4D97-AF65-F5344CB8AC3E}">
        <p14:creationId xmlns:p14="http://schemas.microsoft.com/office/powerpoint/2010/main" val="618389178"/>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eyebrow">
            <a:extLst xmlns:a="http://schemas.openxmlformats.org/drawingml/2006/main">
              <a:ext uri="{FF2B5EF4-FFF2-40B4-BE49-F238E27FC236}">
                <a16:creationId xmlns:a16="http://schemas.microsoft.com/office/drawing/2014/main" id="{47A94F04-F34B-4DFC-AAFA-93826343D3AB}"/>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75" b="1">
                <a:solidFill>
                  <a:srgbClr val="007E83"/>
                </a:solidFill>
                <a:latin typeface="Arial"/>
                <a:ea typeface="Arial"/>
                <a:cs typeface="Arial"/>
              </a:defRPr>
            </a:defPPr>
            <a:lvl1pPr algn="l">
              <a:buNone/>
              <a:defRPr sz="1275" b="1">
                <a:solidFill>
                  <a:srgbClr val="007E83"/>
                </a:solidFill>
                <a:latin typeface="Arial"/>
                <a:ea typeface="Arial"/>
                <a:cs typeface="Arial"/>
              </a:defRPr>
            </a:lvl1pPr>
            <a:lvl2pPr algn="l">
              <a:buNone/>
              <a:defRPr sz="1275" b="1">
                <a:solidFill>
                  <a:srgbClr val="007E83"/>
                </a:solidFill>
                <a:latin typeface="Arial"/>
                <a:ea typeface="Arial"/>
                <a:cs typeface="Arial"/>
              </a:defRPr>
            </a:lvl2pPr>
            <a:lvl3pPr algn="l">
              <a:buNone/>
              <a:defRPr sz="1275" b="1">
                <a:solidFill>
                  <a:srgbClr val="007E83"/>
                </a:solidFill>
                <a:latin typeface="Arial"/>
                <a:ea typeface="Arial"/>
                <a:cs typeface="Arial"/>
              </a:defRPr>
            </a:lvl3pPr>
            <a:lvl4pPr algn="l">
              <a:buNone/>
              <a:defRPr sz="1275" b="1">
                <a:solidFill>
                  <a:srgbClr val="007E83"/>
                </a:solidFill>
                <a:latin typeface="Arial"/>
                <a:ea typeface="Arial"/>
                <a:cs typeface="Arial"/>
              </a:defRPr>
            </a:lvl4pPr>
            <a:lvl5pPr algn="l">
              <a:buNone/>
              <a:defRPr sz="1275" b="1">
                <a:solidFill>
                  <a:srgbClr val="007E83"/>
                </a:solidFill>
                <a:latin typeface="Arial"/>
                <a:ea typeface="Arial"/>
                <a:cs typeface="Arial"/>
              </a:defRPr>
            </a:lvl5pPr>
            <a:lvl6pPr algn="l">
              <a:buNone/>
              <a:defRPr sz="1275" b="1">
                <a:solidFill>
                  <a:srgbClr val="007E83"/>
                </a:solidFill>
                <a:latin typeface="Arial"/>
                <a:ea typeface="Arial"/>
                <a:cs typeface="Arial"/>
              </a:defRPr>
            </a:lvl6pPr>
            <a:lvl7pPr algn="l">
              <a:buNone/>
              <a:defRPr sz="1275" b="1">
                <a:solidFill>
                  <a:srgbClr val="007E83"/>
                </a:solidFill>
                <a:latin typeface="Arial"/>
                <a:ea typeface="Arial"/>
                <a:cs typeface="Arial"/>
              </a:defRPr>
            </a:lvl7pPr>
            <a:lvl8pPr algn="l">
              <a:buNone/>
              <a:defRPr sz="1275" b="1">
                <a:solidFill>
                  <a:srgbClr val="007E83"/>
                </a:solidFill>
                <a:latin typeface="Arial"/>
                <a:ea typeface="Arial"/>
                <a:cs typeface="Arial"/>
              </a:defRPr>
            </a:lvl8pPr>
            <a:lvl9pPr algn="l">
              <a:buNone/>
              <a:defRPr sz="1275" b="1">
                <a:solidFill>
                  <a:srgbClr val="007E83"/>
                </a:solidFill>
                <a:latin typeface="Arial"/>
                <a:ea typeface="Arial"/>
                <a:cs typeface="Arial"/>
              </a:defRPr>
            </a:lvl9pPr>
          </a:lstStyle>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ICCT 2026  ·  PAPER #1684</a:t>
            </a:r>
          </a:p>
        </p:txBody>
      </p:sp>
      <p:sp>
        <p:nvSpPr>
          <p:cNvPr id="2" name="slide-title">
            <a:extLst xmlns:a="http://schemas.openxmlformats.org/drawingml/2006/main">
              <a:ext uri="{FF2B5EF4-FFF2-40B4-BE49-F238E27FC236}">
                <a16:creationId xmlns:a16="http://schemas.microsoft.com/office/drawing/2014/main" id="{827355B1-39F0-44AF-9325-4494EF78EF69}"/>
              </a:ext>
            </a:extLst>
          </p:cNvPr>
          <p:cNvSpPr>
            <a:spLocks xmlns:a="http://schemas.openxmlformats.org/drawingml/2006/main" noGrp="1"/>
          </p:cNvSpPr>
          <p:nvPr/>
        </p:nvSpPr>
        <p:spPr>
          <a:xfrm xmlns:a="http://schemas.openxmlformats.org/drawingml/2006/main">
            <a:off x="609600" y="695325"/>
            <a:ext cx="109728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850" b="1">
                <a:solidFill>
                  <a:srgbClr val="173042"/>
                </a:solidFill>
                <a:latin typeface="Arial"/>
                <a:ea typeface="Arial"/>
                <a:cs typeface="Arial"/>
              </a:defRPr>
            </a:defPPr>
            <a:lvl1pPr algn="l">
              <a:buNone/>
              <a:defRPr sz="2850" b="1">
                <a:solidFill>
                  <a:srgbClr val="173042"/>
                </a:solidFill>
                <a:latin typeface="Arial"/>
                <a:ea typeface="Arial"/>
                <a:cs typeface="Arial"/>
              </a:defRPr>
            </a:lvl1pPr>
            <a:lvl2pPr algn="l">
              <a:buNone/>
              <a:defRPr sz="2850" b="1">
                <a:solidFill>
                  <a:srgbClr val="173042"/>
                </a:solidFill>
                <a:latin typeface="Arial"/>
                <a:ea typeface="Arial"/>
                <a:cs typeface="Arial"/>
              </a:defRPr>
            </a:lvl2pPr>
            <a:lvl3pPr algn="l">
              <a:buNone/>
              <a:defRPr sz="2850" b="1">
                <a:solidFill>
                  <a:srgbClr val="173042"/>
                </a:solidFill>
                <a:latin typeface="Arial"/>
                <a:ea typeface="Arial"/>
                <a:cs typeface="Arial"/>
              </a:defRPr>
            </a:lvl3pPr>
            <a:lvl4pPr algn="l">
              <a:buNone/>
              <a:defRPr sz="2850" b="1">
                <a:solidFill>
                  <a:srgbClr val="173042"/>
                </a:solidFill>
                <a:latin typeface="Arial"/>
                <a:ea typeface="Arial"/>
                <a:cs typeface="Arial"/>
              </a:defRPr>
            </a:lvl4pPr>
            <a:lvl5pPr algn="l">
              <a:buNone/>
              <a:defRPr sz="2850" b="1">
                <a:solidFill>
                  <a:srgbClr val="173042"/>
                </a:solidFill>
                <a:latin typeface="Arial"/>
                <a:ea typeface="Arial"/>
                <a:cs typeface="Arial"/>
              </a:defRPr>
            </a:lvl5pPr>
            <a:lvl6pPr algn="l">
              <a:buNone/>
              <a:defRPr sz="2850" b="1">
                <a:solidFill>
                  <a:srgbClr val="173042"/>
                </a:solidFill>
                <a:latin typeface="Arial"/>
                <a:ea typeface="Arial"/>
                <a:cs typeface="Arial"/>
              </a:defRPr>
            </a:lvl6pPr>
            <a:lvl7pPr algn="l">
              <a:buNone/>
              <a:defRPr sz="2850" b="1">
                <a:solidFill>
                  <a:srgbClr val="173042"/>
                </a:solidFill>
                <a:latin typeface="Arial"/>
                <a:ea typeface="Arial"/>
                <a:cs typeface="Arial"/>
              </a:defRPr>
            </a:lvl7pPr>
            <a:lvl8pPr algn="l">
              <a:buNone/>
              <a:defRPr sz="2850" b="1">
                <a:solidFill>
                  <a:srgbClr val="173042"/>
                </a:solidFill>
                <a:latin typeface="Arial"/>
                <a:ea typeface="Arial"/>
                <a:cs typeface="Arial"/>
              </a:defRPr>
            </a:lvl8pPr>
            <a:lvl9pPr algn="l">
              <a:buNone/>
              <a:defRPr sz="2850" b="1">
                <a:solidFill>
                  <a:srgbClr val="173042"/>
                </a:solidFill>
                <a:latin typeface="Arial"/>
                <a:ea typeface="Arial"/>
                <a:cs typeface="Arial"/>
              </a:defRPr>
            </a:lvl9pPr>
          </a:lstStyle>
          <a:p xmlns:a="http://schemas.openxmlformats.org/drawingml/2006/main">
            <a:pPr algn="l">
              <a:buNone/>
              <a:defRPr sz="2850" b="1">
                <a:solidFill>
                  <a:srgbClr val="173042"/>
                </a:solidFill>
                <a:latin typeface="Arial"/>
                <a:ea typeface="Arial"/>
                <a:cs typeface="Arial"/>
              </a:defRPr>
            </a:pPr>
            <a:r>
              <a:rPr sz="2850" b="1">
                <a:solidFill>
                  <a:srgbClr val="173042"/>
                </a:solidFill>
                <a:latin typeface="Arial"/>
                <a:ea typeface="Arial"/>
                <a:cs typeface="Arial"/>
              </a:rPr>
              <a:t>Three paired test seeds show a small, uncertain gain</a:t>
            </a:r>
          </a:p>
        </p:txBody>
      </p:sp>
      <p:sp>
        <p:nvSpPr>
          <p:cNvPr id="3" name="slide-subtitle">
            <a:extLst xmlns:a="http://schemas.openxmlformats.org/drawingml/2006/main">
              <a:ext uri="{FF2B5EF4-FFF2-40B4-BE49-F238E27FC236}">
                <a16:creationId xmlns:a16="http://schemas.microsoft.com/office/drawing/2014/main" id="{65F26A82-C6C4-4E7C-9AB6-2A40AC620AA7}"/>
              </a:ext>
            </a:extLst>
          </p:cNvPr>
          <p:cNvSpPr>
            <a:spLocks xmlns:a="http://schemas.openxmlformats.org/drawingml/2006/main" noGrp="1"/>
          </p:cNvSpPr>
          <p:nvPr/>
        </p:nvSpPr>
        <p:spPr>
          <a:xfrm xmlns:a="http://schemas.openxmlformats.org/drawingml/2006/main">
            <a:off x="609600" y="1400175"/>
            <a:ext cx="109728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725" b="0">
                <a:solidFill>
                  <a:srgbClr val="586B79"/>
                </a:solidFill>
                <a:latin typeface="Arial"/>
                <a:ea typeface="Arial"/>
                <a:cs typeface="Arial"/>
              </a:defRPr>
            </a:defPPr>
            <a:lvl1pPr algn="l">
              <a:buNone/>
              <a:defRPr sz="1725" b="0">
                <a:solidFill>
                  <a:srgbClr val="586B79"/>
                </a:solidFill>
                <a:latin typeface="Arial"/>
                <a:ea typeface="Arial"/>
                <a:cs typeface="Arial"/>
              </a:defRPr>
            </a:lvl1pPr>
            <a:lvl2pPr algn="l">
              <a:buNone/>
              <a:defRPr sz="1725" b="0">
                <a:solidFill>
                  <a:srgbClr val="586B79"/>
                </a:solidFill>
                <a:latin typeface="Arial"/>
                <a:ea typeface="Arial"/>
                <a:cs typeface="Arial"/>
              </a:defRPr>
            </a:lvl2pPr>
            <a:lvl3pPr algn="l">
              <a:buNone/>
              <a:defRPr sz="1725" b="0">
                <a:solidFill>
                  <a:srgbClr val="586B79"/>
                </a:solidFill>
                <a:latin typeface="Arial"/>
                <a:ea typeface="Arial"/>
                <a:cs typeface="Arial"/>
              </a:defRPr>
            </a:lvl3pPr>
            <a:lvl4pPr algn="l">
              <a:buNone/>
              <a:defRPr sz="1725" b="0">
                <a:solidFill>
                  <a:srgbClr val="586B79"/>
                </a:solidFill>
                <a:latin typeface="Arial"/>
                <a:ea typeface="Arial"/>
                <a:cs typeface="Arial"/>
              </a:defRPr>
            </a:lvl4pPr>
            <a:lvl5pPr algn="l">
              <a:buNone/>
              <a:defRPr sz="1725" b="0">
                <a:solidFill>
                  <a:srgbClr val="586B79"/>
                </a:solidFill>
                <a:latin typeface="Arial"/>
                <a:ea typeface="Arial"/>
                <a:cs typeface="Arial"/>
              </a:defRPr>
            </a:lvl5pPr>
            <a:lvl6pPr algn="l">
              <a:buNone/>
              <a:defRPr sz="1725" b="0">
                <a:solidFill>
                  <a:srgbClr val="586B79"/>
                </a:solidFill>
                <a:latin typeface="Arial"/>
                <a:ea typeface="Arial"/>
                <a:cs typeface="Arial"/>
              </a:defRPr>
            </a:lvl6pPr>
            <a:lvl7pPr algn="l">
              <a:buNone/>
              <a:defRPr sz="1725" b="0">
                <a:solidFill>
                  <a:srgbClr val="586B79"/>
                </a:solidFill>
                <a:latin typeface="Arial"/>
                <a:ea typeface="Arial"/>
                <a:cs typeface="Arial"/>
              </a:defRPr>
            </a:lvl7pPr>
            <a:lvl8pPr algn="l">
              <a:buNone/>
              <a:defRPr sz="1725" b="0">
                <a:solidFill>
                  <a:srgbClr val="586B79"/>
                </a:solidFill>
                <a:latin typeface="Arial"/>
                <a:ea typeface="Arial"/>
                <a:cs typeface="Arial"/>
              </a:defRPr>
            </a:lvl8pPr>
            <a:lvl9pPr algn="l">
              <a:buNone/>
              <a:defRPr sz="1725" b="0">
                <a:solidFill>
                  <a:srgbClr val="586B79"/>
                </a:solidFill>
                <a:latin typeface="Arial"/>
                <a:ea typeface="Arial"/>
                <a:cs typeface="Arial"/>
              </a:defRPr>
            </a:lvl9pPr>
          </a:lstStyle>
          <a:p xmlns:a="http://schemas.openxmlformats.org/drawingml/2006/main">
            <a:pPr algn="l">
              <a:buNone/>
              <a:defRPr sz="1725" b="0">
                <a:solidFill>
                  <a:srgbClr val="586B79"/>
                </a:solidFill>
                <a:latin typeface="Arial"/>
                <a:ea typeface="Arial"/>
                <a:cs typeface="Arial"/>
              </a:defRPr>
            </a:pPr>
            <a:r>
              <a:rPr sz="1725" b="0">
                <a:solidFill>
                  <a:srgbClr val="586B79"/>
                </a:solidFill>
                <a:latin typeface="Arial"/>
                <a:ea typeface="Arial"/>
                <a:cs typeface="Arial"/>
              </a:rPr>
              <a:t>Held-out strict test mAP after 100-epoch retraining of each frozen winner.</a:t>
            </a:r>
          </a:p>
        </p:txBody>
      </p:sp>
      <p:sp>
        <p:nvSpPr>
          <p:cNvPr id="4" name="footer-rule">
            <a:extLst xmlns:a="http://schemas.openxmlformats.org/drawingml/2006/main">
              <a:ext uri="{FF2B5EF4-FFF2-40B4-BE49-F238E27FC236}">
                <a16:creationId xmlns:a16="http://schemas.microsoft.com/office/drawing/2014/main" id="{270EED27-AC7D-4315-A035-F034B77906E2}"/>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4DEE4"/>
          </a:solidFill>
          <a:ln xmlns:a="http://schemas.openxmlformats.org/drawingml/2006/main" w="0">
            <a:noFill/>
            <a:prstDash val="solid"/>
          </a:ln>
        </p:spPr>
      </p:sp>
      <p:sp>
        <p:nvSpPr>
          <p:cNvPr id="5" name="footer-author">
            <a:extLst xmlns:a="http://schemas.openxmlformats.org/drawingml/2006/main">
              <a:ext uri="{FF2B5EF4-FFF2-40B4-BE49-F238E27FC236}">
                <a16:creationId xmlns:a16="http://schemas.microsoft.com/office/drawing/2014/main" id="{5654B10F-19DC-4165-BD92-DDFC764A16EB}"/>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00" b="0">
                <a:solidFill>
                  <a:srgbClr val="586B79"/>
                </a:solidFill>
                <a:latin typeface="Arial"/>
                <a:ea typeface="Arial"/>
                <a:cs typeface="Arial"/>
              </a:defRPr>
            </a:defPPr>
            <a:lvl1pPr algn="l">
              <a:buNone/>
              <a:defRPr sz="1200" b="0">
                <a:solidFill>
                  <a:srgbClr val="586B79"/>
                </a:solidFill>
                <a:latin typeface="Arial"/>
                <a:ea typeface="Arial"/>
                <a:cs typeface="Arial"/>
              </a:defRPr>
            </a:lvl1pPr>
            <a:lvl2pPr algn="l">
              <a:buNone/>
              <a:defRPr sz="1200" b="0">
                <a:solidFill>
                  <a:srgbClr val="586B79"/>
                </a:solidFill>
                <a:latin typeface="Arial"/>
                <a:ea typeface="Arial"/>
                <a:cs typeface="Arial"/>
              </a:defRPr>
            </a:lvl2pPr>
            <a:lvl3pPr algn="l">
              <a:buNone/>
              <a:defRPr sz="1200" b="0">
                <a:solidFill>
                  <a:srgbClr val="586B79"/>
                </a:solidFill>
                <a:latin typeface="Arial"/>
                <a:ea typeface="Arial"/>
                <a:cs typeface="Arial"/>
              </a:defRPr>
            </a:lvl3pPr>
            <a:lvl4pPr algn="l">
              <a:buNone/>
              <a:defRPr sz="1200" b="0">
                <a:solidFill>
                  <a:srgbClr val="586B79"/>
                </a:solidFill>
                <a:latin typeface="Arial"/>
                <a:ea typeface="Arial"/>
                <a:cs typeface="Arial"/>
              </a:defRPr>
            </a:lvl4pPr>
            <a:lvl5pPr algn="l">
              <a:buNone/>
              <a:defRPr sz="1200" b="0">
                <a:solidFill>
                  <a:srgbClr val="586B79"/>
                </a:solidFill>
                <a:latin typeface="Arial"/>
                <a:ea typeface="Arial"/>
                <a:cs typeface="Arial"/>
              </a:defRPr>
            </a:lvl5pPr>
            <a:lvl6pPr algn="l">
              <a:buNone/>
              <a:defRPr sz="1200" b="0">
                <a:solidFill>
                  <a:srgbClr val="586B79"/>
                </a:solidFill>
                <a:latin typeface="Arial"/>
                <a:ea typeface="Arial"/>
                <a:cs typeface="Arial"/>
              </a:defRPr>
            </a:lvl6pPr>
            <a:lvl7pPr algn="l">
              <a:buNone/>
              <a:defRPr sz="1200" b="0">
                <a:solidFill>
                  <a:srgbClr val="586B79"/>
                </a:solidFill>
                <a:latin typeface="Arial"/>
                <a:ea typeface="Arial"/>
                <a:cs typeface="Arial"/>
              </a:defRPr>
            </a:lvl7pPr>
            <a:lvl8pPr algn="l">
              <a:buNone/>
              <a:defRPr sz="1200" b="0">
                <a:solidFill>
                  <a:srgbClr val="586B79"/>
                </a:solidFill>
                <a:latin typeface="Arial"/>
                <a:ea typeface="Arial"/>
                <a:cs typeface="Arial"/>
              </a:defRPr>
            </a:lvl8pPr>
            <a:lvl9pPr algn="l">
              <a:buNone/>
              <a:defRPr sz="1200" b="0">
                <a:solidFill>
                  <a:srgbClr val="586B79"/>
                </a:solidFill>
                <a:latin typeface="Arial"/>
                <a:ea typeface="Arial"/>
                <a:cs typeface="Arial"/>
              </a:defRPr>
            </a:lvl9pPr>
          </a:lstStyle>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footer-number">
            <a:extLst xmlns:a="http://schemas.openxmlformats.org/drawingml/2006/main">
              <a:ext uri="{FF2B5EF4-FFF2-40B4-BE49-F238E27FC236}">
                <a16:creationId xmlns:a16="http://schemas.microsoft.com/office/drawing/2014/main" id="{367C9AAC-A6DF-42C1-8CC7-5A0A63576524}"/>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r">
              <a:defRPr sz="1350" b="0">
                <a:solidFill>
                  <a:srgbClr val="586B79"/>
                </a:solidFill>
                <a:latin typeface="Arial"/>
                <a:ea typeface="Arial"/>
                <a:cs typeface="Arial"/>
              </a:defRPr>
            </a:defPPr>
            <a:lvl1pPr algn="r">
              <a:buNone/>
              <a:defRPr sz="1350" b="0">
                <a:solidFill>
                  <a:srgbClr val="586B79"/>
                </a:solidFill>
                <a:latin typeface="Arial"/>
                <a:ea typeface="Arial"/>
                <a:cs typeface="Arial"/>
              </a:defRPr>
            </a:lvl1pPr>
            <a:lvl2pPr algn="r">
              <a:buNone/>
              <a:defRPr sz="1350" b="0">
                <a:solidFill>
                  <a:srgbClr val="586B79"/>
                </a:solidFill>
                <a:latin typeface="Arial"/>
                <a:ea typeface="Arial"/>
                <a:cs typeface="Arial"/>
              </a:defRPr>
            </a:lvl2pPr>
            <a:lvl3pPr algn="r">
              <a:buNone/>
              <a:defRPr sz="1350" b="0">
                <a:solidFill>
                  <a:srgbClr val="586B79"/>
                </a:solidFill>
                <a:latin typeface="Arial"/>
                <a:ea typeface="Arial"/>
                <a:cs typeface="Arial"/>
              </a:defRPr>
            </a:lvl3pPr>
            <a:lvl4pPr algn="r">
              <a:buNone/>
              <a:defRPr sz="1350" b="0">
                <a:solidFill>
                  <a:srgbClr val="586B79"/>
                </a:solidFill>
                <a:latin typeface="Arial"/>
                <a:ea typeface="Arial"/>
                <a:cs typeface="Arial"/>
              </a:defRPr>
            </a:lvl4pPr>
            <a:lvl5pPr algn="r">
              <a:buNone/>
              <a:defRPr sz="1350" b="0">
                <a:solidFill>
                  <a:srgbClr val="586B79"/>
                </a:solidFill>
                <a:latin typeface="Arial"/>
                <a:ea typeface="Arial"/>
                <a:cs typeface="Arial"/>
              </a:defRPr>
            </a:lvl5pPr>
            <a:lvl6pPr algn="r">
              <a:buNone/>
              <a:defRPr sz="1350" b="0">
                <a:solidFill>
                  <a:srgbClr val="586B79"/>
                </a:solidFill>
                <a:latin typeface="Arial"/>
                <a:ea typeface="Arial"/>
                <a:cs typeface="Arial"/>
              </a:defRPr>
            </a:lvl6pPr>
            <a:lvl7pPr algn="r">
              <a:buNone/>
              <a:defRPr sz="1350" b="0">
                <a:solidFill>
                  <a:srgbClr val="586B79"/>
                </a:solidFill>
                <a:latin typeface="Arial"/>
                <a:ea typeface="Arial"/>
                <a:cs typeface="Arial"/>
              </a:defRPr>
            </a:lvl7pPr>
            <a:lvl8pPr algn="r">
              <a:buNone/>
              <a:defRPr sz="1350" b="0">
                <a:solidFill>
                  <a:srgbClr val="586B79"/>
                </a:solidFill>
                <a:latin typeface="Arial"/>
                <a:ea typeface="Arial"/>
                <a:cs typeface="Arial"/>
              </a:defRPr>
            </a:lvl8pPr>
            <a:lvl9pPr algn="r">
              <a:buNone/>
              <a:defRPr sz="1350" b="0">
                <a:solidFill>
                  <a:srgbClr val="586B79"/>
                </a:solidFill>
                <a:latin typeface="Arial"/>
                <a:ea typeface="Arial"/>
                <a:cs typeface="Arial"/>
              </a:defRPr>
            </a:lvl9pPr>
          </a:lstStyle>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12 / 15</a:t>
            </a:r>
          </a:p>
        </p:txBody>
      </p:sp>
      <p:graphicFrame>
        <p:nvGraphicFramePr>
          <p:cNvPr id="7" name="">
            <a:extLst xmlns:a="http://schemas.openxmlformats.org/drawingml/2006/main">
              <a:ext uri="{FF2B5EF4-FFF2-40B4-BE49-F238E27FC236}">
                <a16:creationId xmlns:a16="http://schemas.microsoft.com/office/drawing/2014/main" id="{B50111F7-6448-47BF-AB26-F44D1A964B61}"/>
              </a:ext>
            </a:extLst>
          </p:cNvPr>
          <p:cNvGraphicFramePr/>
          <p:nvPr/>
        </p:nvGraphicFramePr>
        <p:xfrm>
          <a:off xmlns:a="http://schemas.openxmlformats.org/drawingml/2006/main" x="609600" y="2019300"/>
          <a:ext xmlns:a="http://schemas.openxmlformats.org/drawingml/2006/main" cx="10972800" cy="2333625"/>
        </p:xfrm>
        <a:graphic xmlns:a="http://schemas.openxmlformats.org/drawingml/2006/main">
          <a:graphicData uri="http://schemas.openxmlformats.org/drawingml/2006/table">
            <a:tbl>
              <a:tblPr/>
              <a:tblGrid>
                <a:gridCol w="1447800"/>
                <a:gridCol w="1905000"/>
                <a:gridCol w="1905000"/>
                <a:gridCol w="1905000"/>
                <a:gridCol w="1905000"/>
                <a:gridCol w="1905000"/>
              </a:tblGrid>
              <a:tr h="466725">
                <a:tc>
                  <a:txBody>
                    <a:bodyPr lIns="114300" tIns="66675" rIns="114300" bIns="66675"/>
                    <a:lstStyle/>
                    <a:p>
                      <a:pPr algn="l">
                        <a:buNone/>
                      </a:pPr>
                      <a:r>
                        <a:rPr sz="1800" b="1">
                          <a:solidFill>
                            <a:srgbClr val="FFFFFF"/>
                          </a:solidFill>
                          <a:latin typeface="Arial"/>
                          <a:ea typeface="Arial"/>
                          <a:cs typeface="Arial"/>
                        </a:rPr>
                        <a:t>Seed</a:t>
                      </a:r>
                    </a:p>
                  </a:txBody>
                  <a:tcPr marL="91440" marR="91440" marT="45720" marB="45720" anchor="ctr">
                    <a:lnL w="6668">
                      <a:solidFill>
                        <a:srgbClr val="C1CDD4"/>
                      </a:solidFill>
                      <a:prstDash val="solid"/>
                    </a:lnL>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c>
                  <a:txBody>
                    <a:bodyPr lIns="114300" tIns="66675" rIns="114300" bIns="66675"/>
                    <a:lstStyle/>
                    <a:p>
                      <a:pPr algn="ctr">
                        <a:buNone/>
                      </a:pPr>
                      <a:r>
                        <a:rPr sz="1800" b="1">
                          <a:solidFill>
                            <a:srgbClr val="FFFFFF"/>
                          </a:solidFill>
                          <a:latin typeface="Arial"/>
                          <a:ea typeface="Arial"/>
                          <a:cs typeface="Arial"/>
                        </a:rPr>
                        <a:t>A</a:t>
                      </a:r>
                    </a:p>
                  </a:txBody>
                  <a:tcPr marL="91440" marR="91440" marT="45720" marB="45720" anchor="ctr">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c>
                  <a:txBody>
                    <a:bodyPr lIns="114300" tIns="66675" rIns="114300" bIns="66675"/>
                    <a:lstStyle/>
                    <a:p>
                      <a:pPr algn="ctr">
                        <a:buNone/>
                      </a:pPr>
                      <a:r>
                        <a:rPr sz="1800" b="1">
                          <a:solidFill>
                            <a:srgbClr val="FFFFFF"/>
                          </a:solidFill>
                          <a:latin typeface="Arial"/>
                          <a:ea typeface="Arial"/>
                          <a:cs typeface="Arial"/>
                        </a:rPr>
                        <a:t>B</a:t>
                      </a:r>
                    </a:p>
                  </a:txBody>
                  <a:tcPr marL="91440" marR="91440" marT="45720" marB="45720" anchor="ctr">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c>
                  <a:txBody>
                    <a:bodyPr lIns="114300" tIns="66675" rIns="114300" bIns="66675"/>
                    <a:lstStyle/>
                    <a:p>
                      <a:pPr algn="ctr">
                        <a:buNone/>
                      </a:pPr>
                      <a:r>
                        <a:rPr sz="1800" b="1">
                          <a:solidFill>
                            <a:srgbClr val="FFFFFF"/>
                          </a:solidFill>
                          <a:latin typeface="Arial"/>
                          <a:ea typeface="Arial"/>
                          <a:cs typeface="Arial"/>
                        </a:rPr>
                        <a:t>C</a:t>
                      </a:r>
                    </a:p>
                  </a:txBody>
                  <a:tcPr marL="91440" marR="91440" marT="45720" marB="45720" anchor="ctr">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c>
                  <a:txBody>
                    <a:bodyPr lIns="114300" tIns="66675" rIns="114300" bIns="66675"/>
                    <a:lstStyle/>
                    <a:p>
                      <a:pPr algn="ctr">
                        <a:buNone/>
                      </a:pPr>
                      <a:r>
                        <a:rPr sz="1800" b="1">
                          <a:solidFill>
                            <a:srgbClr val="FFFFFF"/>
                          </a:solidFill>
                          <a:latin typeface="Arial"/>
                          <a:ea typeface="Arial"/>
                          <a:cs typeface="Arial"/>
                        </a:rPr>
                        <a:t>B − A (pp)</a:t>
                      </a:r>
                    </a:p>
                  </a:txBody>
                  <a:tcPr marL="91440" marR="91440" marT="45720" marB="45720" anchor="ctr">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c>
                  <a:txBody>
                    <a:bodyPr lIns="114300" tIns="66675" rIns="114300" bIns="66675"/>
                    <a:lstStyle/>
                    <a:p>
                      <a:pPr algn="ctr">
                        <a:buNone/>
                      </a:pPr>
                      <a:r>
                        <a:rPr sz="1800" b="1">
                          <a:solidFill>
                            <a:srgbClr val="FFFFFF"/>
                          </a:solidFill>
                          <a:latin typeface="Arial"/>
                          <a:ea typeface="Arial"/>
                          <a:cs typeface="Arial"/>
                        </a:rPr>
                        <a:t>B − C (pp)</a:t>
                      </a:r>
                    </a:p>
                  </a:txBody>
                  <a:tcPr marL="91440" marR="91440" marT="45720" marB="45720" anchor="ctr">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r>
              <a:tr h="466725">
                <a:tc>
                  <a:txBody>
                    <a:bodyPr lIns="114300" tIns="66675" rIns="114300" bIns="66675"/>
                    <a:lstStyle/>
                    <a:p>
                      <a:pPr algn="l">
                        <a:buNone/>
                      </a:pPr>
                      <a:r>
                        <a:rPr sz="1800" b="0">
                          <a:solidFill>
                            <a:srgbClr val="203440"/>
                          </a:solidFill>
                          <a:latin typeface="Arial"/>
                          <a:ea typeface="Arial"/>
                          <a:cs typeface="Arial"/>
                        </a:rPr>
                        <a:t>0</a:t>
                      </a:r>
                    </a:p>
                  </a:txBody>
                  <a:tcPr marL="91440" marR="91440" marT="45720" marB="45720" anchor="ctr">
                    <a:lnL w="6668">
                      <a:solidFill>
                        <a:srgbClr val="C1CDD4"/>
                      </a:solidFill>
                      <a:prstDash val="solid"/>
                    </a:lnL>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00" b="0">
                          <a:solidFill>
                            <a:srgbClr val="203440"/>
                          </a:solidFill>
                          <a:latin typeface="Arial"/>
                          <a:ea typeface="Arial"/>
                          <a:cs typeface="Arial"/>
                        </a:rPr>
                        <a:t>0.38416</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00" b="0">
                          <a:solidFill>
                            <a:srgbClr val="203440"/>
                          </a:solidFill>
                          <a:latin typeface="Arial"/>
                          <a:ea typeface="Arial"/>
                          <a:cs typeface="Arial"/>
                        </a:rPr>
                        <a:t>0.39742</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00" b="0">
                          <a:solidFill>
                            <a:srgbClr val="203440"/>
                          </a:solidFill>
                          <a:latin typeface="Arial"/>
                          <a:ea typeface="Arial"/>
                          <a:cs typeface="Arial"/>
                        </a:rPr>
                        <a:t>0.39687</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00" b="0">
                          <a:solidFill>
                            <a:srgbClr val="203440"/>
                          </a:solidFill>
                          <a:latin typeface="Arial"/>
                          <a:ea typeface="Arial"/>
                          <a:cs typeface="Arial"/>
                        </a:rPr>
                        <a:t>1.326</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00" b="0">
                          <a:solidFill>
                            <a:srgbClr val="203440"/>
                          </a:solidFill>
                          <a:latin typeface="Arial"/>
                          <a:ea typeface="Arial"/>
                          <a:cs typeface="Arial"/>
                        </a:rPr>
                        <a:t>0.055</a:t>
                      </a:r>
                    </a:p>
                  </a:txBody>
                  <a:tcPr marL="91440" marR="91440" marT="45720" marB="45720" anchor="ctr">
                    <a:lnR w="6668">
                      <a:solidFill>
                        <a:srgbClr val="C1CDD4"/>
                      </a:solidFill>
                      <a:prstDash val="solid"/>
                    </a:lnR>
                    <a:lnB w="6668">
                      <a:solidFill>
                        <a:srgbClr val="C1CDD4"/>
                      </a:solidFill>
                      <a:prstDash val="solid"/>
                    </a:lnB>
                    <a:solidFill>
                      <a:srgbClr val="F2F5F7"/>
                    </a:solidFill>
                  </a:tcPr>
                </a:tc>
              </a:tr>
              <a:tr h="466725">
                <a:tc>
                  <a:txBody>
                    <a:bodyPr lIns="114300" tIns="66675" rIns="114300" bIns="66675"/>
                    <a:lstStyle/>
                    <a:p>
                      <a:pPr algn="l">
                        <a:buNone/>
                      </a:pPr>
                      <a:r>
                        <a:rPr sz="1800" b="0">
                          <a:solidFill>
                            <a:srgbClr val="203440"/>
                          </a:solidFill>
                          <a:latin typeface="Arial"/>
                          <a:ea typeface="Arial"/>
                          <a:cs typeface="Arial"/>
                        </a:rPr>
                        <a:t>1</a:t>
                      </a:r>
                    </a:p>
                  </a:txBody>
                  <a:tcPr marL="91440" marR="91440" marT="45720" marB="45720" anchor="ctr">
                    <a:lnL w="6668">
                      <a:solidFill>
                        <a:srgbClr val="C1CDD4"/>
                      </a:solidFill>
                      <a:prstDash val="solid"/>
                    </a:lnL>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800" b="0">
                          <a:solidFill>
                            <a:srgbClr val="203440"/>
                          </a:solidFill>
                          <a:latin typeface="Arial"/>
                          <a:ea typeface="Arial"/>
                          <a:cs typeface="Arial"/>
                        </a:rPr>
                        <a:t>0.39592</a:t>
                      </a:r>
                    </a:p>
                  </a:txBody>
                  <a:tcPr marL="91440" marR="91440" marT="45720" marB="45720" anchor="ctr">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800" b="0">
                          <a:solidFill>
                            <a:srgbClr val="203440"/>
                          </a:solidFill>
                          <a:latin typeface="Arial"/>
                          <a:ea typeface="Arial"/>
                          <a:cs typeface="Arial"/>
                        </a:rPr>
                        <a:t>0.40055</a:t>
                      </a:r>
                    </a:p>
                  </a:txBody>
                  <a:tcPr marL="91440" marR="91440" marT="45720" marB="45720" anchor="ctr">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800" b="0">
                          <a:solidFill>
                            <a:srgbClr val="203440"/>
                          </a:solidFill>
                          <a:latin typeface="Arial"/>
                          <a:ea typeface="Arial"/>
                          <a:cs typeface="Arial"/>
                        </a:rPr>
                        <a:t>0.38904</a:t>
                      </a:r>
                    </a:p>
                  </a:txBody>
                  <a:tcPr marL="91440" marR="91440" marT="45720" marB="45720" anchor="ctr">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800" b="0">
                          <a:solidFill>
                            <a:srgbClr val="203440"/>
                          </a:solidFill>
                          <a:latin typeface="Arial"/>
                          <a:ea typeface="Arial"/>
                          <a:cs typeface="Arial"/>
                        </a:rPr>
                        <a:t>0.463</a:t>
                      </a:r>
                    </a:p>
                  </a:txBody>
                  <a:tcPr marL="91440" marR="91440" marT="45720" marB="45720" anchor="ctr">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800" b="0">
                          <a:solidFill>
                            <a:srgbClr val="203440"/>
                          </a:solidFill>
                          <a:latin typeface="Arial"/>
                          <a:ea typeface="Arial"/>
                          <a:cs typeface="Arial"/>
                        </a:rPr>
                        <a:t>1.151</a:t>
                      </a:r>
                    </a:p>
                  </a:txBody>
                  <a:tcPr marL="91440" marR="91440" marT="45720" marB="45720" anchor="ctr">
                    <a:lnR w="6668">
                      <a:solidFill>
                        <a:srgbClr val="C1CDD4"/>
                      </a:solidFill>
                      <a:prstDash val="solid"/>
                    </a:lnR>
                    <a:lnB w="6668">
                      <a:solidFill>
                        <a:srgbClr val="C1CDD4"/>
                      </a:solidFill>
                      <a:prstDash val="solid"/>
                    </a:lnB>
                    <a:solidFill>
                      <a:srgbClr val="FFFFFF"/>
                    </a:solidFill>
                  </a:tcPr>
                </a:tc>
              </a:tr>
              <a:tr h="466725">
                <a:tc>
                  <a:txBody>
                    <a:bodyPr lIns="114300" tIns="66675" rIns="114300" bIns="66675"/>
                    <a:lstStyle/>
                    <a:p>
                      <a:pPr algn="l">
                        <a:buNone/>
                      </a:pPr>
                      <a:r>
                        <a:rPr sz="1800" b="0">
                          <a:solidFill>
                            <a:srgbClr val="203440"/>
                          </a:solidFill>
                          <a:latin typeface="Arial"/>
                          <a:ea typeface="Arial"/>
                          <a:cs typeface="Arial"/>
                        </a:rPr>
                        <a:t>2</a:t>
                      </a:r>
                    </a:p>
                  </a:txBody>
                  <a:tcPr marL="91440" marR="91440" marT="45720" marB="45720" anchor="ctr">
                    <a:lnL w="6668">
                      <a:solidFill>
                        <a:srgbClr val="C1CDD4"/>
                      </a:solidFill>
                      <a:prstDash val="solid"/>
                    </a:lnL>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00" b="0">
                          <a:solidFill>
                            <a:srgbClr val="203440"/>
                          </a:solidFill>
                          <a:latin typeface="Arial"/>
                          <a:ea typeface="Arial"/>
                          <a:cs typeface="Arial"/>
                        </a:rPr>
                        <a:t>0.39178</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00" b="0">
                          <a:solidFill>
                            <a:srgbClr val="203440"/>
                          </a:solidFill>
                          <a:latin typeface="Arial"/>
                          <a:ea typeface="Arial"/>
                          <a:cs typeface="Arial"/>
                        </a:rPr>
                        <a:t>0.39551</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00" b="0">
                          <a:solidFill>
                            <a:srgbClr val="203440"/>
                          </a:solidFill>
                          <a:latin typeface="Arial"/>
                          <a:ea typeface="Arial"/>
                          <a:cs typeface="Arial"/>
                        </a:rPr>
                        <a:t>0.39093</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00" b="0">
                          <a:solidFill>
                            <a:srgbClr val="203440"/>
                          </a:solidFill>
                          <a:latin typeface="Arial"/>
                          <a:ea typeface="Arial"/>
                          <a:cs typeface="Arial"/>
                        </a:rPr>
                        <a:t>0.372</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00" b="0">
                          <a:solidFill>
                            <a:srgbClr val="203440"/>
                          </a:solidFill>
                          <a:latin typeface="Arial"/>
                          <a:ea typeface="Arial"/>
                          <a:cs typeface="Arial"/>
                        </a:rPr>
                        <a:t>0.457</a:t>
                      </a:r>
                    </a:p>
                  </a:txBody>
                  <a:tcPr marL="91440" marR="91440" marT="45720" marB="45720" anchor="ctr">
                    <a:lnR w="6668">
                      <a:solidFill>
                        <a:srgbClr val="C1CDD4"/>
                      </a:solidFill>
                      <a:prstDash val="solid"/>
                    </a:lnR>
                    <a:lnB w="6668">
                      <a:solidFill>
                        <a:srgbClr val="C1CDD4"/>
                      </a:solidFill>
                      <a:prstDash val="solid"/>
                    </a:lnB>
                    <a:solidFill>
                      <a:srgbClr val="F2F5F7"/>
                    </a:solidFill>
                  </a:tcPr>
                </a:tc>
              </a:tr>
              <a:tr h="466725">
                <a:tc>
                  <a:txBody>
                    <a:bodyPr lIns="114300" tIns="66675" rIns="114300" bIns="66675"/>
                    <a:lstStyle/>
                    <a:p>
                      <a:pPr algn="l">
                        <a:buNone/>
                      </a:pPr>
                      <a:r>
                        <a:rPr sz="1800" b="1">
                          <a:solidFill>
                            <a:srgbClr val="203440"/>
                          </a:solidFill>
                          <a:latin typeface="Arial"/>
                          <a:ea typeface="Arial"/>
                          <a:cs typeface="Arial"/>
                        </a:rPr>
                        <a:t>Mean</a:t>
                      </a:r>
                    </a:p>
                  </a:txBody>
                  <a:tcPr marL="91440" marR="91440" marT="45720" marB="45720" anchor="ctr">
                    <a:lnL w="6668">
                      <a:solidFill>
                        <a:srgbClr val="C1CDD4"/>
                      </a:solidFill>
                      <a:prstDash val="solid"/>
                    </a:lnL>
                    <a:lnR w="6668">
                      <a:solidFill>
                        <a:srgbClr val="C1CDD4"/>
                      </a:solidFill>
                      <a:prstDash val="solid"/>
                    </a:lnR>
                    <a:lnB w="6668">
                      <a:solidFill>
                        <a:srgbClr val="C1CDD4"/>
                      </a:solidFill>
                      <a:prstDash val="solid"/>
                    </a:lnB>
                    <a:solidFill>
                      <a:srgbClr val="E5F2F1"/>
                    </a:solidFill>
                  </a:tcPr>
                </a:tc>
                <a:tc>
                  <a:txBody>
                    <a:bodyPr lIns="114300" tIns="66675" rIns="114300" bIns="66675"/>
                    <a:lstStyle/>
                    <a:p>
                      <a:pPr algn="ctr">
                        <a:buNone/>
                      </a:pPr>
                      <a:r>
                        <a:rPr sz="1800" b="1">
                          <a:solidFill>
                            <a:srgbClr val="203440"/>
                          </a:solidFill>
                          <a:latin typeface="Arial"/>
                          <a:ea typeface="Arial"/>
                          <a:cs typeface="Arial"/>
                        </a:rPr>
                        <a:t>0.39062</a:t>
                      </a:r>
                    </a:p>
                  </a:txBody>
                  <a:tcPr marL="91440" marR="91440" marT="45720" marB="45720" anchor="ctr">
                    <a:lnR w="6668">
                      <a:solidFill>
                        <a:srgbClr val="C1CDD4"/>
                      </a:solidFill>
                      <a:prstDash val="solid"/>
                    </a:lnR>
                    <a:lnB w="6668">
                      <a:solidFill>
                        <a:srgbClr val="C1CDD4"/>
                      </a:solidFill>
                      <a:prstDash val="solid"/>
                    </a:lnB>
                    <a:solidFill>
                      <a:srgbClr val="E5F2F1"/>
                    </a:solidFill>
                  </a:tcPr>
                </a:tc>
                <a:tc>
                  <a:txBody>
                    <a:bodyPr lIns="114300" tIns="66675" rIns="114300" bIns="66675"/>
                    <a:lstStyle/>
                    <a:p>
                      <a:pPr algn="ctr">
                        <a:buNone/>
                      </a:pPr>
                      <a:r>
                        <a:rPr sz="1800" b="1">
                          <a:solidFill>
                            <a:srgbClr val="203440"/>
                          </a:solidFill>
                          <a:latin typeface="Arial"/>
                          <a:ea typeface="Arial"/>
                          <a:cs typeface="Arial"/>
                        </a:rPr>
                        <a:t>0.39782</a:t>
                      </a:r>
                    </a:p>
                  </a:txBody>
                  <a:tcPr marL="91440" marR="91440" marT="45720" marB="45720" anchor="ctr">
                    <a:lnR w="6668">
                      <a:solidFill>
                        <a:srgbClr val="C1CDD4"/>
                      </a:solidFill>
                      <a:prstDash val="solid"/>
                    </a:lnR>
                    <a:lnB w="6668">
                      <a:solidFill>
                        <a:srgbClr val="C1CDD4"/>
                      </a:solidFill>
                      <a:prstDash val="solid"/>
                    </a:lnB>
                    <a:solidFill>
                      <a:srgbClr val="E5F2F1"/>
                    </a:solidFill>
                  </a:tcPr>
                </a:tc>
                <a:tc>
                  <a:txBody>
                    <a:bodyPr lIns="114300" tIns="66675" rIns="114300" bIns="66675"/>
                    <a:lstStyle/>
                    <a:p>
                      <a:pPr algn="ctr">
                        <a:buNone/>
                      </a:pPr>
                      <a:r>
                        <a:rPr sz="1800" b="1">
                          <a:solidFill>
                            <a:srgbClr val="203440"/>
                          </a:solidFill>
                          <a:latin typeface="Arial"/>
                          <a:ea typeface="Arial"/>
                          <a:cs typeface="Arial"/>
                        </a:rPr>
                        <a:t>0.39228</a:t>
                      </a:r>
                    </a:p>
                  </a:txBody>
                  <a:tcPr marL="91440" marR="91440" marT="45720" marB="45720" anchor="ctr">
                    <a:lnR w="6668">
                      <a:solidFill>
                        <a:srgbClr val="C1CDD4"/>
                      </a:solidFill>
                      <a:prstDash val="solid"/>
                    </a:lnR>
                    <a:lnB w="6668">
                      <a:solidFill>
                        <a:srgbClr val="C1CDD4"/>
                      </a:solidFill>
                      <a:prstDash val="solid"/>
                    </a:lnB>
                    <a:solidFill>
                      <a:srgbClr val="E5F2F1"/>
                    </a:solidFill>
                  </a:tcPr>
                </a:tc>
                <a:tc>
                  <a:txBody>
                    <a:bodyPr lIns="114300" tIns="66675" rIns="114300" bIns="66675"/>
                    <a:lstStyle/>
                    <a:p>
                      <a:pPr algn="ctr">
                        <a:buNone/>
                      </a:pPr>
                      <a:r>
                        <a:rPr sz="1800" b="1">
                          <a:solidFill>
                            <a:srgbClr val="203440"/>
                          </a:solidFill>
                          <a:latin typeface="Arial"/>
                          <a:ea typeface="Arial"/>
                          <a:cs typeface="Arial"/>
                        </a:rPr>
                        <a:t>+0.720</a:t>
                      </a:r>
                    </a:p>
                  </a:txBody>
                  <a:tcPr marL="91440" marR="91440" marT="45720" marB="45720" anchor="ctr">
                    <a:lnR w="6668">
                      <a:solidFill>
                        <a:srgbClr val="C1CDD4"/>
                      </a:solidFill>
                      <a:prstDash val="solid"/>
                    </a:lnR>
                    <a:lnB w="6668">
                      <a:solidFill>
                        <a:srgbClr val="C1CDD4"/>
                      </a:solidFill>
                      <a:prstDash val="solid"/>
                    </a:lnB>
                    <a:solidFill>
                      <a:srgbClr val="E5F2F1"/>
                    </a:solidFill>
                  </a:tcPr>
                </a:tc>
                <a:tc>
                  <a:txBody>
                    <a:bodyPr lIns="114300" tIns="66675" rIns="114300" bIns="66675"/>
                    <a:lstStyle/>
                    <a:p>
                      <a:pPr algn="ctr">
                        <a:buNone/>
                      </a:pPr>
                      <a:r>
                        <a:rPr sz="1800" b="1">
                          <a:solidFill>
                            <a:srgbClr val="203440"/>
                          </a:solidFill>
                          <a:latin typeface="Arial"/>
                          <a:ea typeface="Arial"/>
                          <a:cs typeface="Arial"/>
                        </a:rPr>
                        <a:t>+0.555</a:t>
                      </a:r>
                    </a:p>
                  </a:txBody>
                  <a:tcPr marL="91440" marR="91440" marT="45720" marB="45720" anchor="ctr">
                    <a:lnR w="6668">
                      <a:solidFill>
                        <a:srgbClr val="C1CDD4"/>
                      </a:solidFill>
                      <a:prstDash val="solid"/>
                    </a:lnR>
                    <a:lnB w="6668">
                      <a:solidFill>
                        <a:srgbClr val="C1CDD4"/>
                      </a:solidFill>
                      <a:prstDash val="solid"/>
                    </a:lnB>
                    <a:solidFill>
                      <a:srgbClr val="E5F2F1"/>
                    </a:solidFill>
                  </a:tcPr>
                </a:tc>
              </a:tr>
            </a:tbl>
          </a:graphicData>
        </a:graphic>
      </p:graphicFrame>
      <p:sp>
        <p:nvSpPr>
          <p:cNvPr id="8" name="CI-BA">
            <a:extLst xmlns:a="http://schemas.openxmlformats.org/drawingml/2006/main">
              <a:ext uri="{FF2B5EF4-FFF2-40B4-BE49-F238E27FC236}">
                <a16:creationId xmlns:a16="http://schemas.microsoft.com/office/drawing/2014/main" id="{B2530C7D-7A8B-4507-BE0A-EEED67F1D66C}"/>
              </a:ext>
            </a:extLst>
          </p:cNvPr>
          <p:cNvSpPr>
            <a:spLocks xmlns:a="http://schemas.openxmlformats.org/drawingml/2006/main" noGrp="1"/>
          </p:cNvSpPr>
          <p:nvPr/>
        </p:nvSpPr>
        <p:spPr>
          <a:xfrm xmlns:a="http://schemas.openxmlformats.org/drawingml/2006/main">
            <a:off x="609600" y="4591050"/>
            <a:ext cx="109728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025" b="1">
                <a:solidFill>
                  <a:srgbClr val="173042"/>
                </a:solidFill>
                <a:latin typeface="Arial"/>
                <a:ea typeface="Arial"/>
                <a:cs typeface="Arial"/>
              </a:defRPr>
            </a:defPPr>
            <a:lvl1pPr algn="l">
              <a:buNone/>
              <a:defRPr sz="2025" b="1">
                <a:solidFill>
                  <a:srgbClr val="173042"/>
                </a:solidFill>
                <a:latin typeface="Arial"/>
                <a:ea typeface="Arial"/>
                <a:cs typeface="Arial"/>
              </a:defRPr>
            </a:lvl1pPr>
            <a:lvl2pPr algn="l">
              <a:buNone/>
              <a:defRPr sz="2025" b="1">
                <a:solidFill>
                  <a:srgbClr val="173042"/>
                </a:solidFill>
                <a:latin typeface="Arial"/>
                <a:ea typeface="Arial"/>
                <a:cs typeface="Arial"/>
              </a:defRPr>
            </a:lvl2pPr>
            <a:lvl3pPr algn="l">
              <a:buNone/>
              <a:defRPr sz="2025" b="1">
                <a:solidFill>
                  <a:srgbClr val="173042"/>
                </a:solidFill>
                <a:latin typeface="Arial"/>
                <a:ea typeface="Arial"/>
                <a:cs typeface="Arial"/>
              </a:defRPr>
            </a:lvl3pPr>
            <a:lvl4pPr algn="l">
              <a:buNone/>
              <a:defRPr sz="2025" b="1">
                <a:solidFill>
                  <a:srgbClr val="173042"/>
                </a:solidFill>
                <a:latin typeface="Arial"/>
                <a:ea typeface="Arial"/>
                <a:cs typeface="Arial"/>
              </a:defRPr>
            </a:lvl4pPr>
            <a:lvl5pPr algn="l">
              <a:buNone/>
              <a:defRPr sz="2025" b="1">
                <a:solidFill>
                  <a:srgbClr val="173042"/>
                </a:solidFill>
                <a:latin typeface="Arial"/>
                <a:ea typeface="Arial"/>
                <a:cs typeface="Arial"/>
              </a:defRPr>
            </a:lvl5pPr>
            <a:lvl6pPr algn="l">
              <a:buNone/>
              <a:defRPr sz="2025" b="1">
                <a:solidFill>
                  <a:srgbClr val="173042"/>
                </a:solidFill>
                <a:latin typeface="Arial"/>
                <a:ea typeface="Arial"/>
                <a:cs typeface="Arial"/>
              </a:defRPr>
            </a:lvl6pPr>
            <a:lvl7pPr algn="l">
              <a:buNone/>
              <a:defRPr sz="2025" b="1">
                <a:solidFill>
                  <a:srgbClr val="173042"/>
                </a:solidFill>
                <a:latin typeface="Arial"/>
                <a:ea typeface="Arial"/>
                <a:cs typeface="Arial"/>
              </a:defRPr>
            </a:lvl7pPr>
            <a:lvl8pPr algn="l">
              <a:buNone/>
              <a:defRPr sz="2025" b="1">
                <a:solidFill>
                  <a:srgbClr val="173042"/>
                </a:solidFill>
                <a:latin typeface="Arial"/>
                <a:ea typeface="Arial"/>
                <a:cs typeface="Arial"/>
              </a:defRPr>
            </a:lvl8pPr>
            <a:lvl9pPr algn="l">
              <a:buNone/>
              <a:defRPr sz="2025" b="1">
                <a:solidFill>
                  <a:srgbClr val="173042"/>
                </a:solidFill>
                <a:latin typeface="Arial"/>
                <a:ea typeface="Arial"/>
                <a:cs typeface="Arial"/>
              </a:defRPr>
            </a:lvl9pPr>
          </a:lstStyle>
          <a:p xmlns:a="http://schemas.openxmlformats.org/drawingml/2006/main">
            <a:pPr algn="l">
              <a:buNone/>
              <a:defRPr sz="2025" b="1">
                <a:solidFill>
                  <a:srgbClr val="173042"/>
                </a:solidFill>
                <a:latin typeface="Arial"/>
                <a:ea typeface="Arial"/>
                <a:cs typeface="Arial"/>
              </a:defRPr>
            </a:pPr>
            <a:r>
              <a:rPr sz="2025" b="1">
                <a:solidFill>
                  <a:srgbClr val="173042"/>
                </a:solidFill>
                <a:latin typeface="Arial"/>
                <a:ea typeface="Arial"/>
                <a:cs typeface="Arial"/>
              </a:rPr>
              <a:t>B − A: 95% CI [−0.587, 2.028] pp</a:t>
            </a:r>
          </a:p>
        </p:txBody>
      </p:sp>
      <p:sp>
        <p:nvSpPr>
          <p:cNvPr id="9" name="CI-BC">
            <a:extLst xmlns:a="http://schemas.openxmlformats.org/drawingml/2006/main">
              <a:ext uri="{FF2B5EF4-FFF2-40B4-BE49-F238E27FC236}">
                <a16:creationId xmlns:a16="http://schemas.microsoft.com/office/drawing/2014/main" id="{15C64664-E031-4DF4-AE54-B01B0CB3C098}"/>
              </a:ext>
            </a:extLst>
          </p:cNvPr>
          <p:cNvSpPr>
            <a:spLocks xmlns:a="http://schemas.openxmlformats.org/drawingml/2006/main" noGrp="1"/>
          </p:cNvSpPr>
          <p:nvPr/>
        </p:nvSpPr>
        <p:spPr>
          <a:xfrm xmlns:a="http://schemas.openxmlformats.org/drawingml/2006/main">
            <a:off x="609600" y="5038725"/>
            <a:ext cx="109728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025" b="1">
                <a:solidFill>
                  <a:srgbClr val="007E83"/>
                </a:solidFill>
                <a:latin typeface="Arial"/>
                <a:ea typeface="Arial"/>
                <a:cs typeface="Arial"/>
              </a:defRPr>
            </a:defPPr>
            <a:lvl1pPr algn="l">
              <a:buNone/>
              <a:defRPr sz="2025" b="1">
                <a:solidFill>
                  <a:srgbClr val="007E83"/>
                </a:solidFill>
                <a:latin typeface="Arial"/>
                <a:ea typeface="Arial"/>
                <a:cs typeface="Arial"/>
              </a:defRPr>
            </a:lvl1pPr>
            <a:lvl2pPr algn="l">
              <a:buNone/>
              <a:defRPr sz="2025" b="1">
                <a:solidFill>
                  <a:srgbClr val="007E83"/>
                </a:solidFill>
                <a:latin typeface="Arial"/>
                <a:ea typeface="Arial"/>
                <a:cs typeface="Arial"/>
              </a:defRPr>
            </a:lvl2pPr>
            <a:lvl3pPr algn="l">
              <a:buNone/>
              <a:defRPr sz="2025" b="1">
                <a:solidFill>
                  <a:srgbClr val="007E83"/>
                </a:solidFill>
                <a:latin typeface="Arial"/>
                <a:ea typeface="Arial"/>
                <a:cs typeface="Arial"/>
              </a:defRPr>
            </a:lvl3pPr>
            <a:lvl4pPr algn="l">
              <a:buNone/>
              <a:defRPr sz="2025" b="1">
                <a:solidFill>
                  <a:srgbClr val="007E83"/>
                </a:solidFill>
                <a:latin typeface="Arial"/>
                <a:ea typeface="Arial"/>
                <a:cs typeface="Arial"/>
              </a:defRPr>
            </a:lvl4pPr>
            <a:lvl5pPr algn="l">
              <a:buNone/>
              <a:defRPr sz="2025" b="1">
                <a:solidFill>
                  <a:srgbClr val="007E83"/>
                </a:solidFill>
                <a:latin typeface="Arial"/>
                <a:ea typeface="Arial"/>
                <a:cs typeface="Arial"/>
              </a:defRPr>
            </a:lvl5pPr>
            <a:lvl6pPr algn="l">
              <a:buNone/>
              <a:defRPr sz="2025" b="1">
                <a:solidFill>
                  <a:srgbClr val="007E83"/>
                </a:solidFill>
                <a:latin typeface="Arial"/>
                <a:ea typeface="Arial"/>
                <a:cs typeface="Arial"/>
              </a:defRPr>
            </a:lvl6pPr>
            <a:lvl7pPr algn="l">
              <a:buNone/>
              <a:defRPr sz="2025" b="1">
                <a:solidFill>
                  <a:srgbClr val="007E83"/>
                </a:solidFill>
                <a:latin typeface="Arial"/>
                <a:ea typeface="Arial"/>
                <a:cs typeface="Arial"/>
              </a:defRPr>
            </a:lvl7pPr>
            <a:lvl8pPr algn="l">
              <a:buNone/>
              <a:defRPr sz="2025" b="1">
                <a:solidFill>
                  <a:srgbClr val="007E83"/>
                </a:solidFill>
                <a:latin typeface="Arial"/>
                <a:ea typeface="Arial"/>
                <a:cs typeface="Arial"/>
              </a:defRPr>
            </a:lvl8pPr>
            <a:lvl9pPr algn="l">
              <a:buNone/>
              <a:defRPr sz="2025" b="1">
                <a:solidFill>
                  <a:srgbClr val="007E83"/>
                </a:solidFill>
                <a:latin typeface="Arial"/>
                <a:ea typeface="Arial"/>
                <a:cs typeface="Arial"/>
              </a:defRPr>
            </a:lvl9pPr>
          </a:lstStyle>
          <a:p xmlns:a="http://schemas.openxmlformats.org/drawingml/2006/main">
            <a:pPr algn="l">
              <a:buNone/>
              <a:defRPr sz="2025" b="1">
                <a:solidFill>
                  <a:srgbClr val="007E83"/>
                </a:solidFill>
                <a:latin typeface="Arial"/>
                <a:ea typeface="Arial"/>
                <a:cs typeface="Arial"/>
              </a:defRPr>
            </a:pPr>
            <a:r>
              <a:rPr sz="2025" b="1">
                <a:solidFill>
                  <a:srgbClr val="007E83"/>
                </a:solidFill>
                <a:latin typeface="Arial"/>
                <a:ea typeface="Arial"/>
                <a:cs typeface="Arial"/>
              </a:rPr>
              <a:t>B − C: 95% CI [−0.822, 1.931] pp</a:t>
            </a:r>
          </a:p>
        </p:txBody>
      </p:sp>
      <p:sp>
        <p:nvSpPr>
          <p:cNvPr id="10" name="uncertainty">
            <a:extLst xmlns:a="http://schemas.openxmlformats.org/drawingml/2006/main">
              <a:ext uri="{FF2B5EF4-FFF2-40B4-BE49-F238E27FC236}">
                <a16:creationId xmlns:a16="http://schemas.microsoft.com/office/drawing/2014/main" id="{6E87FF15-9A8C-4B0B-8FEF-72DD2CCE7F9A}"/>
              </a:ext>
            </a:extLst>
          </p:cNvPr>
          <p:cNvSpPr>
            <a:spLocks xmlns:a="http://schemas.openxmlformats.org/drawingml/2006/main" noGrp="1"/>
          </p:cNvSpPr>
          <p:nvPr/>
        </p:nvSpPr>
        <p:spPr>
          <a:xfrm xmlns:a="http://schemas.openxmlformats.org/drawingml/2006/main">
            <a:off x="609600" y="5476875"/>
            <a:ext cx="109728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725" b="0">
                <a:solidFill>
                  <a:srgbClr val="203440"/>
                </a:solidFill>
                <a:latin typeface="Arial"/>
                <a:ea typeface="Arial"/>
                <a:cs typeface="Arial"/>
              </a:defRPr>
            </a:defPPr>
            <a:lvl1pPr algn="l">
              <a:buNone/>
              <a:defRPr sz="1725" b="0">
                <a:solidFill>
                  <a:srgbClr val="203440"/>
                </a:solidFill>
                <a:latin typeface="Arial"/>
                <a:ea typeface="Arial"/>
                <a:cs typeface="Arial"/>
              </a:defRPr>
            </a:lvl1pPr>
            <a:lvl2pPr algn="l">
              <a:buNone/>
              <a:defRPr sz="1725" b="0">
                <a:solidFill>
                  <a:srgbClr val="203440"/>
                </a:solidFill>
                <a:latin typeface="Arial"/>
                <a:ea typeface="Arial"/>
                <a:cs typeface="Arial"/>
              </a:defRPr>
            </a:lvl2pPr>
            <a:lvl3pPr algn="l">
              <a:buNone/>
              <a:defRPr sz="1725" b="0">
                <a:solidFill>
                  <a:srgbClr val="203440"/>
                </a:solidFill>
                <a:latin typeface="Arial"/>
                <a:ea typeface="Arial"/>
                <a:cs typeface="Arial"/>
              </a:defRPr>
            </a:lvl3pPr>
            <a:lvl4pPr algn="l">
              <a:buNone/>
              <a:defRPr sz="1725" b="0">
                <a:solidFill>
                  <a:srgbClr val="203440"/>
                </a:solidFill>
                <a:latin typeface="Arial"/>
                <a:ea typeface="Arial"/>
                <a:cs typeface="Arial"/>
              </a:defRPr>
            </a:lvl4pPr>
            <a:lvl5pPr algn="l">
              <a:buNone/>
              <a:defRPr sz="1725" b="0">
                <a:solidFill>
                  <a:srgbClr val="203440"/>
                </a:solidFill>
                <a:latin typeface="Arial"/>
                <a:ea typeface="Arial"/>
                <a:cs typeface="Arial"/>
              </a:defRPr>
            </a:lvl5pPr>
            <a:lvl6pPr algn="l">
              <a:buNone/>
              <a:defRPr sz="1725" b="0">
                <a:solidFill>
                  <a:srgbClr val="203440"/>
                </a:solidFill>
                <a:latin typeface="Arial"/>
                <a:ea typeface="Arial"/>
                <a:cs typeface="Arial"/>
              </a:defRPr>
            </a:lvl6pPr>
            <a:lvl7pPr algn="l">
              <a:buNone/>
              <a:defRPr sz="1725" b="0">
                <a:solidFill>
                  <a:srgbClr val="203440"/>
                </a:solidFill>
                <a:latin typeface="Arial"/>
                <a:ea typeface="Arial"/>
                <a:cs typeface="Arial"/>
              </a:defRPr>
            </a:lvl7pPr>
            <a:lvl8pPr algn="l">
              <a:buNone/>
              <a:defRPr sz="1725" b="0">
                <a:solidFill>
                  <a:srgbClr val="203440"/>
                </a:solidFill>
                <a:latin typeface="Arial"/>
                <a:ea typeface="Arial"/>
                <a:cs typeface="Arial"/>
              </a:defRPr>
            </a:lvl8pPr>
            <a:lvl9pPr algn="l">
              <a:buNone/>
              <a:defRPr sz="1725" b="0">
                <a:solidFill>
                  <a:srgbClr val="203440"/>
                </a:solidFill>
                <a:latin typeface="Arial"/>
                <a:ea typeface="Arial"/>
                <a:cs typeface="Arial"/>
              </a:defRPr>
            </a:lvl9pPr>
          </a:lstStyle>
          <a:p xmlns:a="http://schemas.openxmlformats.org/drawingml/2006/main">
            <a:pPr algn="l">
              <a:buNone/>
              <a:defRPr sz="1725" b="0">
                <a:solidFill>
                  <a:srgbClr val="203440"/>
                </a:solidFill>
                <a:latin typeface="Arial"/>
                <a:ea typeface="Arial"/>
                <a:cs typeface="Arial"/>
              </a:defRPr>
            </a:pPr>
            <a:r>
              <a:rPr sz="1725" b="0">
                <a:solidFill>
                  <a:srgbClr val="203440"/>
                </a:solidFill>
                <a:latin typeface="Arial"/>
                <a:ea typeface="Arial"/>
                <a:cs typeface="Arial"/>
              </a:rPr>
              <a:t>Both intervals include zero; exact paired sign-flip p = 0.25 for both.</a:t>
            </a:r>
          </a:p>
        </p:txBody>
      </p:sp>
      <p:sp>
        <p:nvSpPr>
          <p:cNvPr id="11" name="tradeoff">
            <a:extLst xmlns:a="http://schemas.openxmlformats.org/drawingml/2006/main">
              <a:ext uri="{FF2B5EF4-FFF2-40B4-BE49-F238E27FC236}">
                <a16:creationId xmlns:a16="http://schemas.microsoft.com/office/drawing/2014/main" id="{37C97051-7C5D-40C1-865C-4CD8117C9661}"/>
              </a:ext>
            </a:extLst>
          </p:cNvPr>
          <p:cNvSpPr>
            <a:spLocks xmlns:a="http://schemas.openxmlformats.org/drawingml/2006/main" noGrp="1"/>
          </p:cNvSpPr>
          <p:nvPr/>
        </p:nvSpPr>
        <p:spPr>
          <a:xfrm xmlns:a="http://schemas.openxmlformats.org/drawingml/2006/main">
            <a:off x="609600" y="5886450"/>
            <a:ext cx="109728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425" b="0">
                <a:solidFill>
                  <a:srgbClr val="586B79"/>
                </a:solidFill>
                <a:latin typeface="Arial"/>
                <a:ea typeface="Arial"/>
                <a:cs typeface="Arial"/>
              </a:defRPr>
            </a:defPPr>
            <a:lvl1pPr algn="l">
              <a:buNone/>
              <a:defRPr sz="1425" b="0">
                <a:solidFill>
                  <a:srgbClr val="586B79"/>
                </a:solidFill>
                <a:latin typeface="Arial"/>
                <a:ea typeface="Arial"/>
                <a:cs typeface="Arial"/>
              </a:defRPr>
            </a:lvl1pPr>
            <a:lvl2pPr algn="l">
              <a:buNone/>
              <a:defRPr sz="1425" b="0">
                <a:solidFill>
                  <a:srgbClr val="586B79"/>
                </a:solidFill>
                <a:latin typeface="Arial"/>
                <a:ea typeface="Arial"/>
                <a:cs typeface="Arial"/>
              </a:defRPr>
            </a:lvl2pPr>
            <a:lvl3pPr algn="l">
              <a:buNone/>
              <a:defRPr sz="1425" b="0">
                <a:solidFill>
                  <a:srgbClr val="586B79"/>
                </a:solidFill>
                <a:latin typeface="Arial"/>
                <a:ea typeface="Arial"/>
                <a:cs typeface="Arial"/>
              </a:defRPr>
            </a:lvl3pPr>
            <a:lvl4pPr algn="l">
              <a:buNone/>
              <a:defRPr sz="1425" b="0">
                <a:solidFill>
                  <a:srgbClr val="586B79"/>
                </a:solidFill>
                <a:latin typeface="Arial"/>
                <a:ea typeface="Arial"/>
                <a:cs typeface="Arial"/>
              </a:defRPr>
            </a:lvl4pPr>
            <a:lvl5pPr algn="l">
              <a:buNone/>
              <a:defRPr sz="1425" b="0">
                <a:solidFill>
                  <a:srgbClr val="586B79"/>
                </a:solidFill>
                <a:latin typeface="Arial"/>
                <a:ea typeface="Arial"/>
                <a:cs typeface="Arial"/>
              </a:defRPr>
            </a:lvl5pPr>
            <a:lvl6pPr algn="l">
              <a:buNone/>
              <a:defRPr sz="1425" b="0">
                <a:solidFill>
                  <a:srgbClr val="586B79"/>
                </a:solidFill>
                <a:latin typeface="Arial"/>
                <a:ea typeface="Arial"/>
                <a:cs typeface="Arial"/>
              </a:defRPr>
            </a:lvl6pPr>
            <a:lvl7pPr algn="l">
              <a:buNone/>
              <a:defRPr sz="1425" b="0">
                <a:solidFill>
                  <a:srgbClr val="586B79"/>
                </a:solidFill>
                <a:latin typeface="Arial"/>
                <a:ea typeface="Arial"/>
                <a:cs typeface="Arial"/>
              </a:defRPr>
            </a:lvl7pPr>
            <a:lvl8pPr algn="l">
              <a:buNone/>
              <a:defRPr sz="1425" b="0">
                <a:solidFill>
                  <a:srgbClr val="586B79"/>
                </a:solidFill>
                <a:latin typeface="Arial"/>
                <a:ea typeface="Arial"/>
                <a:cs typeface="Arial"/>
              </a:defRPr>
            </a:lvl8pPr>
            <a:lvl9pPr algn="l">
              <a:buNone/>
              <a:defRPr sz="1425" b="0">
                <a:solidFill>
                  <a:srgbClr val="586B79"/>
                </a:solidFill>
                <a:latin typeface="Arial"/>
                <a:ea typeface="Arial"/>
                <a:cs typeface="Arial"/>
              </a:defRPr>
            </a:lvl9pPr>
          </a:lstStyle>
          <a:p xmlns:a="http://schemas.openxmlformats.org/drawingml/2006/main">
            <a:pPr algn="l">
              <a:buNone/>
              <a:defRPr sz="1425" b="0">
                <a:solidFill>
                  <a:srgbClr val="586B79"/>
                </a:solidFill>
                <a:latin typeface="Arial"/>
                <a:ea typeface="Arial"/>
                <a:cs typeface="Arial"/>
              </a:defRPr>
            </a:pPr>
            <a:r>
              <a:rPr sz="1425" b="0">
                <a:solidFill>
                  <a:srgbClr val="586B79"/>
                </a:solidFill>
                <a:latin typeface="Arial"/>
                <a:ea typeface="Arial"/>
                <a:cs typeface="Arial"/>
              </a:rPr>
              <a:t>mAP@0.5: B − A = −1.404 pp; B − C = −0.695 pp. B is below original Full on strict mAP.</a:t>
            </a:r>
          </a:p>
        </p:txBody>
      </p:sp>
    </p:spTree>
    <p:extLst>
      <p:ext uri="{BB962C8B-B14F-4D97-AF65-F5344CB8AC3E}">
        <p14:creationId xmlns:p14="http://schemas.microsoft.com/office/powerpoint/2010/main" val="744777158"/>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eyebrow">
            <a:extLst xmlns:a="http://schemas.openxmlformats.org/drawingml/2006/main">
              <a:ext uri="{FF2B5EF4-FFF2-40B4-BE49-F238E27FC236}">
                <a16:creationId xmlns:a16="http://schemas.microsoft.com/office/drawing/2014/main" id="{DDBAD157-B935-44D7-B5EF-5376DE60CF19}"/>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75" b="1">
                <a:solidFill>
                  <a:srgbClr val="007E83"/>
                </a:solidFill>
                <a:latin typeface="Arial"/>
                <a:ea typeface="Arial"/>
                <a:cs typeface="Arial"/>
              </a:defRPr>
            </a:defPPr>
            <a:lvl1pPr algn="l">
              <a:buNone/>
              <a:defRPr sz="1275" b="1">
                <a:solidFill>
                  <a:srgbClr val="007E83"/>
                </a:solidFill>
                <a:latin typeface="Arial"/>
                <a:ea typeface="Arial"/>
                <a:cs typeface="Arial"/>
              </a:defRPr>
            </a:lvl1pPr>
            <a:lvl2pPr algn="l">
              <a:buNone/>
              <a:defRPr sz="1275" b="1">
                <a:solidFill>
                  <a:srgbClr val="007E83"/>
                </a:solidFill>
                <a:latin typeface="Arial"/>
                <a:ea typeface="Arial"/>
                <a:cs typeface="Arial"/>
              </a:defRPr>
            </a:lvl2pPr>
            <a:lvl3pPr algn="l">
              <a:buNone/>
              <a:defRPr sz="1275" b="1">
                <a:solidFill>
                  <a:srgbClr val="007E83"/>
                </a:solidFill>
                <a:latin typeface="Arial"/>
                <a:ea typeface="Arial"/>
                <a:cs typeface="Arial"/>
              </a:defRPr>
            </a:lvl3pPr>
            <a:lvl4pPr algn="l">
              <a:buNone/>
              <a:defRPr sz="1275" b="1">
                <a:solidFill>
                  <a:srgbClr val="007E83"/>
                </a:solidFill>
                <a:latin typeface="Arial"/>
                <a:ea typeface="Arial"/>
                <a:cs typeface="Arial"/>
              </a:defRPr>
            </a:lvl4pPr>
            <a:lvl5pPr algn="l">
              <a:buNone/>
              <a:defRPr sz="1275" b="1">
                <a:solidFill>
                  <a:srgbClr val="007E83"/>
                </a:solidFill>
                <a:latin typeface="Arial"/>
                <a:ea typeface="Arial"/>
                <a:cs typeface="Arial"/>
              </a:defRPr>
            </a:lvl5pPr>
            <a:lvl6pPr algn="l">
              <a:buNone/>
              <a:defRPr sz="1275" b="1">
                <a:solidFill>
                  <a:srgbClr val="007E83"/>
                </a:solidFill>
                <a:latin typeface="Arial"/>
                <a:ea typeface="Arial"/>
                <a:cs typeface="Arial"/>
              </a:defRPr>
            </a:lvl6pPr>
            <a:lvl7pPr algn="l">
              <a:buNone/>
              <a:defRPr sz="1275" b="1">
                <a:solidFill>
                  <a:srgbClr val="007E83"/>
                </a:solidFill>
                <a:latin typeface="Arial"/>
                <a:ea typeface="Arial"/>
                <a:cs typeface="Arial"/>
              </a:defRPr>
            </a:lvl7pPr>
            <a:lvl8pPr algn="l">
              <a:buNone/>
              <a:defRPr sz="1275" b="1">
                <a:solidFill>
                  <a:srgbClr val="007E83"/>
                </a:solidFill>
                <a:latin typeface="Arial"/>
                <a:ea typeface="Arial"/>
                <a:cs typeface="Arial"/>
              </a:defRPr>
            </a:lvl8pPr>
            <a:lvl9pPr algn="l">
              <a:buNone/>
              <a:defRPr sz="1275" b="1">
                <a:solidFill>
                  <a:srgbClr val="007E83"/>
                </a:solidFill>
                <a:latin typeface="Arial"/>
                <a:ea typeface="Arial"/>
                <a:cs typeface="Arial"/>
              </a:defRPr>
            </a:lvl9pPr>
          </a:lstStyle>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ICCT 2026  ·  PAPER #1684</a:t>
            </a:r>
          </a:p>
        </p:txBody>
      </p:sp>
      <p:sp>
        <p:nvSpPr>
          <p:cNvPr id="2" name="slide-title">
            <a:extLst xmlns:a="http://schemas.openxmlformats.org/drawingml/2006/main">
              <a:ext uri="{FF2B5EF4-FFF2-40B4-BE49-F238E27FC236}">
                <a16:creationId xmlns:a16="http://schemas.microsoft.com/office/drawing/2014/main" id="{A332A435-E24D-4B9B-BC76-97A9CB9D27AD}"/>
              </a:ext>
            </a:extLst>
          </p:cNvPr>
          <p:cNvSpPr>
            <a:spLocks xmlns:a="http://schemas.openxmlformats.org/drawingml/2006/main" noGrp="1"/>
          </p:cNvSpPr>
          <p:nvPr/>
        </p:nvSpPr>
        <p:spPr>
          <a:xfrm xmlns:a="http://schemas.openxmlformats.org/drawingml/2006/main">
            <a:off x="609600" y="695325"/>
            <a:ext cx="109728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850" b="1">
                <a:solidFill>
                  <a:srgbClr val="173042"/>
                </a:solidFill>
                <a:latin typeface="Arial"/>
                <a:ea typeface="Arial"/>
                <a:cs typeface="Arial"/>
              </a:defRPr>
            </a:defPPr>
            <a:lvl1pPr algn="l">
              <a:buNone/>
              <a:defRPr sz="2850" b="1">
                <a:solidFill>
                  <a:srgbClr val="173042"/>
                </a:solidFill>
                <a:latin typeface="Arial"/>
                <a:ea typeface="Arial"/>
                <a:cs typeface="Arial"/>
              </a:defRPr>
            </a:lvl1pPr>
            <a:lvl2pPr algn="l">
              <a:buNone/>
              <a:defRPr sz="2850" b="1">
                <a:solidFill>
                  <a:srgbClr val="173042"/>
                </a:solidFill>
                <a:latin typeface="Arial"/>
                <a:ea typeface="Arial"/>
                <a:cs typeface="Arial"/>
              </a:defRPr>
            </a:lvl2pPr>
            <a:lvl3pPr algn="l">
              <a:buNone/>
              <a:defRPr sz="2850" b="1">
                <a:solidFill>
                  <a:srgbClr val="173042"/>
                </a:solidFill>
                <a:latin typeface="Arial"/>
                <a:ea typeface="Arial"/>
                <a:cs typeface="Arial"/>
              </a:defRPr>
            </a:lvl3pPr>
            <a:lvl4pPr algn="l">
              <a:buNone/>
              <a:defRPr sz="2850" b="1">
                <a:solidFill>
                  <a:srgbClr val="173042"/>
                </a:solidFill>
                <a:latin typeface="Arial"/>
                <a:ea typeface="Arial"/>
                <a:cs typeface="Arial"/>
              </a:defRPr>
            </a:lvl4pPr>
            <a:lvl5pPr algn="l">
              <a:buNone/>
              <a:defRPr sz="2850" b="1">
                <a:solidFill>
                  <a:srgbClr val="173042"/>
                </a:solidFill>
                <a:latin typeface="Arial"/>
                <a:ea typeface="Arial"/>
                <a:cs typeface="Arial"/>
              </a:defRPr>
            </a:lvl5pPr>
            <a:lvl6pPr algn="l">
              <a:buNone/>
              <a:defRPr sz="2850" b="1">
                <a:solidFill>
                  <a:srgbClr val="173042"/>
                </a:solidFill>
                <a:latin typeface="Arial"/>
                <a:ea typeface="Arial"/>
                <a:cs typeface="Arial"/>
              </a:defRPr>
            </a:lvl6pPr>
            <a:lvl7pPr algn="l">
              <a:buNone/>
              <a:defRPr sz="2850" b="1">
                <a:solidFill>
                  <a:srgbClr val="173042"/>
                </a:solidFill>
                <a:latin typeface="Arial"/>
                <a:ea typeface="Arial"/>
                <a:cs typeface="Arial"/>
              </a:defRPr>
            </a:lvl7pPr>
            <a:lvl8pPr algn="l">
              <a:buNone/>
              <a:defRPr sz="2850" b="1">
                <a:solidFill>
                  <a:srgbClr val="173042"/>
                </a:solidFill>
                <a:latin typeface="Arial"/>
                <a:ea typeface="Arial"/>
                <a:cs typeface="Arial"/>
              </a:defRPr>
            </a:lvl8pPr>
            <a:lvl9pPr algn="l">
              <a:buNone/>
              <a:defRPr sz="2850" b="1">
                <a:solidFill>
                  <a:srgbClr val="173042"/>
                </a:solidFill>
                <a:latin typeface="Arial"/>
                <a:ea typeface="Arial"/>
                <a:cs typeface="Arial"/>
              </a:defRPr>
            </a:lvl9pPr>
          </a:lstStyle>
          <a:p xmlns:a="http://schemas.openxmlformats.org/drawingml/2006/main">
            <a:pPr algn="l">
              <a:buNone/>
              <a:defRPr sz="2850" b="1">
                <a:solidFill>
                  <a:srgbClr val="173042"/>
                </a:solidFill>
                <a:latin typeface="Arial"/>
                <a:ea typeface="Arial"/>
                <a:cs typeface="Arial"/>
              </a:defRPr>
            </a:pPr>
            <a:r>
              <a:rPr sz="2850" b="1">
                <a:solidFill>
                  <a:srgbClr val="173042"/>
                </a:solidFill>
                <a:latin typeface="Arial"/>
                <a:ea typeface="Arial"/>
                <a:cs typeface="Arial"/>
              </a:rPr>
              <a:t>Similar compute cost across A/B/C paths</a:t>
            </a:r>
          </a:p>
        </p:txBody>
      </p:sp>
      <p:sp>
        <p:nvSpPr>
          <p:cNvPr id="3" name="slide-subtitle">
            <a:extLst xmlns:a="http://schemas.openxmlformats.org/drawingml/2006/main">
              <a:ext uri="{FF2B5EF4-FFF2-40B4-BE49-F238E27FC236}">
                <a16:creationId xmlns:a16="http://schemas.microsoft.com/office/drawing/2014/main" id="{45289735-43AC-466F-9F9D-D0E63096C00C}"/>
              </a:ext>
            </a:extLst>
          </p:cNvPr>
          <p:cNvSpPr>
            <a:spLocks xmlns:a="http://schemas.openxmlformats.org/drawingml/2006/main" noGrp="1"/>
          </p:cNvSpPr>
          <p:nvPr/>
        </p:nvSpPr>
        <p:spPr>
          <a:xfrm xmlns:a="http://schemas.openxmlformats.org/drawingml/2006/main">
            <a:off x="609600" y="1400175"/>
            <a:ext cx="109728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725" b="0">
                <a:solidFill>
                  <a:srgbClr val="586B79"/>
                </a:solidFill>
                <a:latin typeface="Arial"/>
                <a:ea typeface="Arial"/>
                <a:cs typeface="Arial"/>
              </a:defRPr>
            </a:defPPr>
            <a:lvl1pPr algn="l">
              <a:buNone/>
              <a:defRPr sz="1725" b="0">
                <a:solidFill>
                  <a:srgbClr val="586B79"/>
                </a:solidFill>
                <a:latin typeface="Arial"/>
                <a:ea typeface="Arial"/>
                <a:cs typeface="Arial"/>
              </a:defRPr>
            </a:lvl1pPr>
            <a:lvl2pPr algn="l">
              <a:buNone/>
              <a:defRPr sz="1725" b="0">
                <a:solidFill>
                  <a:srgbClr val="586B79"/>
                </a:solidFill>
                <a:latin typeface="Arial"/>
                <a:ea typeface="Arial"/>
                <a:cs typeface="Arial"/>
              </a:defRPr>
            </a:lvl2pPr>
            <a:lvl3pPr algn="l">
              <a:buNone/>
              <a:defRPr sz="1725" b="0">
                <a:solidFill>
                  <a:srgbClr val="586B79"/>
                </a:solidFill>
                <a:latin typeface="Arial"/>
                <a:ea typeface="Arial"/>
                <a:cs typeface="Arial"/>
              </a:defRPr>
            </a:lvl3pPr>
            <a:lvl4pPr algn="l">
              <a:buNone/>
              <a:defRPr sz="1725" b="0">
                <a:solidFill>
                  <a:srgbClr val="586B79"/>
                </a:solidFill>
                <a:latin typeface="Arial"/>
                <a:ea typeface="Arial"/>
                <a:cs typeface="Arial"/>
              </a:defRPr>
            </a:lvl4pPr>
            <a:lvl5pPr algn="l">
              <a:buNone/>
              <a:defRPr sz="1725" b="0">
                <a:solidFill>
                  <a:srgbClr val="586B79"/>
                </a:solidFill>
                <a:latin typeface="Arial"/>
                <a:ea typeface="Arial"/>
                <a:cs typeface="Arial"/>
              </a:defRPr>
            </a:lvl5pPr>
            <a:lvl6pPr algn="l">
              <a:buNone/>
              <a:defRPr sz="1725" b="0">
                <a:solidFill>
                  <a:srgbClr val="586B79"/>
                </a:solidFill>
                <a:latin typeface="Arial"/>
                <a:ea typeface="Arial"/>
                <a:cs typeface="Arial"/>
              </a:defRPr>
            </a:lvl6pPr>
            <a:lvl7pPr algn="l">
              <a:buNone/>
              <a:defRPr sz="1725" b="0">
                <a:solidFill>
                  <a:srgbClr val="586B79"/>
                </a:solidFill>
                <a:latin typeface="Arial"/>
                <a:ea typeface="Arial"/>
                <a:cs typeface="Arial"/>
              </a:defRPr>
            </a:lvl7pPr>
            <a:lvl8pPr algn="l">
              <a:buNone/>
              <a:defRPr sz="1725" b="0">
                <a:solidFill>
                  <a:srgbClr val="586B79"/>
                </a:solidFill>
                <a:latin typeface="Arial"/>
                <a:ea typeface="Arial"/>
                <a:cs typeface="Arial"/>
              </a:defRPr>
            </a:lvl8pPr>
            <a:lvl9pPr algn="l">
              <a:buNone/>
              <a:defRPr sz="1725" b="0">
                <a:solidFill>
                  <a:srgbClr val="586B79"/>
                </a:solidFill>
                <a:latin typeface="Arial"/>
                <a:ea typeface="Arial"/>
                <a:cs typeface="Arial"/>
              </a:defRPr>
            </a:lvl9pPr>
          </a:lstStyle>
          <a:p xmlns:a="http://schemas.openxmlformats.org/drawingml/2006/main">
            <a:pPr algn="l">
              <a:buNone/>
              <a:defRPr sz="1725" b="0">
                <a:solidFill>
                  <a:srgbClr val="586B79"/>
                </a:solidFill>
                <a:latin typeface="Arial"/>
                <a:ea typeface="Arial"/>
                <a:cs typeface="Arial"/>
              </a:defRPr>
            </a:pPr>
            <a:r>
              <a:rPr sz="1725" b="0">
                <a:solidFill>
                  <a:srgbClr val="586B79"/>
                </a:solidFill>
                <a:latin typeface="Arial"/>
                <a:ea typeface="Arial"/>
                <a:cs typeface="Arial"/>
              </a:rPr>
              <a:t>Each logical path: 45 short evaluations + 3 final trainings + 3 tests.</a:t>
            </a:r>
          </a:p>
        </p:txBody>
      </p:sp>
      <p:sp>
        <p:nvSpPr>
          <p:cNvPr id="4" name="footer-rule">
            <a:extLst xmlns:a="http://schemas.openxmlformats.org/drawingml/2006/main">
              <a:ext uri="{FF2B5EF4-FFF2-40B4-BE49-F238E27FC236}">
                <a16:creationId xmlns:a16="http://schemas.microsoft.com/office/drawing/2014/main" id="{3B703EC1-FD70-48F2-8FCB-C436B85D3259}"/>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4DEE4"/>
          </a:solidFill>
          <a:ln xmlns:a="http://schemas.openxmlformats.org/drawingml/2006/main" w="0">
            <a:noFill/>
            <a:prstDash val="solid"/>
          </a:ln>
        </p:spPr>
      </p:sp>
      <p:sp>
        <p:nvSpPr>
          <p:cNvPr id="5" name="footer-author">
            <a:extLst xmlns:a="http://schemas.openxmlformats.org/drawingml/2006/main">
              <a:ext uri="{FF2B5EF4-FFF2-40B4-BE49-F238E27FC236}">
                <a16:creationId xmlns:a16="http://schemas.microsoft.com/office/drawing/2014/main" id="{9744F579-B376-4B42-A52C-37D05FBAE96D}"/>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00" b="0">
                <a:solidFill>
                  <a:srgbClr val="586B79"/>
                </a:solidFill>
                <a:latin typeface="Arial"/>
                <a:ea typeface="Arial"/>
                <a:cs typeface="Arial"/>
              </a:defRPr>
            </a:defPPr>
            <a:lvl1pPr algn="l">
              <a:buNone/>
              <a:defRPr sz="1200" b="0">
                <a:solidFill>
                  <a:srgbClr val="586B79"/>
                </a:solidFill>
                <a:latin typeface="Arial"/>
                <a:ea typeface="Arial"/>
                <a:cs typeface="Arial"/>
              </a:defRPr>
            </a:lvl1pPr>
            <a:lvl2pPr algn="l">
              <a:buNone/>
              <a:defRPr sz="1200" b="0">
                <a:solidFill>
                  <a:srgbClr val="586B79"/>
                </a:solidFill>
                <a:latin typeface="Arial"/>
                <a:ea typeface="Arial"/>
                <a:cs typeface="Arial"/>
              </a:defRPr>
            </a:lvl2pPr>
            <a:lvl3pPr algn="l">
              <a:buNone/>
              <a:defRPr sz="1200" b="0">
                <a:solidFill>
                  <a:srgbClr val="586B79"/>
                </a:solidFill>
                <a:latin typeface="Arial"/>
                <a:ea typeface="Arial"/>
                <a:cs typeface="Arial"/>
              </a:defRPr>
            </a:lvl3pPr>
            <a:lvl4pPr algn="l">
              <a:buNone/>
              <a:defRPr sz="1200" b="0">
                <a:solidFill>
                  <a:srgbClr val="586B79"/>
                </a:solidFill>
                <a:latin typeface="Arial"/>
                <a:ea typeface="Arial"/>
                <a:cs typeface="Arial"/>
              </a:defRPr>
            </a:lvl4pPr>
            <a:lvl5pPr algn="l">
              <a:buNone/>
              <a:defRPr sz="1200" b="0">
                <a:solidFill>
                  <a:srgbClr val="586B79"/>
                </a:solidFill>
                <a:latin typeface="Arial"/>
                <a:ea typeface="Arial"/>
                <a:cs typeface="Arial"/>
              </a:defRPr>
            </a:lvl5pPr>
            <a:lvl6pPr algn="l">
              <a:buNone/>
              <a:defRPr sz="1200" b="0">
                <a:solidFill>
                  <a:srgbClr val="586B79"/>
                </a:solidFill>
                <a:latin typeface="Arial"/>
                <a:ea typeface="Arial"/>
                <a:cs typeface="Arial"/>
              </a:defRPr>
            </a:lvl6pPr>
            <a:lvl7pPr algn="l">
              <a:buNone/>
              <a:defRPr sz="1200" b="0">
                <a:solidFill>
                  <a:srgbClr val="586B79"/>
                </a:solidFill>
                <a:latin typeface="Arial"/>
                <a:ea typeface="Arial"/>
                <a:cs typeface="Arial"/>
              </a:defRPr>
            </a:lvl7pPr>
            <a:lvl8pPr algn="l">
              <a:buNone/>
              <a:defRPr sz="1200" b="0">
                <a:solidFill>
                  <a:srgbClr val="586B79"/>
                </a:solidFill>
                <a:latin typeface="Arial"/>
                <a:ea typeface="Arial"/>
                <a:cs typeface="Arial"/>
              </a:defRPr>
            </a:lvl8pPr>
            <a:lvl9pPr algn="l">
              <a:buNone/>
              <a:defRPr sz="1200" b="0">
                <a:solidFill>
                  <a:srgbClr val="586B79"/>
                </a:solidFill>
                <a:latin typeface="Arial"/>
                <a:ea typeface="Arial"/>
                <a:cs typeface="Arial"/>
              </a:defRPr>
            </a:lvl9pPr>
          </a:lstStyle>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footer-number">
            <a:extLst xmlns:a="http://schemas.openxmlformats.org/drawingml/2006/main">
              <a:ext uri="{FF2B5EF4-FFF2-40B4-BE49-F238E27FC236}">
                <a16:creationId xmlns:a16="http://schemas.microsoft.com/office/drawing/2014/main" id="{EB35BC4C-6341-4C67-85DD-B6431ACBA4CC}"/>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r">
              <a:defRPr sz="1350" b="0">
                <a:solidFill>
                  <a:srgbClr val="586B79"/>
                </a:solidFill>
                <a:latin typeface="Arial"/>
                <a:ea typeface="Arial"/>
                <a:cs typeface="Arial"/>
              </a:defRPr>
            </a:defPPr>
            <a:lvl1pPr algn="r">
              <a:buNone/>
              <a:defRPr sz="1350" b="0">
                <a:solidFill>
                  <a:srgbClr val="586B79"/>
                </a:solidFill>
                <a:latin typeface="Arial"/>
                <a:ea typeface="Arial"/>
                <a:cs typeface="Arial"/>
              </a:defRPr>
            </a:lvl1pPr>
            <a:lvl2pPr algn="r">
              <a:buNone/>
              <a:defRPr sz="1350" b="0">
                <a:solidFill>
                  <a:srgbClr val="586B79"/>
                </a:solidFill>
                <a:latin typeface="Arial"/>
                <a:ea typeface="Arial"/>
                <a:cs typeface="Arial"/>
              </a:defRPr>
            </a:lvl2pPr>
            <a:lvl3pPr algn="r">
              <a:buNone/>
              <a:defRPr sz="1350" b="0">
                <a:solidFill>
                  <a:srgbClr val="586B79"/>
                </a:solidFill>
                <a:latin typeface="Arial"/>
                <a:ea typeface="Arial"/>
                <a:cs typeface="Arial"/>
              </a:defRPr>
            </a:lvl3pPr>
            <a:lvl4pPr algn="r">
              <a:buNone/>
              <a:defRPr sz="1350" b="0">
                <a:solidFill>
                  <a:srgbClr val="586B79"/>
                </a:solidFill>
                <a:latin typeface="Arial"/>
                <a:ea typeface="Arial"/>
                <a:cs typeface="Arial"/>
              </a:defRPr>
            </a:lvl4pPr>
            <a:lvl5pPr algn="r">
              <a:buNone/>
              <a:defRPr sz="1350" b="0">
                <a:solidFill>
                  <a:srgbClr val="586B79"/>
                </a:solidFill>
                <a:latin typeface="Arial"/>
                <a:ea typeface="Arial"/>
                <a:cs typeface="Arial"/>
              </a:defRPr>
            </a:lvl5pPr>
            <a:lvl6pPr algn="r">
              <a:buNone/>
              <a:defRPr sz="1350" b="0">
                <a:solidFill>
                  <a:srgbClr val="586B79"/>
                </a:solidFill>
                <a:latin typeface="Arial"/>
                <a:ea typeface="Arial"/>
                <a:cs typeface="Arial"/>
              </a:defRPr>
            </a:lvl6pPr>
            <a:lvl7pPr algn="r">
              <a:buNone/>
              <a:defRPr sz="1350" b="0">
                <a:solidFill>
                  <a:srgbClr val="586B79"/>
                </a:solidFill>
                <a:latin typeface="Arial"/>
                <a:ea typeface="Arial"/>
                <a:cs typeface="Arial"/>
              </a:defRPr>
            </a:lvl7pPr>
            <a:lvl8pPr algn="r">
              <a:buNone/>
              <a:defRPr sz="1350" b="0">
                <a:solidFill>
                  <a:srgbClr val="586B79"/>
                </a:solidFill>
                <a:latin typeface="Arial"/>
                <a:ea typeface="Arial"/>
                <a:cs typeface="Arial"/>
              </a:defRPr>
            </a:lvl8pPr>
            <a:lvl9pPr algn="r">
              <a:buNone/>
              <a:defRPr sz="1350" b="0">
                <a:solidFill>
                  <a:srgbClr val="586B79"/>
                </a:solidFill>
                <a:latin typeface="Arial"/>
                <a:ea typeface="Arial"/>
                <a:cs typeface="Arial"/>
              </a:defRPr>
            </a:lvl9pPr>
          </a:lstStyle>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13 / 15</a:t>
            </a:r>
          </a:p>
        </p:txBody>
      </p:sp>
      <p:graphicFrame>
        <p:nvGraphicFramePr>
          <p:cNvPr id="7" name="">
            <a:extLst xmlns:a="http://schemas.openxmlformats.org/drawingml/2006/main">
              <a:ext uri="{FF2B5EF4-FFF2-40B4-BE49-F238E27FC236}">
                <a16:creationId xmlns:a16="http://schemas.microsoft.com/office/drawing/2014/main" id="{41F032F2-5C1D-42D5-9310-36D8F46F9304}"/>
              </a:ext>
            </a:extLst>
          </p:cNvPr>
          <p:cNvGraphicFramePr/>
          <p:nvPr/>
        </p:nvGraphicFramePr>
        <p:xfrm>
          <a:off xmlns:a="http://schemas.openxmlformats.org/drawingml/2006/main" x="609600" y="2038350"/>
          <a:ext xmlns:a="http://schemas.openxmlformats.org/drawingml/2006/main" cx="10972800" cy="2019300"/>
        </p:xfrm>
        <a:graphic xmlns:a="http://schemas.openxmlformats.org/drawingml/2006/main">
          <a:graphicData uri="http://schemas.openxmlformats.org/drawingml/2006/table">
            <a:tbl>
              <a:tblPr/>
              <a:tblGrid>
                <a:gridCol w="1676400"/>
                <a:gridCol w="2324100"/>
                <a:gridCol w="2324100"/>
                <a:gridCol w="2324100"/>
                <a:gridCol w="2324100"/>
              </a:tblGrid>
              <a:tr h="504825">
                <a:tc>
                  <a:txBody>
                    <a:bodyPr lIns="114300" tIns="66675" rIns="114300" bIns="66675"/>
                    <a:lstStyle/>
                    <a:p>
                      <a:pPr algn="l">
                        <a:buNone/>
                      </a:pPr>
                      <a:r>
                        <a:rPr sz="1950" b="1">
                          <a:solidFill>
                            <a:srgbClr val="FFFFFF"/>
                          </a:solidFill>
                          <a:latin typeface="Arial"/>
                          <a:ea typeface="Arial"/>
                          <a:cs typeface="Arial"/>
                        </a:rPr>
                        <a:t>Path</a:t>
                      </a:r>
                    </a:p>
                  </a:txBody>
                  <a:tcPr marL="91440" marR="91440" marT="45720" marB="45720" anchor="ctr">
                    <a:lnL w="6668">
                      <a:solidFill>
                        <a:srgbClr val="C1CDD4"/>
                      </a:solidFill>
                      <a:prstDash val="solid"/>
                    </a:lnL>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c>
                  <a:txBody>
                    <a:bodyPr lIns="114300" tIns="66675" rIns="114300" bIns="66675"/>
                    <a:lstStyle/>
                    <a:p>
                      <a:pPr algn="ctr">
                        <a:buNone/>
                      </a:pPr>
                      <a:r>
                        <a:rPr sz="1950" b="1">
                          <a:solidFill>
                            <a:srgbClr val="FFFFFF"/>
                          </a:solidFill>
                          <a:latin typeface="Arial"/>
                          <a:ea typeface="Arial"/>
                          <a:cs typeface="Arial"/>
                        </a:rPr>
                        <a:t>Search (h)</a:t>
                      </a:r>
                    </a:p>
                  </a:txBody>
                  <a:tcPr marL="91440" marR="91440" marT="45720" marB="45720" anchor="ctr">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c>
                  <a:txBody>
                    <a:bodyPr lIns="114300" tIns="66675" rIns="114300" bIns="66675"/>
                    <a:lstStyle/>
                    <a:p>
                      <a:pPr algn="ctr">
                        <a:buNone/>
                      </a:pPr>
                      <a:r>
                        <a:rPr sz="1950" b="1">
                          <a:solidFill>
                            <a:srgbClr val="FFFFFF"/>
                          </a:solidFill>
                          <a:latin typeface="Arial"/>
                          <a:ea typeface="Arial"/>
                          <a:cs typeface="Arial"/>
                        </a:rPr>
                        <a:t>Final (h)</a:t>
                      </a:r>
                    </a:p>
                  </a:txBody>
                  <a:tcPr marL="91440" marR="91440" marT="45720" marB="45720" anchor="ctr">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c>
                  <a:txBody>
                    <a:bodyPr lIns="114300" tIns="66675" rIns="114300" bIns="66675"/>
                    <a:lstStyle/>
                    <a:p>
                      <a:pPr algn="ctr">
                        <a:buNone/>
                      </a:pPr>
                      <a:r>
                        <a:rPr sz="1950" b="1">
                          <a:solidFill>
                            <a:srgbClr val="FFFFFF"/>
                          </a:solidFill>
                          <a:latin typeface="Arial"/>
                          <a:ea typeface="Arial"/>
                          <a:cs typeface="Arial"/>
                        </a:rPr>
                        <a:t>Test (h)</a:t>
                      </a:r>
                    </a:p>
                  </a:txBody>
                  <a:tcPr marL="91440" marR="91440" marT="45720" marB="45720" anchor="ctr">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c>
                  <a:txBody>
                    <a:bodyPr lIns="114300" tIns="66675" rIns="114300" bIns="66675"/>
                    <a:lstStyle/>
                    <a:p>
                      <a:pPr algn="ctr">
                        <a:buNone/>
                      </a:pPr>
                      <a:r>
                        <a:rPr sz="1950" b="1">
                          <a:solidFill>
                            <a:srgbClr val="FFFFFF"/>
                          </a:solidFill>
                          <a:latin typeface="Arial"/>
                          <a:ea typeface="Arial"/>
                          <a:cs typeface="Arial"/>
                        </a:rPr>
                        <a:t>Total (h)</a:t>
                      </a:r>
                    </a:p>
                  </a:txBody>
                  <a:tcPr marL="91440" marR="91440" marT="45720" marB="45720" anchor="ctr">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r>
              <a:tr h="504825">
                <a:tc>
                  <a:txBody>
                    <a:bodyPr lIns="114300" tIns="66675" rIns="114300" bIns="66675"/>
                    <a:lstStyle/>
                    <a:p>
                      <a:pPr algn="l">
                        <a:buNone/>
                      </a:pPr>
                      <a:r>
                        <a:rPr sz="1950" b="0">
                          <a:solidFill>
                            <a:srgbClr val="203440"/>
                          </a:solidFill>
                          <a:latin typeface="Arial"/>
                          <a:ea typeface="Arial"/>
                          <a:cs typeface="Arial"/>
                        </a:rPr>
                        <a:t>A</a:t>
                      </a:r>
                    </a:p>
                  </a:txBody>
                  <a:tcPr marL="91440" marR="91440" marT="45720" marB="45720" anchor="ctr">
                    <a:lnL w="6668">
                      <a:solidFill>
                        <a:srgbClr val="C1CDD4"/>
                      </a:solidFill>
                      <a:prstDash val="solid"/>
                    </a:lnL>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950" b="0">
                          <a:solidFill>
                            <a:srgbClr val="203440"/>
                          </a:solidFill>
                          <a:latin typeface="Arial"/>
                          <a:ea typeface="Arial"/>
                          <a:cs typeface="Arial"/>
                        </a:rPr>
                        <a:t>19.565</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950" b="0">
                          <a:solidFill>
                            <a:srgbClr val="203440"/>
                          </a:solidFill>
                          <a:latin typeface="Arial"/>
                          <a:ea typeface="Arial"/>
                          <a:cs typeface="Arial"/>
                        </a:rPr>
                        <a:t>8.687</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950" b="0">
                          <a:solidFill>
                            <a:srgbClr val="203440"/>
                          </a:solidFill>
                          <a:latin typeface="Arial"/>
                          <a:ea typeface="Arial"/>
                          <a:cs typeface="Arial"/>
                        </a:rPr>
                        <a:t>0.013</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950" b="0">
                          <a:solidFill>
                            <a:srgbClr val="203440"/>
                          </a:solidFill>
                          <a:latin typeface="Arial"/>
                          <a:ea typeface="Arial"/>
                          <a:cs typeface="Arial"/>
                        </a:rPr>
                        <a:t>28.265</a:t>
                      </a:r>
                    </a:p>
                  </a:txBody>
                  <a:tcPr marL="91440" marR="91440" marT="45720" marB="45720" anchor="ctr">
                    <a:lnR w="6668">
                      <a:solidFill>
                        <a:srgbClr val="C1CDD4"/>
                      </a:solidFill>
                      <a:prstDash val="solid"/>
                    </a:lnR>
                    <a:lnB w="6668">
                      <a:solidFill>
                        <a:srgbClr val="C1CDD4"/>
                      </a:solidFill>
                      <a:prstDash val="solid"/>
                    </a:lnB>
                    <a:solidFill>
                      <a:srgbClr val="F2F5F7"/>
                    </a:solidFill>
                  </a:tcPr>
                </a:tc>
              </a:tr>
              <a:tr h="504825">
                <a:tc>
                  <a:txBody>
                    <a:bodyPr lIns="114300" tIns="66675" rIns="114300" bIns="66675"/>
                    <a:lstStyle/>
                    <a:p>
                      <a:pPr algn="l">
                        <a:buNone/>
                      </a:pPr>
                      <a:r>
                        <a:rPr sz="1950" b="0">
                          <a:solidFill>
                            <a:srgbClr val="203440"/>
                          </a:solidFill>
                          <a:latin typeface="Arial"/>
                          <a:ea typeface="Arial"/>
                          <a:cs typeface="Arial"/>
                        </a:rPr>
                        <a:t>B</a:t>
                      </a:r>
                    </a:p>
                  </a:txBody>
                  <a:tcPr marL="91440" marR="91440" marT="45720" marB="45720" anchor="ctr">
                    <a:lnL w="6668">
                      <a:solidFill>
                        <a:srgbClr val="C1CDD4"/>
                      </a:solidFill>
                      <a:prstDash val="solid"/>
                    </a:lnL>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950" b="0">
                          <a:solidFill>
                            <a:srgbClr val="203440"/>
                          </a:solidFill>
                          <a:latin typeface="Arial"/>
                          <a:ea typeface="Arial"/>
                          <a:cs typeface="Arial"/>
                        </a:rPr>
                        <a:t>19.580</a:t>
                      </a:r>
                    </a:p>
                  </a:txBody>
                  <a:tcPr marL="91440" marR="91440" marT="45720" marB="45720" anchor="ctr">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950" b="0">
                          <a:solidFill>
                            <a:srgbClr val="203440"/>
                          </a:solidFill>
                          <a:latin typeface="Arial"/>
                          <a:ea typeface="Arial"/>
                          <a:cs typeface="Arial"/>
                        </a:rPr>
                        <a:t>8.685</a:t>
                      </a:r>
                    </a:p>
                  </a:txBody>
                  <a:tcPr marL="91440" marR="91440" marT="45720" marB="45720" anchor="ctr">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950" b="0">
                          <a:solidFill>
                            <a:srgbClr val="203440"/>
                          </a:solidFill>
                          <a:latin typeface="Arial"/>
                          <a:ea typeface="Arial"/>
                          <a:cs typeface="Arial"/>
                        </a:rPr>
                        <a:t>0.013</a:t>
                      </a:r>
                    </a:p>
                  </a:txBody>
                  <a:tcPr marL="91440" marR="91440" marT="45720" marB="45720" anchor="ctr">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950" b="0">
                          <a:solidFill>
                            <a:srgbClr val="203440"/>
                          </a:solidFill>
                          <a:latin typeface="Arial"/>
                          <a:ea typeface="Arial"/>
                          <a:cs typeface="Arial"/>
                        </a:rPr>
                        <a:t>28.277</a:t>
                      </a:r>
                    </a:p>
                  </a:txBody>
                  <a:tcPr marL="91440" marR="91440" marT="45720" marB="45720" anchor="ctr">
                    <a:lnR w="6668">
                      <a:solidFill>
                        <a:srgbClr val="C1CDD4"/>
                      </a:solidFill>
                      <a:prstDash val="solid"/>
                    </a:lnR>
                    <a:lnB w="6668">
                      <a:solidFill>
                        <a:srgbClr val="C1CDD4"/>
                      </a:solidFill>
                      <a:prstDash val="solid"/>
                    </a:lnB>
                    <a:solidFill>
                      <a:srgbClr val="FFFFFF"/>
                    </a:solidFill>
                  </a:tcPr>
                </a:tc>
              </a:tr>
              <a:tr h="504825">
                <a:tc>
                  <a:txBody>
                    <a:bodyPr lIns="114300" tIns="66675" rIns="114300" bIns="66675"/>
                    <a:lstStyle/>
                    <a:p>
                      <a:pPr algn="l">
                        <a:buNone/>
                      </a:pPr>
                      <a:r>
                        <a:rPr sz="1950" b="0">
                          <a:solidFill>
                            <a:srgbClr val="203440"/>
                          </a:solidFill>
                          <a:latin typeface="Arial"/>
                          <a:ea typeface="Arial"/>
                          <a:cs typeface="Arial"/>
                        </a:rPr>
                        <a:t>C</a:t>
                      </a:r>
                    </a:p>
                  </a:txBody>
                  <a:tcPr marL="91440" marR="91440" marT="45720" marB="45720" anchor="ctr">
                    <a:lnL w="6668">
                      <a:solidFill>
                        <a:srgbClr val="C1CDD4"/>
                      </a:solidFill>
                      <a:prstDash val="solid"/>
                    </a:lnL>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950" b="0">
                          <a:solidFill>
                            <a:srgbClr val="203440"/>
                          </a:solidFill>
                          <a:latin typeface="Arial"/>
                          <a:ea typeface="Arial"/>
                          <a:cs typeface="Arial"/>
                        </a:rPr>
                        <a:t>19.579</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950" b="0">
                          <a:solidFill>
                            <a:srgbClr val="203440"/>
                          </a:solidFill>
                          <a:latin typeface="Arial"/>
                          <a:ea typeface="Arial"/>
                          <a:cs typeface="Arial"/>
                        </a:rPr>
                        <a:t>8.681</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950" b="0">
                          <a:solidFill>
                            <a:srgbClr val="203440"/>
                          </a:solidFill>
                          <a:latin typeface="Arial"/>
                          <a:ea typeface="Arial"/>
                          <a:cs typeface="Arial"/>
                        </a:rPr>
                        <a:t>0.013</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950" b="0">
                          <a:solidFill>
                            <a:srgbClr val="203440"/>
                          </a:solidFill>
                          <a:latin typeface="Arial"/>
                          <a:ea typeface="Arial"/>
                          <a:cs typeface="Arial"/>
                        </a:rPr>
                        <a:t>28.272</a:t>
                      </a:r>
                    </a:p>
                  </a:txBody>
                  <a:tcPr marL="91440" marR="91440" marT="45720" marB="45720" anchor="ctr">
                    <a:lnR w="6668">
                      <a:solidFill>
                        <a:srgbClr val="C1CDD4"/>
                      </a:solidFill>
                      <a:prstDash val="solid"/>
                    </a:lnR>
                    <a:lnB w="6668">
                      <a:solidFill>
                        <a:srgbClr val="C1CDD4"/>
                      </a:solidFill>
                      <a:prstDash val="solid"/>
                    </a:lnB>
                    <a:solidFill>
                      <a:srgbClr val="F2F5F7"/>
                    </a:solidFill>
                  </a:tcPr>
                </a:tc>
              </a:tr>
            </a:tbl>
          </a:graphicData>
        </a:graphic>
      </p:graphicFrame>
      <p:sp>
        <p:nvSpPr>
          <p:cNvPr id="8" name="shared-prefix">
            <a:extLst xmlns:a="http://schemas.openxmlformats.org/drawingml/2006/main">
              <a:ext uri="{FF2B5EF4-FFF2-40B4-BE49-F238E27FC236}">
                <a16:creationId xmlns:a16="http://schemas.microsoft.com/office/drawing/2014/main" id="{6C7EB961-4EC1-4627-B049-6BCF76C9A157}"/>
              </a:ext>
            </a:extLst>
          </p:cNvPr>
          <p:cNvSpPr>
            <a:spLocks xmlns:a="http://schemas.openxmlformats.org/drawingml/2006/main" noGrp="1"/>
          </p:cNvSpPr>
          <p:nvPr/>
        </p:nvSpPr>
        <p:spPr>
          <a:xfrm xmlns:a="http://schemas.openxmlformats.org/drawingml/2006/main">
            <a:off x="609600" y="5029200"/>
            <a:ext cx="109728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725" b="0">
                <a:solidFill>
                  <a:srgbClr val="586B79"/>
                </a:solidFill>
                <a:latin typeface="Arial"/>
                <a:ea typeface="Arial"/>
                <a:cs typeface="Arial"/>
              </a:defRPr>
            </a:defPPr>
            <a:lvl1pPr algn="l">
              <a:buNone/>
              <a:defRPr sz="1875" b="1">
                <a:solidFill>
                  <a:srgbClr val="007E83"/>
                </a:solidFill>
                <a:latin typeface="Arial"/>
                <a:ea typeface="Arial"/>
                <a:cs typeface="Arial"/>
              </a:defRPr>
            </a:lvl1pPr>
            <a:lvl2pPr algn="l">
              <a:buNone/>
              <a:defRPr sz="1875" b="1">
                <a:solidFill>
                  <a:srgbClr val="007E83"/>
                </a:solidFill>
                <a:latin typeface="Arial"/>
                <a:ea typeface="Arial"/>
                <a:cs typeface="Arial"/>
              </a:defRPr>
            </a:lvl2pPr>
            <a:lvl3pPr algn="l">
              <a:buNone/>
              <a:defRPr sz="1875" b="1">
                <a:solidFill>
                  <a:srgbClr val="007E83"/>
                </a:solidFill>
                <a:latin typeface="Arial"/>
                <a:ea typeface="Arial"/>
                <a:cs typeface="Arial"/>
              </a:defRPr>
            </a:lvl3pPr>
            <a:lvl4pPr algn="l">
              <a:buNone/>
              <a:defRPr sz="1875" b="1">
                <a:solidFill>
                  <a:srgbClr val="007E83"/>
                </a:solidFill>
                <a:latin typeface="Arial"/>
                <a:ea typeface="Arial"/>
                <a:cs typeface="Arial"/>
              </a:defRPr>
            </a:lvl4pPr>
            <a:lvl5pPr algn="l">
              <a:buNone/>
              <a:defRPr sz="1875" b="1">
                <a:solidFill>
                  <a:srgbClr val="007E83"/>
                </a:solidFill>
                <a:latin typeface="Arial"/>
                <a:ea typeface="Arial"/>
                <a:cs typeface="Arial"/>
              </a:defRPr>
            </a:lvl5pPr>
            <a:lvl6pPr algn="l">
              <a:buNone/>
              <a:defRPr sz="1875" b="1">
                <a:solidFill>
                  <a:srgbClr val="007E83"/>
                </a:solidFill>
                <a:latin typeface="Arial"/>
                <a:ea typeface="Arial"/>
                <a:cs typeface="Arial"/>
              </a:defRPr>
            </a:lvl6pPr>
            <a:lvl7pPr algn="l">
              <a:buNone/>
              <a:defRPr sz="1875" b="1">
                <a:solidFill>
                  <a:srgbClr val="007E83"/>
                </a:solidFill>
                <a:latin typeface="Arial"/>
                <a:ea typeface="Arial"/>
                <a:cs typeface="Arial"/>
              </a:defRPr>
            </a:lvl7pPr>
            <a:lvl8pPr algn="l">
              <a:buNone/>
              <a:defRPr sz="1875" b="1">
                <a:solidFill>
                  <a:srgbClr val="007E83"/>
                </a:solidFill>
                <a:latin typeface="Arial"/>
                <a:ea typeface="Arial"/>
                <a:cs typeface="Arial"/>
              </a:defRPr>
            </a:lvl8pPr>
            <a:lvl9pPr algn="l">
              <a:buNone/>
              <a:defRPr sz="1875" b="1">
                <a:solidFill>
                  <a:srgbClr val="007E83"/>
                </a:solidFill>
                <a:latin typeface="Arial"/>
                <a:ea typeface="Arial"/>
                <a:cs typeface="Arial"/>
              </a:defRPr>
            </a:lvl9pPr>
          </a:lstStyle>
          <a:p xmlns:a="http://schemas.openxmlformats.org/drawingml/2006/main">
            <a:pPr algn="l">
              <a:buNone/>
              <a:defRPr sz="1875" b="1">
                <a:solidFill>
                  <a:srgbClr val="007E83"/>
                </a:solidFill>
                <a:latin typeface="Arial"/>
                <a:ea typeface="Arial"/>
                <a:cs typeface="Arial"/>
              </a:defRPr>
            </a:pPr>
            <a:r>
              <a:rPr sz="1725" b="0">
                <a:solidFill>
                  <a:srgbClr val="586B79"/>
                </a:solidFill>
                <a:latin typeface="Arial"/>
                <a:ea typeface="Arial"/>
                <a:cs typeface="Arial"/>
              </a:rPr>
              <a:t>B and C share the first 40 evaluations, included in both path totals.</a:t>
            </a:r>
          </a:p>
        </p:txBody>
      </p:sp>
      <p:sp>
        <p:nvSpPr>
          <p:cNvPr id="9" name="physical-total">
            <a:extLst xmlns:a="http://schemas.openxmlformats.org/drawingml/2006/main">
              <a:ext uri="{FF2B5EF4-FFF2-40B4-BE49-F238E27FC236}">
                <a16:creationId xmlns:a16="http://schemas.microsoft.com/office/drawing/2014/main" id="{4F358BDC-1D09-4221-9AF7-78A4A0B5EB8E}"/>
              </a:ext>
            </a:extLst>
          </p:cNvPr>
          <p:cNvSpPr>
            <a:spLocks xmlns:a="http://schemas.openxmlformats.org/drawingml/2006/main" noGrp="1"/>
          </p:cNvSpPr>
          <p:nvPr/>
        </p:nvSpPr>
        <p:spPr>
          <a:xfrm xmlns:a="http://schemas.openxmlformats.org/drawingml/2006/main">
            <a:off x="609600" y="4333875"/>
            <a:ext cx="109728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100" b="1">
                <a:solidFill>
                  <a:srgbClr val="173042"/>
                </a:solidFill>
                <a:latin typeface="Arial"/>
                <a:ea typeface="Arial"/>
                <a:cs typeface="Arial"/>
              </a:defRPr>
            </a:defPPr>
            <a:lvl1pPr algn="l">
              <a:buNone/>
              <a:defRPr sz="2100" b="1">
                <a:solidFill>
                  <a:srgbClr val="173042"/>
                </a:solidFill>
                <a:latin typeface="Arial"/>
                <a:ea typeface="Arial"/>
                <a:cs typeface="Arial"/>
              </a:defRPr>
            </a:lvl1pPr>
            <a:lvl2pPr algn="l">
              <a:buNone/>
              <a:defRPr sz="2100" b="1">
                <a:solidFill>
                  <a:srgbClr val="173042"/>
                </a:solidFill>
                <a:latin typeface="Arial"/>
                <a:ea typeface="Arial"/>
                <a:cs typeface="Arial"/>
              </a:defRPr>
            </a:lvl2pPr>
            <a:lvl3pPr algn="l">
              <a:buNone/>
              <a:defRPr sz="2100" b="1">
                <a:solidFill>
                  <a:srgbClr val="173042"/>
                </a:solidFill>
                <a:latin typeface="Arial"/>
                <a:ea typeface="Arial"/>
                <a:cs typeface="Arial"/>
              </a:defRPr>
            </a:lvl3pPr>
            <a:lvl4pPr algn="l">
              <a:buNone/>
              <a:defRPr sz="2100" b="1">
                <a:solidFill>
                  <a:srgbClr val="173042"/>
                </a:solidFill>
                <a:latin typeface="Arial"/>
                <a:ea typeface="Arial"/>
                <a:cs typeface="Arial"/>
              </a:defRPr>
            </a:lvl4pPr>
            <a:lvl5pPr algn="l">
              <a:buNone/>
              <a:defRPr sz="2100" b="1">
                <a:solidFill>
                  <a:srgbClr val="173042"/>
                </a:solidFill>
                <a:latin typeface="Arial"/>
                <a:ea typeface="Arial"/>
                <a:cs typeface="Arial"/>
              </a:defRPr>
            </a:lvl5pPr>
            <a:lvl6pPr algn="l">
              <a:buNone/>
              <a:defRPr sz="2100" b="1">
                <a:solidFill>
                  <a:srgbClr val="173042"/>
                </a:solidFill>
                <a:latin typeface="Arial"/>
                <a:ea typeface="Arial"/>
                <a:cs typeface="Arial"/>
              </a:defRPr>
            </a:lvl6pPr>
            <a:lvl7pPr algn="l">
              <a:buNone/>
              <a:defRPr sz="2100" b="1">
                <a:solidFill>
                  <a:srgbClr val="173042"/>
                </a:solidFill>
                <a:latin typeface="Arial"/>
                <a:ea typeface="Arial"/>
                <a:cs typeface="Arial"/>
              </a:defRPr>
            </a:lvl7pPr>
            <a:lvl8pPr algn="l">
              <a:buNone/>
              <a:defRPr sz="2100" b="1">
                <a:solidFill>
                  <a:srgbClr val="173042"/>
                </a:solidFill>
                <a:latin typeface="Arial"/>
                <a:ea typeface="Arial"/>
                <a:cs typeface="Arial"/>
              </a:defRPr>
            </a:lvl8pPr>
            <a:lvl9pPr algn="l">
              <a:buNone/>
              <a:defRPr sz="2100" b="1">
                <a:solidFill>
                  <a:srgbClr val="173042"/>
                </a:solidFill>
                <a:latin typeface="Arial"/>
                <a:ea typeface="Arial"/>
                <a:cs typeface="Arial"/>
              </a:defRPr>
            </a:lvl9pPr>
          </a:lstStyle>
          <a:p xmlns:a="http://schemas.openxmlformats.org/drawingml/2006/main">
            <a:pPr algn="l">
              <a:buNone/>
              <a:defRPr sz="2100" b="1">
                <a:solidFill>
                  <a:srgbClr val="173042"/>
                </a:solidFill>
                <a:latin typeface="Arial"/>
                <a:ea typeface="Arial"/>
                <a:cs typeface="Arial"/>
              </a:defRPr>
            </a:pPr>
            <a:r>
              <a:rPr sz="2100" b="1">
                <a:solidFill>
                  <a:srgbClr val="173042"/>
                </a:solidFill>
                <a:latin typeface="Arial"/>
                <a:ea typeface="Arial"/>
                <a:cs typeface="Arial"/>
              </a:rPr>
              <a:t>A, B and C have almost equal measured costs.</a:t>
            </a:r>
          </a:p>
        </p:txBody>
      </p:sp>
      <p:sp>
        <p:nvSpPr>
          <p:cNvPr id="10" name="cost-scope">
            <a:extLst xmlns:a="http://schemas.openxmlformats.org/drawingml/2006/main">
              <a:ext uri="{FF2B5EF4-FFF2-40B4-BE49-F238E27FC236}">
                <a16:creationId xmlns:a16="http://schemas.microsoft.com/office/drawing/2014/main" id="{2080D7B5-B513-469D-AB7D-B1AFB328829F}"/>
              </a:ext>
            </a:extLst>
          </p:cNvPr>
          <p:cNvSpPr>
            <a:spLocks xmlns:a="http://schemas.openxmlformats.org/drawingml/2006/main" noGrp="1"/>
          </p:cNvSpPr>
          <p:nvPr/>
        </p:nvSpPr>
        <p:spPr>
          <a:xfrm xmlns:a="http://schemas.openxmlformats.org/drawingml/2006/main">
            <a:off x="609600" y="5838825"/>
            <a:ext cx="1097280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575" b="0">
                <a:solidFill>
                  <a:srgbClr val="586B79"/>
                </a:solidFill>
                <a:latin typeface="Arial"/>
                <a:ea typeface="Arial"/>
                <a:cs typeface="Arial"/>
              </a:defRPr>
            </a:defPPr>
            <a:lvl1pPr algn="l">
              <a:buNone/>
              <a:defRPr sz="1575" b="0">
                <a:solidFill>
                  <a:srgbClr val="586B79"/>
                </a:solidFill>
                <a:latin typeface="Arial"/>
                <a:ea typeface="Arial"/>
                <a:cs typeface="Arial"/>
              </a:defRPr>
            </a:lvl1pPr>
            <a:lvl2pPr algn="l">
              <a:buNone/>
              <a:defRPr sz="1575" b="0">
                <a:solidFill>
                  <a:srgbClr val="586B79"/>
                </a:solidFill>
                <a:latin typeface="Arial"/>
                <a:ea typeface="Arial"/>
                <a:cs typeface="Arial"/>
              </a:defRPr>
            </a:lvl2pPr>
            <a:lvl3pPr algn="l">
              <a:buNone/>
              <a:defRPr sz="1575" b="0">
                <a:solidFill>
                  <a:srgbClr val="586B79"/>
                </a:solidFill>
                <a:latin typeface="Arial"/>
                <a:ea typeface="Arial"/>
                <a:cs typeface="Arial"/>
              </a:defRPr>
            </a:lvl3pPr>
            <a:lvl4pPr algn="l">
              <a:buNone/>
              <a:defRPr sz="1575" b="0">
                <a:solidFill>
                  <a:srgbClr val="586B79"/>
                </a:solidFill>
                <a:latin typeface="Arial"/>
                <a:ea typeface="Arial"/>
                <a:cs typeface="Arial"/>
              </a:defRPr>
            </a:lvl4pPr>
            <a:lvl5pPr algn="l">
              <a:buNone/>
              <a:defRPr sz="1575" b="0">
                <a:solidFill>
                  <a:srgbClr val="586B79"/>
                </a:solidFill>
                <a:latin typeface="Arial"/>
                <a:ea typeface="Arial"/>
                <a:cs typeface="Arial"/>
              </a:defRPr>
            </a:lvl5pPr>
            <a:lvl6pPr algn="l">
              <a:buNone/>
              <a:defRPr sz="1575" b="0">
                <a:solidFill>
                  <a:srgbClr val="586B79"/>
                </a:solidFill>
                <a:latin typeface="Arial"/>
                <a:ea typeface="Arial"/>
                <a:cs typeface="Arial"/>
              </a:defRPr>
            </a:lvl6pPr>
            <a:lvl7pPr algn="l">
              <a:buNone/>
              <a:defRPr sz="1575" b="0">
                <a:solidFill>
                  <a:srgbClr val="586B79"/>
                </a:solidFill>
                <a:latin typeface="Arial"/>
                <a:ea typeface="Arial"/>
                <a:cs typeface="Arial"/>
              </a:defRPr>
            </a:lvl7pPr>
            <a:lvl8pPr algn="l">
              <a:buNone/>
              <a:defRPr sz="1575" b="0">
                <a:solidFill>
                  <a:srgbClr val="586B79"/>
                </a:solidFill>
                <a:latin typeface="Arial"/>
                <a:ea typeface="Arial"/>
                <a:cs typeface="Arial"/>
              </a:defRPr>
            </a:lvl8pPr>
            <a:lvl9pPr algn="l">
              <a:buNone/>
              <a:defRPr sz="1575" b="0">
                <a:solidFill>
                  <a:srgbClr val="586B79"/>
                </a:solidFill>
                <a:latin typeface="Arial"/>
                <a:ea typeface="Arial"/>
                <a:cs typeface="Arial"/>
              </a:defRPr>
            </a:lvl9pPr>
          </a:lstStyle>
          <a:p xmlns:a="http://schemas.openxmlformats.org/drawingml/2006/main">
            <a:pPr algn="l">
              <a:buNone/>
              <a:defRPr sz="1575" b="0">
                <a:solidFill>
                  <a:srgbClr val="586B79"/>
                </a:solidFill>
                <a:latin typeface="Arial"/>
                <a:ea typeface="Arial"/>
                <a:cs typeface="Arial"/>
              </a:defRPr>
            </a:pPr>
            <a:r>
              <a:rPr sz="1575" b="0">
                <a:solidFill>
                  <a:srgbClr val="586B79"/>
                </a:solidFill>
                <a:latin typeface="Arial"/>
                <a:ea typeface="Arial"/>
                <a:cs typeface="Arial"/>
              </a:rPr>
              <a:t>Process elapsed time on one RTX 3050; includes CPU work and validation.</a:t>
            </a:r>
          </a:p>
        </p:txBody>
      </p:sp>
    </p:spTree>
    <p:extLst>
      <p:ext uri="{BB962C8B-B14F-4D97-AF65-F5344CB8AC3E}">
        <p14:creationId xmlns:p14="http://schemas.microsoft.com/office/powerpoint/2010/main" val="132600980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ICCT 2026  ·  PAPER #1684">
            <a:extLst xmlns:a="http://schemas.openxmlformats.org/drawingml/2006/main">
              <a:ext uri="{FF2B5EF4-FFF2-40B4-BE49-F238E27FC236}">
                <a16:creationId xmlns:a16="http://schemas.microsoft.com/office/drawing/2014/main" id="{F5C14722-3C50-4D28-9ACD-43F0AFC9036B}"/>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ICCT 2026  ·  PAPER #1684</a:t>
            </a:r>
          </a:p>
        </p:txBody>
      </p:sp>
      <p:sp>
        <p:nvSpPr>
          <p:cNvPr id="2" name="Full offers a conditional localization benefit">
            <a:extLst xmlns:a="http://schemas.openxmlformats.org/drawingml/2006/main">
              <a:ext uri="{FF2B5EF4-FFF2-40B4-BE49-F238E27FC236}">
                <a16:creationId xmlns:a16="http://schemas.microsoft.com/office/drawing/2014/main" id="{AA976D6B-3830-4E33-B5A3-BF6333E557E1}"/>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850" b="1">
                <a:solidFill>
                  <a:srgbClr val="142D40"/>
                </a:solidFill>
                <a:latin typeface="Arial"/>
                <a:ea typeface="Arial"/>
                <a:cs typeface="Arial"/>
              </a:defRPr>
            </a:defPPr>
            <a:lvl1pPr algn="l">
              <a:buNone/>
              <a:defRPr sz="2850" b="1">
                <a:solidFill>
                  <a:srgbClr val="142D40"/>
                </a:solidFill>
                <a:latin typeface="Arial"/>
                <a:ea typeface="Arial"/>
                <a:cs typeface="Arial"/>
              </a:defRPr>
            </a:lvl1pPr>
            <a:lvl2pPr algn="l">
              <a:buNone/>
              <a:defRPr sz="2850" b="1">
                <a:solidFill>
                  <a:srgbClr val="142D40"/>
                </a:solidFill>
                <a:latin typeface="Arial"/>
                <a:ea typeface="Arial"/>
                <a:cs typeface="Arial"/>
              </a:defRPr>
            </a:lvl2pPr>
            <a:lvl3pPr algn="l">
              <a:buNone/>
              <a:defRPr sz="2850" b="1">
                <a:solidFill>
                  <a:srgbClr val="142D40"/>
                </a:solidFill>
                <a:latin typeface="Arial"/>
                <a:ea typeface="Arial"/>
                <a:cs typeface="Arial"/>
              </a:defRPr>
            </a:lvl3pPr>
            <a:lvl4pPr algn="l">
              <a:buNone/>
              <a:defRPr sz="2850" b="1">
                <a:solidFill>
                  <a:srgbClr val="142D40"/>
                </a:solidFill>
                <a:latin typeface="Arial"/>
                <a:ea typeface="Arial"/>
                <a:cs typeface="Arial"/>
              </a:defRPr>
            </a:lvl4pPr>
            <a:lvl5pPr algn="l">
              <a:buNone/>
              <a:defRPr sz="2850" b="1">
                <a:solidFill>
                  <a:srgbClr val="142D40"/>
                </a:solidFill>
                <a:latin typeface="Arial"/>
                <a:ea typeface="Arial"/>
                <a:cs typeface="Arial"/>
              </a:defRPr>
            </a:lvl5pPr>
            <a:lvl6pPr algn="l">
              <a:buNone/>
              <a:defRPr sz="2850" b="1">
                <a:solidFill>
                  <a:srgbClr val="142D40"/>
                </a:solidFill>
                <a:latin typeface="Arial"/>
                <a:ea typeface="Arial"/>
                <a:cs typeface="Arial"/>
              </a:defRPr>
            </a:lvl6pPr>
            <a:lvl7pPr algn="l">
              <a:buNone/>
              <a:defRPr sz="2850" b="1">
                <a:solidFill>
                  <a:srgbClr val="142D40"/>
                </a:solidFill>
                <a:latin typeface="Arial"/>
                <a:ea typeface="Arial"/>
                <a:cs typeface="Arial"/>
              </a:defRPr>
            </a:lvl7pPr>
            <a:lvl8pPr algn="l">
              <a:buNone/>
              <a:defRPr sz="2850" b="1">
                <a:solidFill>
                  <a:srgbClr val="142D40"/>
                </a:solidFill>
                <a:latin typeface="Arial"/>
                <a:ea typeface="Arial"/>
                <a:cs typeface="Arial"/>
              </a:defRPr>
            </a:lvl8pPr>
            <a:lvl9pPr algn="l">
              <a:buNone/>
              <a:defRPr sz="2850" b="1">
                <a:solidFill>
                  <a:srgbClr val="142D40"/>
                </a:solidFill>
                <a:latin typeface="Arial"/>
                <a:ea typeface="Arial"/>
                <a:cs typeface="Arial"/>
              </a:defRPr>
            </a:lvl9pPr>
          </a:lstStyle>
          <a:p xmlns:a="http://schemas.openxmlformats.org/drawingml/2006/main">
            <a:pPr algn="l">
              <a:buNone/>
              <a:defRPr sz="2850" b="1">
                <a:solidFill>
                  <a:srgbClr val="142D40"/>
                </a:solidFill>
                <a:latin typeface="Arial"/>
                <a:ea typeface="Arial"/>
                <a:cs typeface="Arial"/>
              </a:defRPr>
            </a:pPr>
            <a:r>
              <a:rPr sz="2850" b="1">
                <a:solidFill>
                  <a:srgbClr val="142D40"/>
                </a:solidFill>
                <a:latin typeface="Arial"/>
                <a:ea typeface="Arial"/>
                <a:cs typeface="Arial"/>
              </a:rPr>
              <a:t>Research contributions and conclusions</a:t>
            </a:r>
          </a:p>
        </p:txBody>
      </p:sp>
      <p:sp>
        <p:nvSpPr>
          <p:cNvPr id="3" name="The best optimization strategy depends on the metric and the available">
            <a:extLst xmlns:a="http://schemas.openxmlformats.org/drawingml/2006/main">
              <a:ext uri="{FF2B5EF4-FFF2-40B4-BE49-F238E27FC236}">
                <a16:creationId xmlns:a16="http://schemas.microsoft.com/office/drawing/2014/main" id="{A5585AA4-FDC4-4976-B890-657936F16159}"/>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a:defPPr>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xmlns:a="http://schemas.openxmlformats.org/drawingml/2006/main">
            <a:pPr algn="l">
              <a:buNone/>
              <a:defRPr sz="1800" b="0">
                <a:solidFill>
                  <a:srgbClr val="586B79"/>
                </a:solidFill>
                <a:latin typeface="Arial"/>
                <a:ea typeface="Arial"/>
                <a:cs typeface="Arial"/>
              </a:defRPr>
            </a:pPr>
            <a:r>
              <a:rPr sz="1800" b="0">
                <a:solidFill>
                  <a:srgbClr val="586B79"/>
                </a:solidFill>
                <a:latin typeface="Arial"/>
                <a:ea typeface="Arial"/>
                <a:cs typeface="Arial"/>
              </a:rPr>
              <a:t>A controlled framework for choosing HPO strategies under limited compute.</a:t>
            </a:r>
          </a:p>
        </p:txBody>
      </p:sp>
      <p:sp>
        <p:nvSpPr>
          <p:cNvPr id="4" name="矩形 3">
            <a:extLst xmlns:a="http://schemas.openxmlformats.org/drawingml/2006/main">
              <a:ext uri="{FF2B5EF4-FFF2-40B4-BE49-F238E27FC236}">
                <a16:creationId xmlns:a16="http://schemas.microsoft.com/office/drawing/2014/main" id="{CBC0D0A7-1687-43FF-84C1-F3C18254A2D8}"/>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 name="Qiang Zhang  |  Kyungpook National University">
            <a:extLst xmlns:a="http://schemas.openxmlformats.org/drawingml/2006/main">
              <a:ext uri="{FF2B5EF4-FFF2-40B4-BE49-F238E27FC236}">
                <a16:creationId xmlns:a16="http://schemas.microsoft.com/office/drawing/2014/main" id="{BB4E35CC-73A4-4C07-99D9-D644C2E10741}"/>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14 / 14">
            <a:extLst xmlns:a="http://schemas.openxmlformats.org/drawingml/2006/main">
              <a:ext uri="{FF2B5EF4-FFF2-40B4-BE49-F238E27FC236}">
                <a16:creationId xmlns:a16="http://schemas.microsoft.com/office/drawing/2014/main" id="{3E54FBF0-44FD-40FD-B7A7-7FF99D8AF357}"/>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14 / 15</a:t>
            </a:r>
          </a:p>
        </p:txBody>
      </p:sp>
      <p:sp>
        <p:nvSpPr>
          <p:cNvPr id="7" name="01">
            <a:extLst xmlns:a="http://schemas.openxmlformats.org/drawingml/2006/main">
              <a:ext uri="{FF2B5EF4-FFF2-40B4-BE49-F238E27FC236}">
                <a16:creationId xmlns:a16="http://schemas.microsoft.com/office/drawing/2014/main" id="{761460B9-E249-4EF8-8D6F-E95C9D28DA9C}"/>
              </a:ext>
            </a:extLst>
          </p:cNvPr>
          <p:cNvSpPr>
            <a:spLocks xmlns:a="http://schemas.openxmlformats.org/drawingml/2006/main" noGrp="1"/>
          </p:cNvSpPr>
          <p:nvPr/>
        </p:nvSpPr>
        <p:spPr>
          <a:xfrm xmlns:a="http://schemas.openxmlformats.org/drawingml/2006/main">
            <a:off x="609600" y="2047875"/>
            <a:ext cx="7810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300" b="1">
                <a:solidFill>
                  <a:srgbClr val="007E83"/>
                </a:solidFill>
                <a:latin typeface="Arial"/>
                <a:ea typeface="Arial"/>
                <a:cs typeface="Arial"/>
              </a:defRPr>
            </a:pPr>
            <a:r>
              <a:rPr sz="3300" b="1">
                <a:solidFill>
                  <a:srgbClr val="007E83"/>
                </a:solidFill>
                <a:latin typeface="Arial"/>
                <a:ea typeface="Arial"/>
                <a:cs typeface="Arial"/>
              </a:rPr>
              <a:t>01</a:t>
            </a:r>
          </a:p>
        </p:txBody>
      </p:sp>
      <p:sp>
        <p:nvSpPr>
          <p:cNvPr id="8" name="Same budget">
            <a:extLst xmlns:a="http://schemas.openxmlformats.org/drawingml/2006/main">
              <a:ext uri="{FF2B5EF4-FFF2-40B4-BE49-F238E27FC236}">
                <a16:creationId xmlns:a16="http://schemas.microsoft.com/office/drawing/2014/main" id="{D1E7F85F-E375-421E-808D-FB70382A76B3}"/>
              </a:ext>
            </a:extLst>
          </p:cNvPr>
          <p:cNvSpPr>
            <a:spLocks xmlns:a="http://schemas.openxmlformats.org/drawingml/2006/main" noGrp="1"/>
          </p:cNvSpPr>
          <p:nvPr/>
        </p:nvSpPr>
        <p:spPr>
          <a:xfrm xmlns:a="http://schemas.openxmlformats.org/drawingml/2006/main">
            <a:off x="1581150" y="2047875"/>
            <a:ext cx="9953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250" b="1">
                <a:solidFill>
                  <a:srgbClr val="142D40"/>
                </a:solidFill>
                <a:latin typeface="Arial"/>
                <a:ea typeface="Arial"/>
                <a:cs typeface="Arial"/>
              </a:defRPr>
            </a:pPr>
            <a:r>
              <a:rPr sz="2250" b="1">
                <a:solidFill>
                  <a:srgbClr val="142D40"/>
                </a:solidFill>
                <a:latin typeface="Arial"/>
                <a:ea typeface="Arial"/>
                <a:cs typeface="Arial"/>
              </a:rPr>
              <a:t>Equal-budget comparison</a:t>
            </a:r>
          </a:p>
        </p:txBody>
      </p:sp>
      <p:sp>
        <p:nvSpPr>
          <p:cNvPr id="9" name="45 evaluations make the allocation tradeoff visible.">
            <a:extLst xmlns:a="http://schemas.openxmlformats.org/drawingml/2006/main">
              <a:ext uri="{FF2B5EF4-FFF2-40B4-BE49-F238E27FC236}">
                <a16:creationId xmlns:a16="http://schemas.microsoft.com/office/drawing/2014/main" id="{C8E73F1A-979C-48C1-A2A5-A8EF9192E32C}"/>
              </a:ext>
            </a:extLst>
          </p:cNvPr>
          <p:cNvSpPr>
            <a:spLocks xmlns:a="http://schemas.openxmlformats.org/drawingml/2006/main" noGrp="1"/>
          </p:cNvSpPr>
          <p:nvPr/>
        </p:nvSpPr>
        <p:spPr>
          <a:xfrm xmlns:a="http://schemas.openxmlformats.org/drawingml/2006/main">
            <a:off x="1581150" y="2457450"/>
            <a:ext cx="98869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a:defPPr>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xmlns:a="http://schemas.openxmlformats.org/drawingml/2006/main">
            <a:pPr algn="l">
              <a:buNone/>
              <a:defRPr sz="1950" b="0">
                <a:solidFill>
                  <a:srgbClr val="586B79"/>
                </a:solidFill>
                <a:latin typeface="Arial"/>
                <a:ea typeface="Arial"/>
                <a:cs typeface="Arial"/>
              </a:defRPr>
            </a:pPr>
            <a:r>
              <a:rPr sz="1800" b="0">
                <a:solidFill>
                  <a:srgbClr val="586B79"/>
                </a:solidFill>
                <a:latin typeface="Arial"/>
                <a:ea typeface="Arial"/>
                <a:cs typeface="Arial"/>
              </a:rPr>
              <a:t>Five strategies, 45 evaluations each, with common training and testing.</a:t>
            </a:r>
          </a:p>
        </p:txBody>
      </p:sp>
      <p:sp>
        <p:nvSpPr>
          <p:cNvPr id="10" name="02">
            <a:extLst xmlns:a="http://schemas.openxmlformats.org/drawingml/2006/main">
              <a:ext uri="{FF2B5EF4-FFF2-40B4-BE49-F238E27FC236}">
                <a16:creationId xmlns:a16="http://schemas.microsoft.com/office/drawing/2014/main" id="{DF541396-1D42-4DEF-9422-8DC9F1002780}"/>
              </a:ext>
            </a:extLst>
          </p:cNvPr>
          <p:cNvSpPr>
            <a:spLocks xmlns:a="http://schemas.openxmlformats.org/drawingml/2006/main" noGrp="1"/>
          </p:cNvSpPr>
          <p:nvPr/>
        </p:nvSpPr>
        <p:spPr>
          <a:xfrm xmlns:a="http://schemas.openxmlformats.org/drawingml/2006/main">
            <a:off x="609600" y="3190875"/>
            <a:ext cx="7810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300" b="1">
                <a:solidFill>
                  <a:srgbClr val="007E83"/>
                </a:solidFill>
                <a:latin typeface="Arial"/>
                <a:ea typeface="Arial"/>
                <a:cs typeface="Arial"/>
              </a:defRPr>
            </a:pPr>
            <a:r>
              <a:rPr sz="3300" b="1">
                <a:solidFill>
                  <a:srgbClr val="007E83"/>
                </a:solidFill>
                <a:latin typeface="Arial"/>
                <a:ea typeface="Arial"/>
                <a:cs typeface="Arial"/>
              </a:rPr>
              <a:t>02</a:t>
            </a:r>
          </a:p>
        </p:txBody>
      </p:sp>
      <p:sp>
        <p:nvSpPr>
          <p:cNvPr id="11" name="Localization benefit">
            <a:extLst xmlns:a="http://schemas.openxmlformats.org/drawingml/2006/main">
              <a:ext uri="{FF2B5EF4-FFF2-40B4-BE49-F238E27FC236}">
                <a16:creationId xmlns:a16="http://schemas.microsoft.com/office/drawing/2014/main" id="{F92ABF0D-F2C0-4EA9-8E26-CE52EB3B2000}"/>
              </a:ext>
            </a:extLst>
          </p:cNvPr>
          <p:cNvSpPr>
            <a:spLocks xmlns:a="http://schemas.openxmlformats.org/drawingml/2006/main" noGrp="1"/>
          </p:cNvSpPr>
          <p:nvPr/>
        </p:nvSpPr>
        <p:spPr>
          <a:xfrm xmlns:a="http://schemas.openxmlformats.org/drawingml/2006/main">
            <a:off x="1581150" y="3190875"/>
            <a:ext cx="9953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250" b="1">
                <a:solidFill>
                  <a:srgbClr val="142D40"/>
                </a:solidFill>
                <a:latin typeface="Arial"/>
                <a:ea typeface="Arial"/>
                <a:cs typeface="Arial"/>
              </a:defRPr>
            </a:defPPr>
            <a:lvl1pPr algn="l">
              <a:buNone/>
              <a:defRPr sz="2250" b="1">
                <a:solidFill>
                  <a:srgbClr val="142D40"/>
                </a:solidFill>
                <a:latin typeface="Arial"/>
                <a:ea typeface="Arial"/>
                <a:cs typeface="Arial"/>
              </a:defRPr>
            </a:lvl1pPr>
            <a:lvl2pPr algn="l">
              <a:buNone/>
              <a:defRPr sz="2250" b="1">
                <a:solidFill>
                  <a:srgbClr val="142D40"/>
                </a:solidFill>
                <a:latin typeface="Arial"/>
                <a:ea typeface="Arial"/>
                <a:cs typeface="Arial"/>
              </a:defRPr>
            </a:lvl2pPr>
            <a:lvl3pPr algn="l">
              <a:buNone/>
              <a:defRPr sz="2250" b="1">
                <a:solidFill>
                  <a:srgbClr val="142D40"/>
                </a:solidFill>
                <a:latin typeface="Arial"/>
                <a:ea typeface="Arial"/>
                <a:cs typeface="Arial"/>
              </a:defRPr>
            </a:lvl3pPr>
            <a:lvl4pPr algn="l">
              <a:buNone/>
              <a:defRPr sz="2250" b="1">
                <a:solidFill>
                  <a:srgbClr val="142D40"/>
                </a:solidFill>
                <a:latin typeface="Arial"/>
                <a:ea typeface="Arial"/>
                <a:cs typeface="Arial"/>
              </a:defRPr>
            </a:lvl4pPr>
            <a:lvl5pPr algn="l">
              <a:buNone/>
              <a:defRPr sz="2250" b="1">
                <a:solidFill>
                  <a:srgbClr val="142D40"/>
                </a:solidFill>
                <a:latin typeface="Arial"/>
                <a:ea typeface="Arial"/>
                <a:cs typeface="Arial"/>
              </a:defRPr>
            </a:lvl5pPr>
            <a:lvl6pPr algn="l">
              <a:buNone/>
              <a:defRPr sz="2250" b="1">
                <a:solidFill>
                  <a:srgbClr val="142D40"/>
                </a:solidFill>
                <a:latin typeface="Arial"/>
                <a:ea typeface="Arial"/>
                <a:cs typeface="Arial"/>
              </a:defRPr>
            </a:lvl6pPr>
            <a:lvl7pPr algn="l">
              <a:buNone/>
              <a:defRPr sz="2250" b="1">
                <a:solidFill>
                  <a:srgbClr val="142D40"/>
                </a:solidFill>
                <a:latin typeface="Arial"/>
                <a:ea typeface="Arial"/>
                <a:cs typeface="Arial"/>
              </a:defRPr>
            </a:lvl7pPr>
            <a:lvl8pPr algn="l">
              <a:buNone/>
              <a:defRPr sz="2250" b="1">
                <a:solidFill>
                  <a:srgbClr val="142D40"/>
                </a:solidFill>
                <a:latin typeface="Arial"/>
                <a:ea typeface="Arial"/>
                <a:cs typeface="Arial"/>
              </a:defRPr>
            </a:lvl8pPr>
            <a:lvl9pPr algn="l">
              <a:buNone/>
              <a:defRPr sz="2250" b="1">
                <a:solidFill>
                  <a:srgbClr val="142D40"/>
                </a:solidFill>
                <a:latin typeface="Arial"/>
                <a:ea typeface="Arial"/>
                <a:cs typeface="Arial"/>
              </a:defRPr>
            </a:lvl9pPr>
          </a:lstStyle>
          <a:p xmlns:a="http://schemas.openxmlformats.org/drawingml/2006/main">
            <a:pPr algn="l">
              <a:buNone/>
              <a:defRPr sz="2250" b="1">
                <a:solidFill>
                  <a:srgbClr val="142D40"/>
                </a:solidFill>
                <a:latin typeface="Arial"/>
                <a:ea typeface="Arial"/>
                <a:cs typeface="Arial"/>
              </a:defRPr>
            </a:pPr>
            <a:r>
              <a:rPr sz="2250" b="1">
                <a:solidFill>
                  <a:srgbClr val="142D40"/>
                </a:solidFill>
                <a:latin typeface="Arial"/>
                <a:ea typeface="Arial"/>
                <a:cs typeface="Arial"/>
              </a:rPr>
              <a:t>Evaluated staged HPO pipeline</a:t>
            </a:r>
          </a:p>
        </p:txBody>
      </p:sp>
      <p:sp>
        <p:nvSpPr>
          <p:cNvPr id="12" name="Full has the highest strict-mAP mean in the original comparison.">
            <a:extLst xmlns:a="http://schemas.openxmlformats.org/drawingml/2006/main">
              <a:ext uri="{FF2B5EF4-FFF2-40B4-BE49-F238E27FC236}">
                <a16:creationId xmlns:a16="http://schemas.microsoft.com/office/drawing/2014/main" id="{57DF4CA5-F365-45F1-AEDD-D568E3CF0B7D}"/>
              </a:ext>
            </a:extLst>
          </p:cNvPr>
          <p:cNvSpPr>
            <a:spLocks xmlns:a="http://schemas.openxmlformats.org/drawingml/2006/main" noGrp="1"/>
          </p:cNvSpPr>
          <p:nvPr/>
        </p:nvSpPr>
        <p:spPr>
          <a:xfrm xmlns:a="http://schemas.openxmlformats.org/drawingml/2006/main">
            <a:off x="1581150" y="3600450"/>
            <a:ext cx="98869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00">
                <a:solidFill>
                  <a:srgbClr val="586B79"/>
                </a:solidFill>
                <a:latin typeface="Arial"/>
                <a:ea typeface="Arial"/>
                <a:cs typeface="Arial"/>
              </a:defRPr>
            </a:defPPr>
            <a:lvl1pPr algn="l">
              <a:buNone/>
              <a:defRPr sz="1950">
                <a:solidFill>
                  <a:srgbClr val="586B79"/>
                </a:solidFill>
                <a:latin typeface="Arial"/>
                <a:ea typeface="Arial"/>
                <a:cs typeface="Arial"/>
              </a:defRPr>
            </a:lvl1pPr>
            <a:lvl2pPr algn="l">
              <a:buNone/>
              <a:defRPr sz="1950">
                <a:solidFill>
                  <a:srgbClr val="586B79"/>
                </a:solidFill>
                <a:latin typeface="Arial"/>
                <a:ea typeface="Arial"/>
                <a:cs typeface="Arial"/>
              </a:defRPr>
            </a:lvl2pPr>
            <a:lvl3pPr algn="l">
              <a:buNone/>
              <a:defRPr sz="1950">
                <a:solidFill>
                  <a:srgbClr val="586B79"/>
                </a:solidFill>
                <a:latin typeface="Arial"/>
                <a:ea typeface="Arial"/>
                <a:cs typeface="Arial"/>
              </a:defRPr>
            </a:lvl3pPr>
            <a:lvl4pPr algn="l">
              <a:buNone/>
              <a:defRPr sz="1950">
                <a:solidFill>
                  <a:srgbClr val="586B79"/>
                </a:solidFill>
                <a:latin typeface="Arial"/>
                <a:ea typeface="Arial"/>
                <a:cs typeface="Arial"/>
              </a:defRPr>
            </a:lvl4pPr>
            <a:lvl5pPr algn="l">
              <a:buNone/>
              <a:defRPr sz="1950">
                <a:solidFill>
                  <a:srgbClr val="586B79"/>
                </a:solidFill>
                <a:latin typeface="Arial"/>
                <a:ea typeface="Arial"/>
                <a:cs typeface="Arial"/>
              </a:defRPr>
            </a:lvl5pPr>
            <a:lvl6pPr algn="l">
              <a:buNone/>
              <a:defRPr sz="1950">
                <a:solidFill>
                  <a:srgbClr val="586B79"/>
                </a:solidFill>
                <a:latin typeface="Arial"/>
                <a:ea typeface="Arial"/>
                <a:cs typeface="Arial"/>
              </a:defRPr>
            </a:lvl6pPr>
            <a:lvl7pPr algn="l">
              <a:buNone/>
              <a:defRPr sz="1950">
                <a:solidFill>
                  <a:srgbClr val="586B79"/>
                </a:solidFill>
                <a:latin typeface="Arial"/>
                <a:ea typeface="Arial"/>
                <a:cs typeface="Arial"/>
              </a:defRPr>
            </a:lvl7pPr>
            <a:lvl8pPr algn="l">
              <a:buNone/>
              <a:defRPr sz="1950">
                <a:solidFill>
                  <a:srgbClr val="586B79"/>
                </a:solidFill>
                <a:latin typeface="Arial"/>
                <a:ea typeface="Arial"/>
                <a:cs typeface="Arial"/>
              </a:defRPr>
            </a:lvl8pPr>
            <a:lvl9pPr algn="l">
              <a:buNone/>
              <a:defRPr sz="1950">
                <a:solidFill>
                  <a:srgbClr val="586B79"/>
                </a:solidFill>
                <a:latin typeface="Arial"/>
                <a:ea typeface="Arial"/>
                <a:cs typeface="Arial"/>
              </a:defRPr>
            </a:lvl9pPr>
          </a:lstStyle>
          <a:p xmlns:a="http://schemas.openxmlformats.org/drawingml/2006/main">
            <a:pPr algn="l">
              <a:buNone/>
              <a:defRPr sz="1950" b="0">
                <a:solidFill>
                  <a:srgbClr val="586B79"/>
                </a:solidFill>
                <a:latin typeface="Arial"/>
                <a:ea typeface="Arial"/>
                <a:cs typeface="Arial"/>
              </a:defRPr>
            </a:pPr>
            <a:r>
              <a:rPr sz="1800" b="0">
                <a:solidFill>
                  <a:srgbClr val="586B79"/>
                </a:solidFill>
                <a:latin typeface="Arial"/>
                <a:ea typeface="Arial"/>
                <a:cs typeface="Arial"/>
              </a:rPr>
              <a:t>Full combines GA, CMA-ES and hyperlocal tuning.</a:t>
            </a:r>
          </a:p>
          <a:p xmlns:a="http://schemas.openxmlformats.org/drawingml/2006/main">
            <a:pPr algn="l">
              <a:buNone/>
              <a:defRPr sz="1950" b="0">
                <a:solidFill>
                  <a:srgbClr val="586B79"/>
                </a:solidFill>
                <a:latin typeface="Arial"/>
                <a:ea typeface="Arial"/>
                <a:cs typeface="Arial"/>
              </a:defRPr>
            </a:pPr>
            <a:r>
              <a:rPr sz="1800" b="0">
                <a:solidFill>
                  <a:srgbClr val="586B79"/>
                </a:solidFill>
                <a:latin typeface="Arial"/>
                <a:ea typeface="Arial"/>
                <a:cs typeface="Arial"/>
              </a:rPr>
              <a:t>Five-seed strict mAP gain over Baseline: +2.015 pp.</a:t>
            </a:r>
          </a:p>
        </p:txBody>
      </p:sp>
      <p:sp>
        <p:nvSpPr>
          <p:cNvPr id="13" name="03">
            <a:extLst xmlns:a="http://schemas.openxmlformats.org/drawingml/2006/main">
              <a:ext uri="{FF2B5EF4-FFF2-40B4-BE49-F238E27FC236}">
                <a16:creationId xmlns:a16="http://schemas.microsoft.com/office/drawing/2014/main" id="{AE435509-1172-46C2-993B-5333CFC4F782}"/>
              </a:ext>
            </a:extLst>
          </p:cNvPr>
          <p:cNvSpPr>
            <a:spLocks xmlns:a="http://schemas.openxmlformats.org/drawingml/2006/main" noGrp="1"/>
          </p:cNvSpPr>
          <p:nvPr/>
        </p:nvSpPr>
        <p:spPr>
          <a:xfrm xmlns:a="http://schemas.openxmlformats.org/drawingml/2006/main">
            <a:off x="609600" y="4410075"/>
            <a:ext cx="7810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300" b="1">
                <a:solidFill>
                  <a:srgbClr val="007E83"/>
                </a:solidFill>
                <a:latin typeface="Arial"/>
                <a:ea typeface="Arial"/>
                <a:cs typeface="Arial"/>
              </a:defRPr>
            </a:pPr>
            <a:r>
              <a:rPr sz="3300" b="1">
                <a:solidFill>
                  <a:srgbClr val="007E83"/>
                </a:solidFill>
                <a:latin typeface="Arial"/>
                <a:ea typeface="Arial"/>
                <a:cs typeface="Arial"/>
              </a:rPr>
              <a:t>03</a:t>
            </a:r>
          </a:p>
        </p:txBody>
      </p:sp>
      <p:sp>
        <p:nvSpPr>
          <p:cNvPr id="14" name="Stage evidence">
            <a:extLst xmlns:a="http://schemas.openxmlformats.org/drawingml/2006/main">
              <a:ext uri="{FF2B5EF4-FFF2-40B4-BE49-F238E27FC236}">
                <a16:creationId xmlns:a16="http://schemas.microsoft.com/office/drawing/2014/main" id="{CAD73A73-DE24-4024-98BE-BCD33E098FB6}"/>
              </a:ext>
            </a:extLst>
          </p:cNvPr>
          <p:cNvSpPr>
            <a:spLocks xmlns:a="http://schemas.openxmlformats.org/drawingml/2006/main" noGrp="1"/>
          </p:cNvSpPr>
          <p:nvPr/>
        </p:nvSpPr>
        <p:spPr>
          <a:xfrm xmlns:a="http://schemas.openxmlformats.org/drawingml/2006/main">
            <a:off x="1581150" y="4410075"/>
            <a:ext cx="9953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250" b="1">
                <a:solidFill>
                  <a:srgbClr val="142D40"/>
                </a:solidFill>
                <a:latin typeface="Arial"/>
                <a:ea typeface="Arial"/>
                <a:cs typeface="Arial"/>
              </a:defRPr>
            </a:pPr>
            <a:r>
              <a:rPr sz="2250" b="1">
                <a:solidFill>
                  <a:srgbClr val="142D40"/>
                </a:solidFill>
                <a:latin typeface="Arial"/>
                <a:ea typeface="Arial"/>
                <a:cs typeface="Arial"/>
              </a:rPr>
              <a:t>Objective and stage analysis</a:t>
            </a:r>
          </a:p>
        </p:txBody>
      </p:sp>
      <p:sp>
        <p:nvSpPr>
          <p:cNvPr id="15" name="Strict-objective controls support the tail, with uncertainty.">
            <a:extLst xmlns:a="http://schemas.openxmlformats.org/drawingml/2006/main">
              <a:ext uri="{FF2B5EF4-FFF2-40B4-BE49-F238E27FC236}">
                <a16:creationId xmlns:a16="http://schemas.microsoft.com/office/drawing/2014/main" id="{199C41A3-70C1-4E40-A3BC-3C57034684E7}"/>
              </a:ext>
            </a:extLst>
          </p:cNvPr>
          <p:cNvSpPr>
            <a:spLocks xmlns:a="http://schemas.openxmlformats.org/drawingml/2006/main" noGrp="1"/>
          </p:cNvSpPr>
          <p:nvPr/>
        </p:nvSpPr>
        <p:spPr>
          <a:xfrm xmlns:a="http://schemas.openxmlformats.org/drawingml/2006/main">
            <a:off x="1581150" y="4819650"/>
            <a:ext cx="98869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00">
                <a:solidFill>
                  <a:srgbClr val="586B79"/>
                </a:solidFill>
                <a:latin typeface="Arial"/>
                <a:ea typeface="Arial"/>
                <a:cs typeface="Arial"/>
              </a:defRPr>
            </a:defPPr>
            <a:lvl1pPr algn="l">
              <a:buNone/>
              <a:defRPr sz="1950">
                <a:solidFill>
                  <a:srgbClr val="586B79"/>
                </a:solidFill>
                <a:latin typeface="Arial"/>
                <a:ea typeface="Arial"/>
                <a:cs typeface="Arial"/>
              </a:defRPr>
            </a:lvl1pPr>
            <a:lvl2pPr algn="l">
              <a:buNone/>
              <a:defRPr sz="1950">
                <a:solidFill>
                  <a:srgbClr val="586B79"/>
                </a:solidFill>
                <a:latin typeface="Arial"/>
                <a:ea typeface="Arial"/>
                <a:cs typeface="Arial"/>
              </a:defRPr>
            </a:lvl2pPr>
            <a:lvl3pPr algn="l">
              <a:buNone/>
              <a:defRPr sz="1950">
                <a:solidFill>
                  <a:srgbClr val="586B79"/>
                </a:solidFill>
                <a:latin typeface="Arial"/>
                <a:ea typeface="Arial"/>
                <a:cs typeface="Arial"/>
              </a:defRPr>
            </a:lvl3pPr>
            <a:lvl4pPr algn="l">
              <a:buNone/>
              <a:defRPr sz="1950">
                <a:solidFill>
                  <a:srgbClr val="586B79"/>
                </a:solidFill>
                <a:latin typeface="Arial"/>
                <a:ea typeface="Arial"/>
                <a:cs typeface="Arial"/>
              </a:defRPr>
            </a:lvl4pPr>
            <a:lvl5pPr algn="l">
              <a:buNone/>
              <a:defRPr sz="1950">
                <a:solidFill>
                  <a:srgbClr val="586B79"/>
                </a:solidFill>
                <a:latin typeface="Arial"/>
                <a:ea typeface="Arial"/>
                <a:cs typeface="Arial"/>
              </a:defRPr>
            </a:lvl5pPr>
            <a:lvl6pPr algn="l">
              <a:buNone/>
              <a:defRPr sz="1950">
                <a:solidFill>
                  <a:srgbClr val="586B79"/>
                </a:solidFill>
                <a:latin typeface="Arial"/>
                <a:ea typeface="Arial"/>
                <a:cs typeface="Arial"/>
              </a:defRPr>
            </a:lvl6pPr>
            <a:lvl7pPr algn="l">
              <a:buNone/>
              <a:defRPr sz="1950">
                <a:solidFill>
                  <a:srgbClr val="586B79"/>
                </a:solidFill>
                <a:latin typeface="Arial"/>
                <a:ea typeface="Arial"/>
                <a:cs typeface="Arial"/>
              </a:defRPr>
            </a:lvl7pPr>
            <a:lvl8pPr algn="l">
              <a:buNone/>
              <a:defRPr sz="1950">
                <a:solidFill>
                  <a:srgbClr val="586B79"/>
                </a:solidFill>
                <a:latin typeface="Arial"/>
                <a:ea typeface="Arial"/>
                <a:cs typeface="Arial"/>
              </a:defRPr>
            </a:lvl8pPr>
            <a:lvl9pPr algn="l">
              <a:buNone/>
              <a:defRPr sz="1950">
                <a:solidFill>
                  <a:srgbClr val="586B79"/>
                </a:solidFill>
                <a:latin typeface="Arial"/>
                <a:ea typeface="Arial"/>
                <a:cs typeface="Arial"/>
              </a:defRPr>
            </a:lvl9pPr>
          </a:lstStyle>
          <a:p xmlns:a="http://schemas.openxmlformats.org/drawingml/2006/main">
            <a:pPr algn="l">
              <a:buNone/>
              <a:defRPr sz="1950" b="0">
                <a:solidFill>
                  <a:srgbClr val="586B79"/>
                </a:solidFill>
                <a:latin typeface="Arial"/>
                <a:ea typeface="Arial"/>
                <a:cs typeface="Arial"/>
              </a:defRPr>
            </a:pPr>
            <a:r>
              <a:rPr sz="1800" b="0">
                <a:solidFill>
                  <a:srgbClr val="586B79"/>
                </a:solidFill>
                <a:latin typeface="Arial"/>
                <a:ea typeface="Arial"/>
                <a:cs typeface="Arial"/>
              </a:rPr>
              <a:t>Proxy analysis and A/B/C controls separate objective and tail choices.</a:t>
            </a:r>
          </a:p>
          <a:p xmlns:a="http://schemas.openxmlformats.org/drawingml/2006/main">
            <a:pPr algn="l">
              <a:buNone/>
              <a:defRPr sz="1950" b="0">
                <a:solidFill>
                  <a:srgbClr val="586B79"/>
                </a:solidFill>
                <a:latin typeface="Arial"/>
                <a:ea typeface="Arial"/>
                <a:cs typeface="Arial"/>
              </a:defRPr>
            </a:pPr>
            <a:r>
              <a:rPr sz="1800" b="0">
                <a:solidFill>
                  <a:srgbClr val="586B79"/>
                </a:solidFill>
                <a:latin typeface="Arial"/>
                <a:ea typeface="Arial"/>
                <a:cs typeface="Arial"/>
              </a:rPr>
              <a:t>Observed gains depend on the metric and search realization.</a:t>
            </a:r>
          </a:p>
        </p:txBody>
      </p:sp>
      <p:sp>
        <p:nvSpPr>
          <p:cNvPr id="16" name="Scope: one dataset split, one detector, few search realizations.">
            <a:extLst xmlns:a="http://schemas.openxmlformats.org/drawingml/2006/main">
              <a:ext uri="{FF2B5EF4-FFF2-40B4-BE49-F238E27FC236}">
                <a16:creationId xmlns:a16="http://schemas.microsoft.com/office/drawing/2014/main" id="{4C0DBA8C-5B58-410B-AAB7-9AACF9EABB3A}"/>
              </a:ext>
            </a:extLst>
          </p:cNvPr>
          <p:cNvSpPr>
            <a:spLocks xmlns:a="http://schemas.openxmlformats.org/drawingml/2006/main" noGrp="1"/>
          </p:cNvSpPr>
          <p:nvPr/>
        </p:nvSpPr>
        <p:spPr>
          <a:xfrm xmlns:a="http://schemas.openxmlformats.org/drawingml/2006/main">
            <a:off x="609600" y="5772150"/>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a:solidFill>
                  <a:srgbClr val="586B79"/>
                </a:solidFill>
                <a:latin typeface="Arial"/>
                <a:ea typeface="Arial"/>
                <a:cs typeface="Arial"/>
              </a:defRPr>
            </a:defPPr>
            <a:lvl1pPr algn="l">
              <a:buNone/>
              <a:defRPr sz="1800">
                <a:solidFill>
                  <a:srgbClr val="586B79"/>
                </a:solidFill>
                <a:latin typeface="Arial"/>
                <a:ea typeface="Arial"/>
                <a:cs typeface="Arial"/>
              </a:defRPr>
            </a:lvl1pPr>
            <a:lvl2pPr algn="l">
              <a:buNone/>
              <a:defRPr sz="1800">
                <a:solidFill>
                  <a:srgbClr val="586B79"/>
                </a:solidFill>
                <a:latin typeface="Arial"/>
                <a:ea typeface="Arial"/>
                <a:cs typeface="Arial"/>
              </a:defRPr>
            </a:lvl2pPr>
            <a:lvl3pPr algn="l">
              <a:buNone/>
              <a:defRPr sz="1800">
                <a:solidFill>
                  <a:srgbClr val="586B79"/>
                </a:solidFill>
                <a:latin typeface="Arial"/>
                <a:ea typeface="Arial"/>
                <a:cs typeface="Arial"/>
              </a:defRPr>
            </a:lvl3pPr>
            <a:lvl4pPr algn="l">
              <a:buNone/>
              <a:defRPr sz="1800">
                <a:solidFill>
                  <a:srgbClr val="586B79"/>
                </a:solidFill>
                <a:latin typeface="Arial"/>
                <a:ea typeface="Arial"/>
                <a:cs typeface="Arial"/>
              </a:defRPr>
            </a:lvl4pPr>
            <a:lvl5pPr algn="l">
              <a:buNone/>
              <a:defRPr sz="1800">
                <a:solidFill>
                  <a:srgbClr val="586B79"/>
                </a:solidFill>
                <a:latin typeface="Arial"/>
                <a:ea typeface="Arial"/>
                <a:cs typeface="Arial"/>
              </a:defRPr>
            </a:lvl5pPr>
            <a:lvl6pPr algn="l">
              <a:buNone/>
              <a:defRPr sz="1800">
                <a:solidFill>
                  <a:srgbClr val="586B79"/>
                </a:solidFill>
                <a:latin typeface="Arial"/>
                <a:ea typeface="Arial"/>
                <a:cs typeface="Arial"/>
              </a:defRPr>
            </a:lvl6pPr>
            <a:lvl7pPr algn="l">
              <a:buNone/>
              <a:defRPr sz="1800">
                <a:solidFill>
                  <a:srgbClr val="586B79"/>
                </a:solidFill>
                <a:latin typeface="Arial"/>
                <a:ea typeface="Arial"/>
                <a:cs typeface="Arial"/>
              </a:defRPr>
            </a:lvl7pPr>
            <a:lvl8pPr algn="l">
              <a:buNone/>
              <a:defRPr sz="1800">
                <a:solidFill>
                  <a:srgbClr val="586B79"/>
                </a:solidFill>
                <a:latin typeface="Arial"/>
                <a:ea typeface="Arial"/>
                <a:cs typeface="Arial"/>
              </a:defRPr>
            </a:lvl8pPr>
            <a:lvl9pPr algn="l">
              <a:buNone/>
              <a:defRPr sz="1800">
                <a:solidFill>
                  <a:srgbClr val="586B79"/>
                </a:solidFill>
                <a:latin typeface="Arial"/>
                <a:ea typeface="Arial"/>
                <a:cs typeface="Arial"/>
              </a:defRPr>
            </a:lvl9pPr>
          </a:lstStyle>
          <a:p xmlns:a="http://schemas.openxmlformats.org/drawingml/2006/main">
            <a:pPr algn="l">
              <a:buNone/>
              <a:defRPr sz="1800" b="0">
                <a:solidFill>
                  <a:srgbClr val="586B79"/>
                </a:solidFill>
                <a:latin typeface="Arial"/>
                <a:ea typeface="Arial"/>
                <a:cs typeface="Arial"/>
              </a:defRPr>
            </a:pPr>
            <a:r>
              <a:rPr sz="1575" b="0">
                <a:solidFill>
                  <a:srgbClr val="586B79"/>
                </a:solidFill>
                <a:latin typeface="Arial"/>
                <a:ea typeface="Arial"/>
                <a:cs typeface="Arial"/>
              </a:rPr>
              <a:t>Scope: one NEU-DET split and YOLOv8l. Full–CMA-ES margin remains uncertain.</a:t>
            </a:r>
          </a:p>
        </p:txBody>
      </p:sp>
    </p:spTree>
    <p:extLst>
      <p:ext uri="{BB962C8B-B14F-4D97-AF65-F5344CB8AC3E}">
        <p14:creationId xmlns:p14="http://schemas.microsoft.com/office/powerpoint/2010/main" val="1887220740"/>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eyebrow">
            <a:extLst xmlns:a="http://schemas.openxmlformats.org/drawingml/2006/main">
              <a:ext uri="{FF2B5EF4-FFF2-40B4-BE49-F238E27FC236}">
                <a16:creationId xmlns:a16="http://schemas.microsoft.com/office/drawing/2014/main" id="{46731F94-C649-4454-979D-23793E3624A3}"/>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75" b="1">
                <a:solidFill>
                  <a:srgbClr val="007E83"/>
                </a:solidFill>
                <a:latin typeface="Arial"/>
                <a:ea typeface="Arial"/>
                <a:cs typeface="Arial"/>
              </a:defRPr>
            </a:defPPr>
            <a:lvl1pPr algn="l">
              <a:buNone/>
              <a:defRPr sz="1275" b="1">
                <a:solidFill>
                  <a:srgbClr val="007E83"/>
                </a:solidFill>
                <a:latin typeface="Arial"/>
                <a:ea typeface="Arial"/>
                <a:cs typeface="Arial"/>
              </a:defRPr>
            </a:lvl1pPr>
            <a:lvl2pPr algn="l">
              <a:buNone/>
              <a:defRPr sz="1275" b="1">
                <a:solidFill>
                  <a:srgbClr val="007E83"/>
                </a:solidFill>
                <a:latin typeface="Arial"/>
                <a:ea typeface="Arial"/>
                <a:cs typeface="Arial"/>
              </a:defRPr>
            </a:lvl2pPr>
            <a:lvl3pPr algn="l">
              <a:buNone/>
              <a:defRPr sz="1275" b="1">
                <a:solidFill>
                  <a:srgbClr val="007E83"/>
                </a:solidFill>
                <a:latin typeface="Arial"/>
                <a:ea typeface="Arial"/>
                <a:cs typeface="Arial"/>
              </a:defRPr>
            </a:lvl3pPr>
            <a:lvl4pPr algn="l">
              <a:buNone/>
              <a:defRPr sz="1275" b="1">
                <a:solidFill>
                  <a:srgbClr val="007E83"/>
                </a:solidFill>
                <a:latin typeface="Arial"/>
                <a:ea typeface="Arial"/>
                <a:cs typeface="Arial"/>
              </a:defRPr>
            </a:lvl4pPr>
            <a:lvl5pPr algn="l">
              <a:buNone/>
              <a:defRPr sz="1275" b="1">
                <a:solidFill>
                  <a:srgbClr val="007E83"/>
                </a:solidFill>
                <a:latin typeface="Arial"/>
                <a:ea typeface="Arial"/>
                <a:cs typeface="Arial"/>
              </a:defRPr>
            </a:lvl5pPr>
            <a:lvl6pPr algn="l">
              <a:buNone/>
              <a:defRPr sz="1275" b="1">
                <a:solidFill>
                  <a:srgbClr val="007E83"/>
                </a:solidFill>
                <a:latin typeface="Arial"/>
                <a:ea typeface="Arial"/>
                <a:cs typeface="Arial"/>
              </a:defRPr>
            </a:lvl6pPr>
            <a:lvl7pPr algn="l">
              <a:buNone/>
              <a:defRPr sz="1275" b="1">
                <a:solidFill>
                  <a:srgbClr val="007E83"/>
                </a:solidFill>
                <a:latin typeface="Arial"/>
                <a:ea typeface="Arial"/>
                <a:cs typeface="Arial"/>
              </a:defRPr>
            </a:lvl7pPr>
            <a:lvl8pPr algn="l">
              <a:buNone/>
              <a:defRPr sz="1275" b="1">
                <a:solidFill>
                  <a:srgbClr val="007E83"/>
                </a:solidFill>
                <a:latin typeface="Arial"/>
                <a:ea typeface="Arial"/>
                <a:cs typeface="Arial"/>
              </a:defRPr>
            </a:lvl8pPr>
            <a:lvl9pPr algn="l">
              <a:buNone/>
              <a:defRPr sz="1275" b="1">
                <a:solidFill>
                  <a:srgbClr val="007E83"/>
                </a:solidFill>
                <a:latin typeface="Arial"/>
                <a:ea typeface="Arial"/>
                <a:cs typeface="Arial"/>
              </a:defRPr>
            </a:lvl9pPr>
          </a:lstStyle>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ICCT 2026  ·  PAPER #1684</a:t>
            </a:r>
          </a:p>
        </p:txBody>
      </p:sp>
      <p:sp>
        <p:nvSpPr>
          <p:cNvPr id="2" name="slide-title">
            <a:extLst xmlns:a="http://schemas.openxmlformats.org/drawingml/2006/main">
              <a:ext uri="{FF2B5EF4-FFF2-40B4-BE49-F238E27FC236}">
                <a16:creationId xmlns:a16="http://schemas.microsoft.com/office/drawing/2014/main" id="{A64B86B7-1234-498E-BE5B-63BAF7263E6C}"/>
              </a:ext>
            </a:extLst>
          </p:cNvPr>
          <p:cNvSpPr>
            <a:spLocks xmlns:a="http://schemas.openxmlformats.org/drawingml/2006/main" noGrp="1"/>
          </p:cNvSpPr>
          <p:nvPr/>
        </p:nvSpPr>
        <p:spPr>
          <a:xfrm xmlns:a="http://schemas.openxmlformats.org/drawingml/2006/main">
            <a:off x="609600" y="695325"/>
            <a:ext cx="10953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925" b="1">
                <a:solidFill>
                  <a:srgbClr val="173042"/>
                </a:solidFill>
                <a:latin typeface="Arial"/>
                <a:ea typeface="Arial"/>
                <a:cs typeface="Arial"/>
              </a:defRPr>
            </a:defPPr>
            <a:lvl1pPr algn="l">
              <a:buNone/>
              <a:defRPr sz="2925" b="1">
                <a:solidFill>
                  <a:srgbClr val="173042"/>
                </a:solidFill>
                <a:latin typeface="Arial"/>
                <a:ea typeface="Arial"/>
                <a:cs typeface="Arial"/>
              </a:defRPr>
            </a:lvl1pPr>
            <a:lvl2pPr algn="l">
              <a:buNone/>
              <a:defRPr sz="2925" b="1">
                <a:solidFill>
                  <a:srgbClr val="173042"/>
                </a:solidFill>
                <a:latin typeface="Arial"/>
                <a:ea typeface="Arial"/>
                <a:cs typeface="Arial"/>
              </a:defRPr>
            </a:lvl2pPr>
            <a:lvl3pPr algn="l">
              <a:buNone/>
              <a:defRPr sz="2925" b="1">
                <a:solidFill>
                  <a:srgbClr val="173042"/>
                </a:solidFill>
                <a:latin typeface="Arial"/>
                <a:ea typeface="Arial"/>
                <a:cs typeface="Arial"/>
              </a:defRPr>
            </a:lvl3pPr>
            <a:lvl4pPr algn="l">
              <a:buNone/>
              <a:defRPr sz="2925" b="1">
                <a:solidFill>
                  <a:srgbClr val="173042"/>
                </a:solidFill>
                <a:latin typeface="Arial"/>
                <a:ea typeface="Arial"/>
                <a:cs typeface="Arial"/>
              </a:defRPr>
            </a:lvl4pPr>
            <a:lvl5pPr algn="l">
              <a:buNone/>
              <a:defRPr sz="2925" b="1">
                <a:solidFill>
                  <a:srgbClr val="173042"/>
                </a:solidFill>
                <a:latin typeface="Arial"/>
                <a:ea typeface="Arial"/>
                <a:cs typeface="Arial"/>
              </a:defRPr>
            </a:lvl5pPr>
            <a:lvl6pPr algn="l">
              <a:buNone/>
              <a:defRPr sz="2925" b="1">
                <a:solidFill>
                  <a:srgbClr val="173042"/>
                </a:solidFill>
                <a:latin typeface="Arial"/>
                <a:ea typeface="Arial"/>
                <a:cs typeface="Arial"/>
              </a:defRPr>
            </a:lvl6pPr>
            <a:lvl7pPr algn="l">
              <a:buNone/>
              <a:defRPr sz="2925" b="1">
                <a:solidFill>
                  <a:srgbClr val="173042"/>
                </a:solidFill>
                <a:latin typeface="Arial"/>
                <a:ea typeface="Arial"/>
                <a:cs typeface="Arial"/>
              </a:defRPr>
            </a:lvl7pPr>
            <a:lvl8pPr algn="l">
              <a:buNone/>
              <a:defRPr sz="2925" b="1">
                <a:solidFill>
                  <a:srgbClr val="173042"/>
                </a:solidFill>
                <a:latin typeface="Arial"/>
                <a:ea typeface="Arial"/>
                <a:cs typeface="Arial"/>
              </a:defRPr>
            </a:lvl8pPr>
            <a:lvl9pPr algn="l">
              <a:buNone/>
              <a:defRPr sz="2925" b="1">
                <a:solidFill>
                  <a:srgbClr val="173042"/>
                </a:solidFill>
                <a:latin typeface="Arial"/>
                <a:ea typeface="Arial"/>
                <a:cs typeface="Arial"/>
              </a:defRPr>
            </a:lvl9pPr>
          </a:lstStyle>
          <a:p xmlns:a="http://schemas.openxmlformats.org/drawingml/2006/main">
            <a:pPr algn="l">
              <a:buNone/>
              <a:defRPr sz="2925" b="1">
                <a:solidFill>
                  <a:srgbClr val="173042"/>
                </a:solidFill>
                <a:latin typeface="Arial"/>
                <a:ea typeface="Arial"/>
                <a:cs typeface="Arial"/>
              </a:defRPr>
            </a:pPr>
            <a:r>
              <a:rPr sz="2925" b="1">
                <a:solidFill>
                  <a:srgbClr val="173042"/>
                </a:solidFill>
                <a:latin typeface="Arial"/>
                <a:ea typeface="Arial"/>
                <a:cs typeface="Arial"/>
              </a:rPr>
              <a:t>Acknowledgements</a:t>
            </a:r>
          </a:p>
        </p:txBody>
      </p:sp>
      <p:sp>
        <p:nvSpPr>
          <p:cNvPr id="4" name="footer-rule">
            <a:extLst xmlns:a="http://schemas.openxmlformats.org/drawingml/2006/main">
              <a:ext uri="{FF2B5EF4-FFF2-40B4-BE49-F238E27FC236}">
                <a16:creationId xmlns:a16="http://schemas.microsoft.com/office/drawing/2014/main" id="{76A51D0E-9D34-4C12-9403-FC71645DD1E7}"/>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4DEE4"/>
          </a:solidFill>
          <a:ln xmlns:a="http://schemas.openxmlformats.org/drawingml/2006/main" w="0">
            <a:noFill/>
            <a:prstDash val="solid"/>
          </a:ln>
        </p:spPr>
      </p:sp>
      <p:sp>
        <p:nvSpPr>
          <p:cNvPr id="5" name="footer-author">
            <a:extLst xmlns:a="http://schemas.openxmlformats.org/drawingml/2006/main">
              <a:ext uri="{FF2B5EF4-FFF2-40B4-BE49-F238E27FC236}">
                <a16:creationId xmlns:a16="http://schemas.microsoft.com/office/drawing/2014/main" id="{8CB05C34-59BA-446E-96A7-7B497F22E3B3}"/>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00" b="0">
                <a:solidFill>
                  <a:srgbClr val="586B79"/>
                </a:solidFill>
                <a:latin typeface="Arial"/>
                <a:ea typeface="Arial"/>
                <a:cs typeface="Arial"/>
              </a:defRPr>
            </a:defPPr>
            <a:lvl1pPr algn="l">
              <a:buNone/>
              <a:defRPr sz="1200" b="0">
                <a:solidFill>
                  <a:srgbClr val="586B79"/>
                </a:solidFill>
                <a:latin typeface="Arial"/>
                <a:ea typeface="Arial"/>
                <a:cs typeface="Arial"/>
              </a:defRPr>
            </a:lvl1pPr>
            <a:lvl2pPr algn="l">
              <a:buNone/>
              <a:defRPr sz="1200" b="0">
                <a:solidFill>
                  <a:srgbClr val="586B79"/>
                </a:solidFill>
                <a:latin typeface="Arial"/>
                <a:ea typeface="Arial"/>
                <a:cs typeface="Arial"/>
              </a:defRPr>
            </a:lvl2pPr>
            <a:lvl3pPr algn="l">
              <a:buNone/>
              <a:defRPr sz="1200" b="0">
                <a:solidFill>
                  <a:srgbClr val="586B79"/>
                </a:solidFill>
                <a:latin typeface="Arial"/>
                <a:ea typeface="Arial"/>
                <a:cs typeface="Arial"/>
              </a:defRPr>
            </a:lvl3pPr>
            <a:lvl4pPr algn="l">
              <a:buNone/>
              <a:defRPr sz="1200" b="0">
                <a:solidFill>
                  <a:srgbClr val="586B79"/>
                </a:solidFill>
                <a:latin typeface="Arial"/>
                <a:ea typeface="Arial"/>
                <a:cs typeface="Arial"/>
              </a:defRPr>
            </a:lvl4pPr>
            <a:lvl5pPr algn="l">
              <a:buNone/>
              <a:defRPr sz="1200" b="0">
                <a:solidFill>
                  <a:srgbClr val="586B79"/>
                </a:solidFill>
                <a:latin typeface="Arial"/>
                <a:ea typeface="Arial"/>
                <a:cs typeface="Arial"/>
              </a:defRPr>
            </a:lvl5pPr>
            <a:lvl6pPr algn="l">
              <a:buNone/>
              <a:defRPr sz="1200" b="0">
                <a:solidFill>
                  <a:srgbClr val="586B79"/>
                </a:solidFill>
                <a:latin typeface="Arial"/>
                <a:ea typeface="Arial"/>
                <a:cs typeface="Arial"/>
              </a:defRPr>
            </a:lvl6pPr>
            <a:lvl7pPr algn="l">
              <a:buNone/>
              <a:defRPr sz="1200" b="0">
                <a:solidFill>
                  <a:srgbClr val="586B79"/>
                </a:solidFill>
                <a:latin typeface="Arial"/>
                <a:ea typeface="Arial"/>
                <a:cs typeface="Arial"/>
              </a:defRPr>
            </a:lvl7pPr>
            <a:lvl8pPr algn="l">
              <a:buNone/>
              <a:defRPr sz="1200" b="0">
                <a:solidFill>
                  <a:srgbClr val="586B79"/>
                </a:solidFill>
                <a:latin typeface="Arial"/>
                <a:ea typeface="Arial"/>
                <a:cs typeface="Arial"/>
              </a:defRPr>
            </a:lvl8pPr>
            <a:lvl9pPr algn="l">
              <a:buNone/>
              <a:defRPr sz="1200" b="0">
                <a:solidFill>
                  <a:srgbClr val="586B79"/>
                </a:solidFill>
                <a:latin typeface="Arial"/>
                <a:ea typeface="Arial"/>
                <a:cs typeface="Arial"/>
              </a:defRPr>
            </a:lvl9pPr>
          </a:lstStyle>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footer-number">
            <a:extLst xmlns:a="http://schemas.openxmlformats.org/drawingml/2006/main">
              <a:ext uri="{FF2B5EF4-FFF2-40B4-BE49-F238E27FC236}">
                <a16:creationId xmlns:a16="http://schemas.microsoft.com/office/drawing/2014/main" id="{BD927850-57F4-4A45-8B3F-5E09F1AC98C5}"/>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r">
              <a:defRPr sz="1350" b="0">
                <a:solidFill>
                  <a:srgbClr val="586B79"/>
                </a:solidFill>
                <a:latin typeface="Arial"/>
                <a:ea typeface="Arial"/>
                <a:cs typeface="Arial"/>
              </a:defRPr>
            </a:defPPr>
            <a:lvl1pPr algn="r">
              <a:buNone/>
              <a:defRPr sz="1350" b="0">
                <a:solidFill>
                  <a:srgbClr val="586B79"/>
                </a:solidFill>
                <a:latin typeface="Arial"/>
                <a:ea typeface="Arial"/>
                <a:cs typeface="Arial"/>
              </a:defRPr>
            </a:lvl1pPr>
            <a:lvl2pPr algn="r">
              <a:buNone/>
              <a:defRPr sz="1350" b="0">
                <a:solidFill>
                  <a:srgbClr val="586B79"/>
                </a:solidFill>
                <a:latin typeface="Arial"/>
                <a:ea typeface="Arial"/>
                <a:cs typeface="Arial"/>
              </a:defRPr>
            </a:lvl2pPr>
            <a:lvl3pPr algn="r">
              <a:buNone/>
              <a:defRPr sz="1350" b="0">
                <a:solidFill>
                  <a:srgbClr val="586B79"/>
                </a:solidFill>
                <a:latin typeface="Arial"/>
                <a:ea typeface="Arial"/>
                <a:cs typeface="Arial"/>
              </a:defRPr>
            </a:lvl3pPr>
            <a:lvl4pPr algn="r">
              <a:buNone/>
              <a:defRPr sz="1350" b="0">
                <a:solidFill>
                  <a:srgbClr val="586B79"/>
                </a:solidFill>
                <a:latin typeface="Arial"/>
                <a:ea typeface="Arial"/>
                <a:cs typeface="Arial"/>
              </a:defRPr>
            </a:lvl4pPr>
            <a:lvl5pPr algn="r">
              <a:buNone/>
              <a:defRPr sz="1350" b="0">
                <a:solidFill>
                  <a:srgbClr val="586B79"/>
                </a:solidFill>
                <a:latin typeface="Arial"/>
                <a:ea typeface="Arial"/>
                <a:cs typeface="Arial"/>
              </a:defRPr>
            </a:lvl5pPr>
            <a:lvl6pPr algn="r">
              <a:buNone/>
              <a:defRPr sz="1350" b="0">
                <a:solidFill>
                  <a:srgbClr val="586B79"/>
                </a:solidFill>
                <a:latin typeface="Arial"/>
                <a:ea typeface="Arial"/>
                <a:cs typeface="Arial"/>
              </a:defRPr>
            </a:lvl6pPr>
            <a:lvl7pPr algn="r">
              <a:buNone/>
              <a:defRPr sz="1350" b="0">
                <a:solidFill>
                  <a:srgbClr val="586B79"/>
                </a:solidFill>
                <a:latin typeface="Arial"/>
                <a:ea typeface="Arial"/>
                <a:cs typeface="Arial"/>
              </a:defRPr>
            </a:lvl7pPr>
            <a:lvl8pPr algn="r">
              <a:buNone/>
              <a:defRPr sz="1350" b="0">
                <a:solidFill>
                  <a:srgbClr val="586B79"/>
                </a:solidFill>
                <a:latin typeface="Arial"/>
                <a:ea typeface="Arial"/>
                <a:cs typeface="Arial"/>
              </a:defRPr>
            </a:lvl8pPr>
            <a:lvl9pPr algn="r">
              <a:buNone/>
              <a:defRPr sz="1350" b="0">
                <a:solidFill>
                  <a:srgbClr val="586B79"/>
                </a:solidFill>
                <a:latin typeface="Arial"/>
                <a:ea typeface="Arial"/>
                <a:cs typeface="Arial"/>
              </a:defRPr>
            </a:lvl9pPr>
          </a:lstStyle>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15 / 15</a:t>
            </a:r>
          </a:p>
        </p:txBody>
      </p:sp>
      <p:sp>
        <p:nvSpPr>
          <p:cNvPr id="7" name="motir">
            <a:extLst xmlns:a="http://schemas.openxmlformats.org/drawingml/2006/main">
              <a:ext uri="{FF2B5EF4-FFF2-40B4-BE49-F238E27FC236}">
                <a16:creationId xmlns:a16="http://schemas.microsoft.com/office/drawing/2014/main" id="{4481C2F7-FAE4-4822-892D-47D2D2CBB71C}"/>
              </a:ext>
            </a:extLst>
          </p:cNvPr>
          <p:cNvSpPr>
            <a:spLocks xmlns:a="http://schemas.openxmlformats.org/drawingml/2006/main" noGrp="1"/>
          </p:cNvSpPr>
          <p:nvPr/>
        </p:nvSpPr>
        <p:spPr>
          <a:xfrm xmlns:a="http://schemas.openxmlformats.org/drawingml/2006/main">
            <a:off x="609600" y="2162175"/>
            <a:ext cx="109728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175" b="1">
                <a:solidFill>
                  <a:srgbClr val="173042"/>
                </a:solidFill>
                <a:latin typeface="Arial"/>
                <a:ea typeface="Arial"/>
                <a:cs typeface="Arial"/>
              </a:defRPr>
            </a:defPPr>
            <a:lvl1pPr algn="l">
              <a:buNone/>
              <a:defRPr sz="2175" b="1">
                <a:solidFill>
                  <a:srgbClr val="173042"/>
                </a:solidFill>
                <a:latin typeface="Arial"/>
                <a:ea typeface="Arial"/>
                <a:cs typeface="Arial"/>
              </a:defRPr>
            </a:lvl1pPr>
            <a:lvl2pPr algn="l">
              <a:buNone/>
              <a:defRPr sz="2175" b="1">
                <a:solidFill>
                  <a:srgbClr val="173042"/>
                </a:solidFill>
                <a:latin typeface="Arial"/>
                <a:ea typeface="Arial"/>
                <a:cs typeface="Arial"/>
              </a:defRPr>
            </a:lvl2pPr>
            <a:lvl3pPr algn="l">
              <a:buNone/>
              <a:defRPr sz="2175" b="1">
                <a:solidFill>
                  <a:srgbClr val="173042"/>
                </a:solidFill>
                <a:latin typeface="Arial"/>
                <a:ea typeface="Arial"/>
                <a:cs typeface="Arial"/>
              </a:defRPr>
            </a:lvl3pPr>
            <a:lvl4pPr algn="l">
              <a:buNone/>
              <a:defRPr sz="2175" b="1">
                <a:solidFill>
                  <a:srgbClr val="173042"/>
                </a:solidFill>
                <a:latin typeface="Arial"/>
                <a:ea typeface="Arial"/>
                <a:cs typeface="Arial"/>
              </a:defRPr>
            </a:lvl4pPr>
            <a:lvl5pPr algn="l">
              <a:buNone/>
              <a:defRPr sz="2175" b="1">
                <a:solidFill>
                  <a:srgbClr val="173042"/>
                </a:solidFill>
                <a:latin typeface="Arial"/>
                <a:ea typeface="Arial"/>
                <a:cs typeface="Arial"/>
              </a:defRPr>
            </a:lvl5pPr>
            <a:lvl6pPr algn="l">
              <a:buNone/>
              <a:defRPr sz="2175" b="1">
                <a:solidFill>
                  <a:srgbClr val="173042"/>
                </a:solidFill>
                <a:latin typeface="Arial"/>
                <a:ea typeface="Arial"/>
                <a:cs typeface="Arial"/>
              </a:defRPr>
            </a:lvl6pPr>
            <a:lvl7pPr algn="l">
              <a:buNone/>
              <a:defRPr sz="2175" b="1">
                <a:solidFill>
                  <a:srgbClr val="173042"/>
                </a:solidFill>
                <a:latin typeface="Arial"/>
                <a:ea typeface="Arial"/>
                <a:cs typeface="Arial"/>
              </a:defRPr>
            </a:lvl7pPr>
            <a:lvl8pPr algn="l">
              <a:buNone/>
              <a:defRPr sz="2175" b="1">
                <a:solidFill>
                  <a:srgbClr val="173042"/>
                </a:solidFill>
                <a:latin typeface="Arial"/>
                <a:ea typeface="Arial"/>
                <a:cs typeface="Arial"/>
              </a:defRPr>
            </a:lvl8pPr>
            <a:lvl9pPr algn="l">
              <a:buNone/>
              <a:defRPr sz="2175" b="1">
                <a:solidFill>
                  <a:srgbClr val="173042"/>
                </a:solidFill>
                <a:latin typeface="Arial"/>
                <a:ea typeface="Arial"/>
                <a:cs typeface="Arial"/>
              </a:defRPr>
            </a:lvl9pPr>
          </a:lstStyle>
          <a:p xmlns:a="http://schemas.openxmlformats.org/drawingml/2006/main">
            <a:pPr algn="l">
              <a:buNone/>
              <a:defRPr sz="2175" b="1">
                <a:solidFill>
                  <a:srgbClr val="173042"/>
                </a:solidFill>
                <a:latin typeface="Arial"/>
                <a:ea typeface="Arial"/>
                <a:cs typeface="Arial"/>
              </a:defRPr>
            </a:pPr>
            <a:r>
              <a:rPr sz="2175" b="1">
                <a:solidFill>
                  <a:srgbClr val="173042"/>
                </a:solidFill>
                <a:latin typeface="Arial"/>
                <a:ea typeface="Arial"/>
                <a:cs typeface="Arial"/>
              </a:rPr>
              <a:t>Ministry of Trade, Industry and Resources (MOTIR)</a:t>
            </a:r>
          </a:p>
        </p:txBody>
      </p:sp>
      <p:sp>
        <p:nvSpPr>
          <p:cNvPr id="8" name="grant-motir">
            <a:extLst xmlns:a="http://schemas.openxmlformats.org/drawingml/2006/main">
              <a:ext uri="{FF2B5EF4-FFF2-40B4-BE49-F238E27FC236}">
                <a16:creationId xmlns:a16="http://schemas.microsoft.com/office/drawing/2014/main" id="{C77888CB-55A1-435A-A081-0029B981A9EF}"/>
              </a:ext>
            </a:extLst>
          </p:cNvPr>
          <p:cNvSpPr>
            <a:spLocks xmlns:a="http://schemas.openxmlformats.org/drawingml/2006/main" noGrp="1"/>
          </p:cNvSpPr>
          <p:nvPr/>
        </p:nvSpPr>
        <p:spPr>
          <a:xfrm xmlns:a="http://schemas.openxmlformats.org/drawingml/2006/main">
            <a:off x="609600" y="2647950"/>
            <a:ext cx="10972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100" b="1">
                <a:solidFill>
                  <a:srgbClr val="007E83"/>
                </a:solidFill>
                <a:latin typeface="Arial"/>
                <a:ea typeface="Arial"/>
                <a:cs typeface="Arial"/>
              </a:defRPr>
            </a:defPPr>
            <a:lvl1pPr algn="l">
              <a:buNone/>
              <a:defRPr sz="2100" b="1">
                <a:solidFill>
                  <a:srgbClr val="007E83"/>
                </a:solidFill>
                <a:latin typeface="Arial"/>
                <a:ea typeface="Arial"/>
                <a:cs typeface="Arial"/>
              </a:defRPr>
            </a:lvl1pPr>
            <a:lvl2pPr algn="l">
              <a:buNone/>
              <a:defRPr sz="2100" b="1">
                <a:solidFill>
                  <a:srgbClr val="007E83"/>
                </a:solidFill>
                <a:latin typeface="Arial"/>
                <a:ea typeface="Arial"/>
                <a:cs typeface="Arial"/>
              </a:defRPr>
            </a:lvl2pPr>
            <a:lvl3pPr algn="l">
              <a:buNone/>
              <a:defRPr sz="2100" b="1">
                <a:solidFill>
                  <a:srgbClr val="007E83"/>
                </a:solidFill>
                <a:latin typeface="Arial"/>
                <a:ea typeface="Arial"/>
                <a:cs typeface="Arial"/>
              </a:defRPr>
            </a:lvl3pPr>
            <a:lvl4pPr algn="l">
              <a:buNone/>
              <a:defRPr sz="2100" b="1">
                <a:solidFill>
                  <a:srgbClr val="007E83"/>
                </a:solidFill>
                <a:latin typeface="Arial"/>
                <a:ea typeface="Arial"/>
                <a:cs typeface="Arial"/>
              </a:defRPr>
            </a:lvl4pPr>
            <a:lvl5pPr algn="l">
              <a:buNone/>
              <a:defRPr sz="2100" b="1">
                <a:solidFill>
                  <a:srgbClr val="007E83"/>
                </a:solidFill>
                <a:latin typeface="Arial"/>
                <a:ea typeface="Arial"/>
                <a:cs typeface="Arial"/>
              </a:defRPr>
            </a:lvl5pPr>
            <a:lvl6pPr algn="l">
              <a:buNone/>
              <a:defRPr sz="2100" b="1">
                <a:solidFill>
                  <a:srgbClr val="007E83"/>
                </a:solidFill>
                <a:latin typeface="Arial"/>
                <a:ea typeface="Arial"/>
                <a:cs typeface="Arial"/>
              </a:defRPr>
            </a:lvl6pPr>
            <a:lvl7pPr algn="l">
              <a:buNone/>
              <a:defRPr sz="2100" b="1">
                <a:solidFill>
                  <a:srgbClr val="007E83"/>
                </a:solidFill>
                <a:latin typeface="Arial"/>
                <a:ea typeface="Arial"/>
                <a:cs typeface="Arial"/>
              </a:defRPr>
            </a:lvl7pPr>
            <a:lvl8pPr algn="l">
              <a:buNone/>
              <a:defRPr sz="2100" b="1">
                <a:solidFill>
                  <a:srgbClr val="007E83"/>
                </a:solidFill>
                <a:latin typeface="Arial"/>
                <a:ea typeface="Arial"/>
                <a:cs typeface="Arial"/>
              </a:defRPr>
            </a:lvl8pPr>
            <a:lvl9pPr algn="l">
              <a:buNone/>
              <a:defRPr sz="2100" b="1">
                <a:solidFill>
                  <a:srgbClr val="007E83"/>
                </a:solidFill>
                <a:latin typeface="Arial"/>
                <a:ea typeface="Arial"/>
                <a:cs typeface="Arial"/>
              </a:defRPr>
            </a:lvl9pPr>
          </a:lstStyle>
          <a:p xmlns:a="http://schemas.openxmlformats.org/drawingml/2006/main">
            <a:pPr algn="l">
              <a:buNone/>
              <a:defRPr sz="2100" b="1">
                <a:solidFill>
                  <a:srgbClr val="007E83"/>
                </a:solidFill>
                <a:latin typeface="Arial"/>
                <a:ea typeface="Arial"/>
                <a:cs typeface="Arial"/>
              </a:defRPr>
            </a:pPr>
            <a:r>
              <a:rPr sz="2100" b="1">
                <a:solidFill>
                  <a:srgbClr val="007E83"/>
                </a:solidFill>
                <a:latin typeface="Arial"/>
                <a:ea typeface="Arial"/>
                <a:cs typeface="Arial"/>
              </a:rPr>
              <a:t>RS-2024-00431769</a:t>
            </a:r>
          </a:p>
        </p:txBody>
      </p:sp>
      <p:sp>
        <p:nvSpPr>
          <p:cNvPr id="9" name="mois">
            <a:extLst xmlns:a="http://schemas.openxmlformats.org/drawingml/2006/main">
              <a:ext uri="{FF2B5EF4-FFF2-40B4-BE49-F238E27FC236}">
                <a16:creationId xmlns:a16="http://schemas.microsoft.com/office/drawing/2014/main" id="{BE433212-9073-4D64-962C-6C1659E1516F}"/>
              </a:ext>
            </a:extLst>
          </p:cNvPr>
          <p:cNvSpPr>
            <a:spLocks xmlns:a="http://schemas.openxmlformats.org/drawingml/2006/main" noGrp="1"/>
          </p:cNvSpPr>
          <p:nvPr/>
        </p:nvSpPr>
        <p:spPr>
          <a:xfrm xmlns:a="http://schemas.openxmlformats.org/drawingml/2006/main">
            <a:off x="609600" y="3390900"/>
            <a:ext cx="109728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175" b="1">
                <a:solidFill>
                  <a:srgbClr val="173042"/>
                </a:solidFill>
                <a:latin typeface="Arial"/>
                <a:ea typeface="Arial"/>
                <a:cs typeface="Arial"/>
              </a:defRPr>
            </a:defPPr>
            <a:lvl1pPr algn="l">
              <a:buNone/>
              <a:defRPr sz="2175" b="1">
                <a:solidFill>
                  <a:srgbClr val="173042"/>
                </a:solidFill>
                <a:latin typeface="Arial"/>
                <a:ea typeface="Arial"/>
                <a:cs typeface="Arial"/>
              </a:defRPr>
            </a:lvl1pPr>
            <a:lvl2pPr algn="l">
              <a:buNone/>
              <a:defRPr sz="2175" b="1">
                <a:solidFill>
                  <a:srgbClr val="173042"/>
                </a:solidFill>
                <a:latin typeface="Arial"/>
                <a:ea typeface="Arial"/>
                <a:cs typeface="Arial"/>
              </a:defRPr>
            </a:lvl2pPr>
            <a:lvl3pPr algn="l">
              <a:buNone/>
              <a:defRPr sz="2175" b="1">
                <a:solidFill>
                  <a:srgbClr val="173042"/>
                </a:solidFill>
                <a:latin typeface="Arial"/>
                <a:ea typeface="Arial"/>
                <a:cs typeface="Arial"/>
              </a:defRPr>
            </a:lvl3pPr>
            <a:lvl4pPr algn="l">
              <a:buNone/>
              <a:defRPr sz="2175" b="1">
                <a:solidFill>
                  <a:srgbClr val="173042"/>
                </a:solidFill>
                <a:latin typeface="Arial"/>
                <a:ea typeface="Arial"/>
                <a:cs typeface="Arial"/>
              </a:defRPr>
            </a:lvl4pPr>
            <a:lvl5pPr algn="l">
              <a:buNone/>
              <a:defRPr sz="2175" b="1">
                <a:solidFill>
                  <a:srgbClr val="173042"/>
                </a:solidFill>
                <a:latin typeface="Arial"/>
                <a:ea typeface="Arial"/>
                <a:cs typeface="Arial"/>
              </a:defRPr>
            </a:lvl5pPr>
            <a:lvl6pPr algn="l">
              <a:buNone/>
              <a:defRPr sz="2175" b="1">
                <a:solidFill>
                  <a:srgbClr val="173042"/>
                </a:solidFill>
                <a:latin typeface="Arial"/>
                <a:ea typeface="Arial"/>
                <a:cs typeface="Arial"/>
              </a:defRPr>
            </a:lvl6pPr>
            <a:lvl7pPr algn="l">
              <a:buNone/>
              <a:defRPr sz="2175" b="1">
                <a:solidFill>
                  <a:srgbClr val="173042"/>
                </a:solidFill>
                <a:latin typeface="Arial"/>
                <a:ea typeface="Arial"/>
                <a:cs typeface="Arial"/>
              </a:defRPr>
            </a:lvl7pPr>
            <a:lvl8pPr algn="l">
              <a:buNone/>
              <a:defRPr sz="2175" b="1">
                <a:solidFill>
                  <a:srgbClr val="173042"/>
                </a:solidFill>
                <a:latin typeface="Arial"/>
                <a:ea typeface="Arial"/>
                <a:cs typeface="Arial"/>
              </a:defRPr>
            </a:lvl8pPr>
            <a:lvl9pPr algn="l">
              <a:buNone/>
              <a:defRPr sz="2175" b="1">
                <a:solidFill>
                  <a:srgbClr val="173042"/>
                </a:solidFill>
                <a:latin typeface="Arial"/>
                <a:ea typeface="Arial"/>
                <a:cs typeface="Arial"/>
              </a:defRPr>
            </a:lvl9pPr>
          </a:lstStyle>
          <a:p xmlns:a="http://schemas.openxmlformats.org/drawingml/2006/main">
            <a:pPr algn="l">
              <a:buNone/>
              <a:defRPr sz="2175" b="1">
                <a:solidFill>
                  <a:srgbClr val="173042"/>
                </a:solidFill>
                <a:latin typeface="Arial"/>
                <a:ea typeface="Arial"/>
                <a:cs typeface="Arial"/>
              </a:defRPr>
            </a:pPr>
            <a:r>
              <a:rPr sz="2175" b="1">
                <a:solidFill>
                  <a:srgbClr val="173042"/>
                </a:solidFill>
                <a:latin typeface="Arial"/>
                <a:ea typeface="Arial"/>
                <a:cs typeface="Arial"/>
              </a:rPr>
              <a:t>Ministry of the Interior and Safety (MOIS, Korea)</a:t>
            </a:r>
          </a:p>
        </p:txBody>
      </p:sp>
      <p:sp>
        <p:nvSpPr>
          <p:cNvPr id="10" name="grant-mois">
            <a:extLst xmlns:a="http://schemas.openxmlformats.org/drawingml/2006/main">
              <a:ext uri="{FF2B5EF4-FFF2-40B4-BE49-F238E27FC236}">
                <a16:creationId xmlns:a16="http://schemas.microsoft.com/office/drawing/2014/main" id="{6977BC66-2A7C-46EF-A3A7-3AA71614CF46}"/>
              </a:ext>
            </a:extLst>
          </p:cNvPr>
          <p:cNvSpPr>
            <a:spLocks xmlns:a="http://schemas.openxmlformats.org/drawingml/2006/main" noGrp="1"/>
          </p:cNvSpPr>
          <p:nvPr/>
        </p:nvSpPr>
        <p:spPr>
          <a:xfrm xmlns:a="http://schemas.openxmlformats.org/drawingml/2006/main">
            <a:off x="609600" y="3876675"/>
            <a:ext cx="109728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725" b="0">
                <a:solidFill>
                  <a:srgbClr val="586B79"/>
                </a:solidFill>
                <a:latin typeface="Arial"/>
                <a:ea typeface="Arial"/>
                <a:cs typeface="Arial"/>
              </a:defRPr>
            </a:defPPr>
            <a:lvl1pPr algn="l">
              <a:buNone/>
              <a:defRPr sz="1725" b="0">
                <a:solidFill>
                  <a:srgbClr val="586B79"/>
                </a:solidFill>
                <a:latin typeface="Arial"/>
                <a:ea typeface="Arial"/>
                <a:cs typeface="Arial"/>
              </a:defRPr>
            </a:lvl1pPr>
            <a:lvl2pPr algn="l">
              <a:buNone/>
              <a:defRPr sz="1725" b="0">
                <a:solidFill>
                  <a:srgbClr val="586B79"/>
                </a:solidFill>
                <a:latin typeface="Arial"/>
                <a:ea typeface="Arial"/>
                <a:cs typeface="Arial"/>
              </a:defRPr>
            </a:lvl2pPr>
            <a:lvl3pPr algn="l">
              <a:buNone/>
              <a:defRPr sz="1725" b="0">
                <a:solidFill>
                  <a:srgbClr val="586B79"/>
                </a:solidFill>
                <a:latin typeface="Arial"/>
                <a:ea typeface="Arial"/>
                <a:cs typeface="Arial"/>
              </a:defRPr>
            </a:lvl3pPr>
            <a:lvl4pPr algn="l">
              <a:buNone/>
              <a:defRPr sz="1725" b="0">
                <a:solidFill>
                  <a:srgbClr val="586B79"/>
                </a:solidFill>
                <a:latin typeface="Arial"/>
                <a:ea typeface="Arial"/>
                <a:cs typeface="Arial"/>
              </a:defRPr>
            </a:lvl4pPr>
            <a:lvl5pPr algn="l">
              <a:buNone/>
              <a:defRPr sz="1725" b="0">
                <a:solidFill>
                  <a:srgbClr val="586B79"/>
                </a:solidFill>
                <a:latin typeface="Arial"/>
                <a:ea typeface="Arial"/>
                <a:cs typeface="Arial"/>
              </a:defRPr>
            </a:lvl5pPr>
            <a:lvl6pPr algn="l">
              <a:buNone/>
              <a:defRPr sz="1725" b="0">
                <a:solidFill>
                  <a:srgbClr val="586B79"/>
                </a:solidFill>
                <a:latin typeface="Arial"/>
                <a:ea typeface="Arial"/>
                <a:cs typeface="Arial"/>
              </a:defRPr>
            </a:lvl6pPr>
            <a:lvl7pPr algn="l">
              <a:buNone/>
              <a:defRPr sz="1725" b="0">
                <a:solidFill>
                  <a:srgbClr val="586B79"/>
                </a:solidFill>
                <a:latin typeface="Arial"/>
                <a:ea typeface="Arial"/>
                <a:cs typeface="Arial"/>
              </a:defRPr>
            </a:lvl7pPr>
            <a:lvl8pPr algn="l">
              <a:buNone/>
              <a:defRPr sz="1725" b="0">
                <a:solidFill>
                  <a:srgbClr val="586B79"/>
                </a:solidFill>
                <a:latin typeface="Arial"/>
                <a:ea typeface="Arial"/>
                <a:cs typeface="Arial"/>
              </a:defRPr>
            </a:lvl8pPr>
            <a:lvl9pPr algn="l">
              <a:buNone/>
              <a:defRPr sz="1725" b="0">
                <a:solidFill>
                  <a:srgbClr val="586B79"/>
                </a:solidFill>
                <a:latin typeface="Arial"/>
                <a:ea typeface="Arial"/>
                <a:cs typeface="Arial"/>
              </a:defRPr>
            </a:lvl9pPr>
          </a:lstStyle>
          <a:p xmlns:a="http://schemas.openxmlformats.org/drawingml/2006/main">
            <a:pPr algn="l">
              <a:buNone/>
              <a:defRPr sz="1725" b="0">
                <a:solidFill>
                  <a:srgbClr val="586B79"/>
                </a:solidFill>
                <a:latin typeface="Arial"/>
                <a:ea typeface="Arial"/>
                <a:cs typeface="Arial"/>
              </a:defRPr>
            </a:pPr>
            <a:r>
              <a:rPr sz="1725" b="0">
                <a:solidFill>
                  <a:srgbClr val="586B79"/>
                </a:solidFill>
                <a:latin typeface="Arial"/>
                <a:ea typeface="Arial"/>
                <a:cs typeface="Arial"/>
              </a:rPr>
              <a:t>Development of Technology in Cooperation with the Ministry</a:t>
            </a:r>
          </a:p>
          <a:p xmlns:a="http://schemas.openxmlformats.org/drawingml/2006/main">
            <a:pPr algn="l">
              <a:buNone/>
              <a:defRPr sz="1725" b="0">
                <a:solidFill>
                  <a:srgbClr val="586B79"/>
                </a:solidFill>
                <a:latin typeface="Arial"/>
                <a:ea typeface="Arial"/>
                <a:cs typeface="Arial"/>
              </a:defRPr>
            </a:pPr>
            <a:r>
              <a:rPr sz="1725" b="0">
                <a:solidFill>
                  <a:srgbClr val="586B79"/>
                </a:solidFill>
                <a:latin typeface="Arial"/>
                <a:ea typeface="Arial"/>
                <a:cs typeface="Arial"/>
              </a:rPr>
              <a:t>of Disaster and Safety Program  ·  No. 20026195</a:t>
            </a:r>
          </a:p>
        </p:txBody>
      </p:sp>
      <p:sp>
        <p:nvSpPr>
          <p:cNvPr id="11" name="thank-you">
            <a:extLst xmlns:a="http://schemas.openxmlformats.org/drawingml/2006/main">
              <a:ext uri="{FF2B5EF4-FFF2-40B4-BE49-F238E27FC236}">
                <a16:creationId xmlns:a16="http://schemas.microsoft.com/office/drawing/2014/main" id="{2AEB1386-A448-4C44-81CF-FF54289D71B9}"/>
              </a:ext>
            </a:extLst>
          </p:cNvPr>
          <p:cNvSpPr>
            <a:spLocks xmlns:a="http://schemas.openxmlformats.org/drawingml/2006/main" noGrp="1"/>
          </p:cNvSpPr>
          <p:nvPr/>
        </p:nvSpPr>
        <p:spPr>
          <a:xfrm xmlns:a="http://schemas.openxmlformats.org/drawingml/2006/main">
            <a:off x="609600" y="5124450"/>
            <a:ext cx="1097280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3300" b="1">
                <a:solidFill>
                  <a:srgbClr val="007E83"/>
                </a:solidFill>
                <a:latin typeface="Arial"/>
                <a:ea typeface="Arial"/>
                <a:cs typeface="Arial"/>
              </a:defRPr>
            </a:defPPr>
            <a:lvl1pPr algn="l">
              <a:buNone/>
              <a:defRPr sz="3300" b="1">
                <a:solidFill>
                  <a:srgbClr val="007E83"/>
                </a:solidFill>
                <a:latin typeface="Arial"/>
                <a:ea typeface="Arial"/>
                <a:cs typeface="Arial"/>
              </a:defRPr>
            </a:lvl1pPr>
            <a:lvl2pPr algn="l">
              <a:buNone/>
              <a:defRPr sz="3300" b="1">
                <a:solidFill>
                  <a:srgbClr val="007E83"/>
                </a:solidFill>
                <a:latin typeface="Arial"/>
                <a:ea typeface="Arial"/>
                <a:cs typeface="Arial"/>
              </a:defRPr>
            </a:lvl2pPr>
            <a:lvl3pPr algn="l">
              <a:buNone/>
              <a:defRPr sz="3300" b="1">
                <a:solidFill>
                  <a:srgbClr val="007E83"/>
                </a:solidFill>
                <a:latin typeface="Arial"/>
                <a:ea typeface="Arial"/>
                <a:cs typeface="Arial"/>
              </a:defRPr>
            </a:lvl3pPr>
            <a:lvl4pPr algn="l">
              <a:buNone/>
              <a:defRPr sz="3300" b="1">
                <a:solidFill>
                  <a:srgbClr val="007E83"/>
                </a:solidFill>
                <a:latin typeface="Arial"/>
                <a:ea typeface="Arial"/>
                <a:cs typeface="Arial"/>
              </a:defRPr>
            </a:lvl4pPr>
            <a:lvl5pPr algn="l">
              <a:buNone/>
              <a:defRPr sz="3300" b="1">
                <a:solidFill>
                  <a:srgbClr val="007E83"/>
                </a:solidFill>
                <a:latin typeface="Arial"/>
                <a:ea typeface="Arial"/>
                <a:cs typeface="Arial"/>
              </a:defRPr>
            </a:lvl5pPr>
            <a:lvl6pPr algn="l">
              <a:buNone/>
              <a:defRPr sz="3300" b="1">
                <a:solidFill>
                  <a:srgbClr val="007E83"/>
                </a:solidFill>
                <a:latin typeface="Arial"/>
                <a:ea typeface="Arial"/>
                <a:cs typeface="Arial"/>
              </a:defRPr>
            </a:lvl6pPr>
            <a:lvl7pPr algn="l">
              <a:buNone/>
              <a:defRPr sz="3300" b="1">
                <a:solidFill>
                  <a:srgbClr val="007E83"/>
                </a:solidFill>
                <a:latin typeface="Arial"/>
                <a:ea typeface="Arial"/>
                <a:cs typeface="Arial"/>
              </a:defRPr>
            </a:lvl7pPr>
            <a:lvl8pPr algn="l">
              <a:buNone/>
              <a:defRPr sz="3300" b="1">
                <a:solidFill>
                  <a:srgbClr val="007E83"/>
                </a:solidFill>
                <a:latin typeface="Arial"/>
                <a:ea typeface="Arial"/>
                <a:cs typeface="Arial"/>
              </a:defRPr>
            </a:lvl8pPr>
            <a:lvl9pPr algn="l">
              <a:buNone/>
              <a:defRPr sz="3300" b="1">
                <a:solidFill>
                  <a:srgbClr val="007E83"/>
                </a:solidFill>
                <a:latin typeface="Arial"/>
                <a:ea typeface="Arial"/>
                <a:cs typeface="Arial"/>
              </a:defRPr>
            </a:lvl9pPr>
          </a:lstStyle>
          <a:p xmlns:a="http://schemas.openxmlformats.org/drawingml/2006/main">
            <a:pPr algn="l">
              <a:buNone/>
              <a:defRPr sz="3300" b="1">
                <a:solidFill>
                  <a:srgbClr val="007E83"/>
                </a:solidFill>
                <a:latin typeface="Arial"/>
                <a:ea typeface="Arial"/>
                <a:cs typeface="Arial"/>
              </a:defRPr>
            </a:pPr>
            <a:r>
              <a:rPr sz="3300" b="1">
                <a:solidFill>
                  <a:srgbClr val="007E83"/>
                </a:solidFill>
                <a:latin typeface="Arial"/>
                <a:ea typeface="Arial"/>
                <a:cs typeface="Arial"/>
              </a:rPr>
              <a:t>Thank you for listening</a:t>
            </a:r>
          </a:p>
        </p:txBody>
      </p:sp>
      <p:sp>
        <p:nvSpPr>
          <p:cNvPr id="12" name="questions">
            <a:extLst xmlns:a="http://schemas.openxmlformats.org/drawingml/2006/main">
              <a:ext uri="{FF2B5EF4-FFF2-40B4-BE49-F238E27FC236}">
                <a16:creationId xmlns:a16="http://schemas.microsoft.com/office/drawing/2014/main" id="{BA4D6DFF-B9A0-4DB8-ABDD-862A39F1E7F0}"/>
              </a:ext>
            </a:extLst>
          </p:cNvPr>
          <p:cNvSpPr>
            <a:spLocks xmlns:a="http://schemas.openxmlformats.org/drawingml/2006/main" noGrp="1"/>
          </p:cNvSpPr>
          <p:nvPr/>
        </p:nvSpPr>
        <p:spPr>
          <a:xfrm xmlns:a="http://schemas.openxmlformats.org/drawingml/2006/main">
            <a:off x="609600" y="5772150"/>
            <a:ext cx="109728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875" b="0">
                <a:solidFill>
                  <a:srgbClr val="203440"/>
                </a:solidFill>
                <a:latin typeface="Arial"/>
                <a:ea typeface="Arial"/>
                <a:cs typeface="Arial"/>
              </a:defRPr>
            </a:defPPr>
            <a:lvl1pPr algn="l">
              <a:buNone/>
              <a:defRPr sz="1875" b="0">
                <a:solidFill>
                  <a:srgbClr val="203440"/>
                </a:solidFill>
                <a:latin typeface="Arial"/>
                <a:ea typeface="Arial"/>
                <a:cs typeface="Arial"/>
              </a:defRPr>
            </a:lvl1pPr>
            <a:lvl2pPr algn="l">
              <a:buNone/>
              <a:defRPr sz="1875" b="0">
                <a:solidFill>
                  <a:srgbClr val="203440"/>
                </a:solidFill>
                <a:latin typeface="Arial"/>
                <a:ea typeface="Arial"/>
                <a:cs typeface="Arial"/>
              </a:defRPr>
            </a:lvl2pPr>
            <a:lvl3pPr algn="l">
              <a:buNone/>
              <a:defRPr sz="1875" b="0">
                <a:solidFill>
                  <a:srgbClr val="203440"/>
                </a:solidFill>
                <a:latin typeface="Arial"/>
                <a:ea typeface="Arial"/>
                <a:cs typeface="Arial"/>
              </a:defRPr>
            </a:lvl3pPr>
            <a:lvl4pPr algn="l">
              <a:buNone/>
              <a:defRPr sz="1875" b="0">
                <a:solidFill>
                  <a:srgbClr val="203440"/>
                </a:solidFill>
                <a:latin typeface="Arial"/>
                <a:ea typeface="Arial"/>
                <a:cs typeface="Arial"/>
              </a:defRPr>
            </a:lvl4pPr>
            <a:lvl5pPr algn="l">
              <a:buNone/>
              <a:defRPr sz="1875" b="0">
                <a:solidFill>
                  <a:srgbClr val="203440"/>
                </a:solidFill>
                <a:latin typeface="Arial"/>
                <a:ea typeface="Arial"/>
                <a:cs typeface="Arial"/>
              </a:defRPr>
            </a:lvl5pPr>
            <a:lvl6pPr algn="l">
              <a:buNone/>
              <a:defRPr sz="1875" b="0">
                <a:solidFill>
                  <a:srgbClr val="203440"/>
                </a:solidFill>
                <a:latin typeface="Arial"/>
                <a:ea typeface="Arial"/>
                <a:cs typeface="Arial"/>
              </a:defRPr>
            </a:lvl6pPr>
            <a:lvl7pPr algn="l">
              <a:buNone/>
              <a:defRPr sz="1875" b="0">
                <a:solidFill>
                  <a:srgbClr val="203440"/>
                </a:solidFill>
                <a:latin typeface="Arial"/>
                <a:ea typeface="Arial"/>
                <a:cs typeface="Arial"/>
              </a:defRPr>
            </a:lvl7pPr>
            <a:lvl8pPr algn="l">
              <a:buNone/>
              <a:defRPr sz="1875" b="0">
                <a:solidFill>
                  <a:srgbClr val="203440"/>
                </a:solidFill>
                <a:latin typeface="Arial"/>
                <a:ea typeface="Arial"/>
                <a:cs typeface="Arial"/>
              </a:defRPr>
            </a:lvl8pPr>
            <a:lvl9pPr algn="l">
              <a:buNone/>
              <a:defRPr sz="1875" b="0">
                <a:solidFill>
                  <a:srgbClr val="203440"/>
                </a:solidFill>
                <a:latin typeface="Arial"/>
                <a:ea typeface="Arial"/>
                <a:cs typeface="Arial"/>
              </a:defRPr>
            </a:lvl9pPr>
          </a:lstStyle>
          <a:p xmlns:a="http://schemas.openxmlformats.org/drawingml/2006/main">
            <a:pPr algn="l">
              <a:buNone/>
              <a:defRPr sz="1875" b="0">
                <a:solidFill>
                  <a:srgbClr val="203440"/>
                </a:solidFill>
                <a:latin typeface="Arial"/>
                <a:ea typeface="Arial"/>
                <a:cs typeface="Arial"/>
              </a:defRPr>
            </a:pPr>
            <a:r>
              <a:rPr sz="1875" b="0">
                <a:solidFill>
                  <a:srgbClr val="203440"/>
                </a:solidFill>
                <a:latin typeface="Arial"/>
                <a:ea typeface="Arial"/>
                <a:cs typeface="Arial"/>
              </a:rPr>
              <a:t>Questions are welcome</a:t>
            </a:r>
          </a:p>
        </p:txBody>
      </p:sp>
    </p:spTree>
    <p:extLst>
      <p:ext uri="{BB962C8B-B14F-4D97-AF65-F5344CB8AC3E}">
        <p14:creationId xmlns:p14="http://schemas.microsoft.com/office/powerpoint/2010/main" val="1489632026"/>
      </p:ext>
    </p:extLst>
  </p:cSld>
</p:sld>
</file>

<file path=ppt/slides/slide16.xml><?xml version="1.0" encoding="utf-8"?>
<p:sld xmlns:p="http://schemas.openxmlformats.org/presentationml/2006/main" show="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BACKUP  ·  FOR DISCUSSION">
            <a:extLst xmlns:a="http://schemas.openxmlformats.org/drawingml/2006/main">
              <a:ext uri="{FF2B5EF4-FFF2-40B4-BE49-F238E27FC236}">
                <a16:creationId xmlns:a16="http://schemas.microsoft.com/office/drawing/2014/main" id="{2EC82F41-2701-4FBA-B23D-FF1A705B97A4}"/>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BACKUP  ·  FOR DISCUSSION</a:t>
            </a:r>
          </a:p>
        </p:txBody>
      </p:sp>
      <p:sp>
        <p:nvSpPr>
          <p:cNvPr id="2" name="Requested search space and effective settings">
            <a:extLst xmlns:a="http://schemas.openxmlformats.org/drawingml/2006/main">
              <a:ext uri="{FF2B5EF4-FFF2-40B4-BE49-F238E27FC236}">
                <a16:creationId xmlns:a16="http://schemas.microsoft.com/office/drawing/2014/main" id="{343F4204-6C24-42D4-BC88-604E41586B18}"/>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150" b="1">
                <a:solidFill>
                  <a:srgbClr val="142D40"/>
                </a:solidFill>
                <a:latin typeface="Arial"/>
                <a:ea typeface="Arial"/>
                <a:cs typeface="Arial"/>
              </a:defRPr>
            </a:pPr>
            <a:r>
              <a:rPr sz="3150" b="1">
                <a:solidFill>
                  <a:srgbClr val="142D40"/>
                </a:solidFill>
                <a:latin typeface="Arial"/>
                <a:ea typeface="Arial"/>
                <a:cs typeface="Arial"/>
              </a:rPr>
              <a:t>Requested search space and effective settings</a:t>
            </a:r>
          </a:p>
        </p:txBody>
      </p:sp>
      <p:sp>
        <p:nvSpPr>
          <p:cNvPr id="3" name="Fifteen requested arguments do not necessarily mean fifteen effective ">
            <a:extLst xmlns:a="http://schemas.openxmlformats.org/drawingml/2006/main">
              <a:ext uri="{FF2B5EF4-FFF2-40B4-BE49-F238E27FC236}">
                <a16:creationId xmlns:a16="http://schemas.microsoft.com/office/drawing/2014/main" id="{C4FA18F3-F0D2-4949-8F3E-B50B104A9362}"/>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00" b="0">
                <a:solidFill>
                  <a:srgbClr val="586B79"/>
                </a:solidFill>
                <a:latin typeface="Arial"/>
                <a:ea typeface="Arial"/>
                <a:cs typeface="Arial"/>
              </a:defRPr>
            </a:pPr>
            <a:r>
              <a:rPr sz="1800" b="0">
                <a:solidFill>
                  <a:srgbClr val="586B79"/>
                </a:solidFill>
                <a:latin typeface="Arial"/>
                <a:ea typeface="Arial"/>
                <a:cs typeface="Arial"/>
              </a:rPr>
              <a:t>Fifteen requested arguments do not necessarily mean fifteen effective dimensions.</a:t>
            </a:r>
          </a:p>
        </p:txBody>
      </p:sp>
      <p:sp>
        <p:nvSpPr>
          <p:cNvPr id="4" name="矩形 3">
            <a:extLst xmlns:a="http://schemas.openxmlformats.org/drawingml/2006/main">
              <a:ext uri="{FF2B5EF4-FFF2-40B4-BE49-F238E27FC236}">
                <a16:creationId xmlns:a16="http://schemas.microsoft.com/office/drawing/2014/main" id="{36C1D7EE-A7B3-40CE-A201-5129AF9487C2}"/>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 name="Qiang Zhang  |  Kyungpook National University">
            <a:extLst xmlns:a="http://schemas.openxmlformats.org/drawingml/2006/main">
              <a:ext uri="{FF2B5EF4-FFF2-40B4-BE49-F238E27FC236}">
                <a16:creationId xmlns:a16="http://schemas.microsoft.com/office/drawing/2014/main" id="{78B6B63D-2875-4735-AA14-0B314FE4C344}"/>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B1">
            <a:extLst xmlns:a="http://schemas.openxmlformats.org/drawingml/2006/main">
              <a:ext uri="{FF2B5EF4-FFF2-40B4-BE49-F238E27FC236}">
                <a16:creationId xmlns:a16="http://schemas.microsoft.com/office/drawing/2014/main" id="{8F381DA8-B4E2-465C-B063-2683ECA66646}"/>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B1</a:t>
            </a:r>
          </a:p>
        </p:txBody>
      </p:sp>
      <p:graphicFrame>
        <p:nvGraphicFramePr>
          <p:cNvPr id="17" name="表格 16">
            <a:extLst xmlns:a="http://schemas.openxmlformats.org/drawingml/2006/main">
              <a:ext uri="{FF2B5EF4-FFF2-40B4-BE49-F238E27FC236}">
                <a16:creationId xmlns:a16="http://schemas.microsoft.com/office/drawing/2014/main" id="{39A0387F-F4EA-4154-B160-47733B1DC92C}"/>
              </a:ext>
            </a:extLst>
          </p:cNvPr>
          <p:cNvGraphicFramePr/>
          <p:nvPr/>
        </p:nvGraphicFramePr>
        <p:xfrm>
          <a:off xmlns:a="http://schemas.openxmlformats.org/drawingml/2006/main" x="609600" y="1971675"/>
          <a:ext xmlns:a="http://schemas.openxmlformats.org/drawingml/2006/main" cx="5314950" cy="3286125"/>
        </p:xfrm>
        <a:graphic xmlns:a="http://schemas.openxmlformats.org/drawingml/2006/main">
          <a:graphicData uri="http://schemas.openxmlformats.org/drawingml/2006/table">
            <a:tbl>
              <a:tblPr/>
              <a:tblGrid>
                <a:gridCol w="2800350"/>
                <a:gridCol w="2514600"/>
              </a:tblGrid>
              <a:tr h="365125">
                <a:tc>
                  <a:txBody>
                    <a:bodyPr/>
                    <a:lstStyle/>
                    <a:p>
                      <a:pPr algn="l">
                        <a:buNone/>
                      </a:pPr>
                      <a:r>
                        <a:rPr sz="1650" b="1">
                          <a:solidFill>
                            <a:srgbClr val="FFFFFF"/>
                          </a:solidFill>
                          <a:latin typeface="Arial"/>
                          <a:ea typeface="Arial"/>
                          <a:cs typeface="Arial"/>
                        </a:rPr>
                        <a:t>Parameter</a:t>
                      </a:r>
                    </a:p>
                  </a:txBody>
                  <a:tcPr marL="142875" marR="114300" marT="38100" marB="38100" anchor="ctr">
                    <a:solidFill>
                      <a:srgbClr val="142D40"/>
                    </a:solidFill>
                  </a:tcPr>
                </a:tc>
                <a:tc>
                  <a:txBody>
                    <a:bodyPr/>
                    <a:lstStyle/>
                    <a:p>
                      <a:pPr algn="ctr">
                        <a:buNone/>
                      </a:pPr>
                      <a:r>
                        <a:rPr sz="1650" b="1">
                          <a:solidFill>
                            <a:srgbClr val="FFFFFF"/>
                          </a:solidFill>
                          <a:latin typeface="Arial"/>
                          <a:ea typeface="Arial"/>
                          <a:cs typeface="Arial"/>
                        </a:rPr>
                        <a:t>Range</a:t>
                      </a:r>
                    </a:p>
                  </a:txBody>
                  <a:tcPr marL="142875" marR="114300" marT="38100" marB="38100" anchor="ctr">
                    <a:solidFill>
                      <a:srgbClr val="142D40"/>
                    </a:solidFill>
                  </a:tcPr>
                </a:tc>
              </a:tr>
              <a:tr h="365125">
                <a:tc>
                  <a:txBody>
                    <a:bodyPr/>
                    <a:lstStyle/>
                    <a:p>
                      <a:pPr algn="l">
                        <a:buNone/>
                      </a:pPr>
                      <a:r>
                        <a:rPr sz="1575" b="0">
                          <a:solidFill>
                            <a:srgbClr val="203440"/>
                          </a:solidFill>
                          <a:latin typeface="Arial"/>
                          <a:ea typeface="Arial"/>
                          <a:cs typeface="Arial"/>
                        </a:rPr>
                        <a:t>lr0 (log)</a:t>
                      </a:r>
                    </a:p>
                  </a:txBody>
                  <a:tcPr marL="142875" marR="114300" marT="38100" marB="38100" anchor="ctr">
                    <a:solidFill>
                      <a:srgbClr val="F2F5F7"/>
                    </a:solidFill>
                  </a:tcPr>
                </a:tc>
                <a:tc>
                  <a:txBody>
                    <a:bodyPr/>
                    <a:lstStyle/>
                    <a:p>
                      <a:pPr algn="ctr">
                        <a:buNone/>
                      </a:pPr>
                      <a:r>
                        <a:rPr sz="1575" b="0">
                          <a:solidFill>
                            <a:srgbClr val="203440"/>
                          </a:solidFill>
                          <a:latin typeface="Arial"/>
                          <a:ea typeface="Arial"/>
                          <a:cs typeface="Arial"/>
                        </a:rPr>
                        <a:t>0.00001–0.05</a:t>
                      </a:r>
                    </a:p>
                  </a:txBody>
                  <a:tcPr marL="142875" marR="114300" marT="38100" marB="38100" anchor="ctr">
                    <a:solidFill>
                      <a:srgbClr val="F2F5F7"/>
                    </a:solidFill>
                  </a:tcPr>
                </a:tc>
              </a:tr>
              <a:tr h="365125">
                <a:tc>
                  <a:txBody>
                    <a:bodyPr/>
                    <a:lstStyle/>
                    <a:p>
                      <a:pPr algn="l">
                        <a:buNone/>
                      </a:pPr>
                      <a:r>
                        <a:rPr sz="1575" b="0">
                          <a:solidFill>
                            <a:srgbClr val="203440"/>
                          </a:solidFill>
                          <a:latin typeface="Arial"/>
                          <a:ea typeface="Arial"/>
                          <a:cs typeface="Arial"/>
                        </a:rPr>
                        <a:t>lrf (log)</a:t>
                      </a:r>
                    </a:p>
                  </a:txBody>
                  <a:tcPr marL="142875" marR="114300" marT="38100" marB="38100" anchor="ctr">
                    <a:solidFill>
                      <a:srgbClr val="FFFFFF"/>
                    </a:solidFill>
                  </a:tcPr>
                </a:tc>
                <a:tc>
                  <a:txBody>
                    <a:bodyPr/>
                    <a:lstStyle/>
                    <a:p>
                      <a:pPr algn="ctr">
                        <a:buNone/>
                      </a:pPr>
                      <a:r>
                        <a:rPr sz="1575" b="0">
                          <a:solidFill>
                            <a:srgbClr val="203440"/>
                          </a:solidFill>
                          <a:latin typeface="Arial"/>
                          <a:ea typeface="Arial"/>
                          <a:cs typeface="Arial"/>
                        </a:rPr>
                        <a:t>0.0001–0.5</a:t>
                      </a:r>
                    </a:p>
                  </a:txBody>
                  <a:tcPr marL="142875" marR="114300" marT="38100" marB="38100" anchor="ctr">
                    <a:solidFill>
                      <a:srgbClr val="FFFFFF"/>
                    </a:solidFill>
                  </a:tcPr>
                </a:tc>
              </a:tr>
              <a:tr h="365125">
                <a:tc>
                  <a:txBody>
                    <a:bodyPr/>
                    <a:lstStyle/>
                    <a:p>
                      <a:pPr algn="l">
                        <a:buNone/>
                      </a:pPr>
                      <a:r>
                        <a:rPr sz="1575" b="0">
                          <a:solidFill>
                            <a:srgbClr val="203440"/>
                          </a:solidFill>
                          <a:latin typeface="Arial"/>
                          <a:ea typeface="Arial"/>
                          <a:cs typeface="Arial"/>
                        </a:rPr>
                        <a:t>weight_decay (log)</a:t>
                      </a:r>
                    </a:p>
                  </a:txBody>
                  <a:tcPr marL="142875" marR="114300" marT="38100" marB="38100" anchor="ctr">
                    <a:solidFill>
                      <a:srgbClr val="F2F5F7"/>
                    </a:solidFill>
                  </a:tcPr>
                </a:tc>
                <a:tc>
                  <a:txBody>
                    <a:bodyPr/>
                    <a:lstStyle/>
                    <a:p>
                      <a:pPr algn="ctr">
                        <a:buNone/>
                      </a:pPr>
                      <a:r>
                        <a:rPr sz="1575" b="0">
                          <a:solidFill>
                            <a:srgbClr val="203440"/>
                          </a:solidFill>
                          <a:latin typeface="Arial"/>
                          <a:ea typeface="Arial"/>
                          <a:cs typeface="Arial"/>
                        </a:rPr>
                        <a:t>0.000001–0.005</a:t>
                      </a:r>
                    </a:p>
                  </a:txBody>
                  <a:tcPr marL="142875" marR="114300" marT="38100" marB="38100" anchor="ctr">
                    <a:solidFill>
                      <a:srgbClr val="F2F5F7"/>
                    </a:solidFill>
                  </a:tcPr>
                </a:tc>
              </a:tr>
              <a:tr h="365125">
                <a:tc>
                  <a:txBody>
                    <a:bodyPr/>
                    <a:lstStyle/>
                    <a:p>
                      <a:pPr algn="l">
                        <a:buNone/>
                      </a:pPr>
                      <a:r>
                        <a:rPr sz="1575" b="0">
                          <a:solidFill>
                            <a:srgbClr val="203440"/>
                          </a:solidFill>
                          <a:latin typeface="Arial"/>
                          <a:ea typeface="Arial"/>
                          <a:cs typeface="Arial"/>
                        </a:rPr>
                        <a:t>momentum</a:t>
                      </a:r>
                    </a:p>
                  </a:txBody>
                  <a:tcPr marL="142875" marR="114300" marT="38100" marB="38100" anchor="ctr">
                    <a:solidFill>
                      <a:srgbClr val="FFFFFF"/>
                    </a:solidFill>
                  </a:tcPr>
                </a:tc>
                <a:tc>
                  <a:txBody>
                    <a:bodyPr/>
                    <a:lstStyle/>
                    <a:p>
                      <a:pPr algn="ctr">
                        <a:buNone/>
                      </a:pPr>
                      <a:r>
                        <a:rPr sz="1575" b="0">
                          <a:solidFill>
                            <a:srgbClr val="203440"/>
                          </a:solidFill>
                          <a:latin typeface="Arial"/>
                          <a:ea typeface="Arial"/>
                          <a:cs typeface="Arial"/>
                        </a:rPr>
                        <a:t>0.80–0.99</a:t>
                      </a:r>
                    </a:p>
                  </a:txBody>
                  <a:tcPr marL="142875" marR="114300" marT="38100" marB="38100" anchor="ctr">
                    <a:solidFill>
                      <a:srgbClr val="FFFFFF"/>
                    </a:solidFill>
                  </a:tcPr>
                </a:tc>
              </a:tr>
              <a:tr h="365125">
                <a:tc>
                  <a:txBody>
                    <a:bodyPr/>
                    <a:lstStyle/>
                    <a:p>
                      <a:pPr algn="l">
                        <a:buNone/>
                      </a:pPr>
                      <a:r>
                        <a:rPr sz="1575" b="0">
                          <a:solidFill>
                            <a:srgbClr val="203440"/>
                          </a:solidFill>
                          <a:latin typeface="Arial"/>
                          <a:ea typeface="Arial"/>
                          <a:cs typeface="Arial"/>
                        </a:rPr>
                        <a:t>warmup_epochs</a:t>
                      </a:r>
                    </a:p>
                  </a:txBody>
                  <a:tcPr marL="142875" marR="114300" marT="38100" marB="38100" anchor="ctr">
                    <a:solidFill>
                      <a:srgbClr val="F2F5F7"/>
                    </a:solidFill>
                  </a:tcPr>
                </a:tc>
                <a:tc>
                  <a:txBody>
                    <a:bodyPr/>
                    <a:lstStyle/>
                    <a:p>
                      <a:pPr algn="ctr">
                        <a:buNone/>
                      </a:pPr>
                      <a:r>
                        <a:rPr sz="1575" b="0">
                          <a:solidFill>
                            <a:srgbClr val="203440"/>
                          </a:solidFill>
                          <a:latin typeface="Arial"/>
                          <a:ea typeface="Arial"/>
                          <a:cs typeface="Arial"/>
                        </a:rPr>
                        <a:t>0–5</a:t>
                      </a:r>
                    </a:p>
                  </a:txBody>
                  <a:tcPr marL="142875" marR="114300" marT="38100" marB="38100" anchor="ctr">
                    <a:solidFill>
                      <a:srgbClr val="F2F5F7"/>
                    </a:solidFill>
                  </a:tcPr>
                </a:tc>
              </a:tr>
              <a:tr h="365125">
                <a:tc>
                  <a:txBody>
                    <a:bodyPr/>
                    <a:lstStyle/>
                    <a:p>
                      <a:pPr algn="l">
                        <a:buNone/>
                      </a:pPr>
                      <a:r>
                        <a:rPr sz="1575" b="0">
                          <a:solidFill>
                            <a:srgbClr val="203440"/>
                          </a:solidFill>
                          <a:latin typeface="Arial"/>
                          <a:ea typeface="Arial"/>
                          <a:cs typeface="Arial"/>
                        </a:rPr>
                        <a:t>warmup_momentum</a:t>
                      </a:r>
                    </a:p>
                  </a:txBody>
                  <a:tcPr marL="142875" marR="114300" marT="38100" marB="38100" anchor="ctr">
                    <a:solidFill>
                      <a:srgbClr val="FFFFFF"/>
                    </a:solidFill>
                  </a:tcPr>
                </a:tc>
                <a:tc>
                  <a:txBody>
                    <a:bodyPr/>
                    <a:lstStyle/>
                    <a:p>
                      <a:pPr algn="ctr">
                        <a:buNone/>
                      </a:pPr>
                      <a:r>
                        <a:rPr sz="1575" b="0">
                          <a:solidFill>
                            <a:srgbClr val="203440"/>
                          </a:solidFill>
                          <a:latin typeface="Arial"/>
                          <a:ea typeface="Arial"/>
                          <a:cs typeface="Arial"/>
                        </a:rPr>
                        <a:t>0.70–0.95</a:t>
                      </a:r>
                    </a:p>
                  </a:txBody>
                  <a:tcPr marL="142875" marR="114300" marT="38100" marB="38100" anchor="ctr">
                    <a:solidFill>
                      <a:srgbClr val="FFFFFF"/>
                    </a:solidFill>
                  </a:tcPr>
                </a:tc>
              </a:tr>
              <a:tr h="365125">
                <a:tc>
                  <a:txBody>
                    <a:bodyPr/>
                    <a:lstStyle/>
                    <a:p>
                      <a:pPr algn="l">
                        <a:buNone/>
                      </a:pPr>
                      <a:r>
                        <a:rPr sz="1575" b="0">
                          <a:solidFill>
                            <a:srgbClr val="203440"/>
                          </a:solidFill>
                          <a:latin typeface="Arial"/>
                          <a:ea typeface="Arial"/>
                          <a:cs typeface="Arial"/>
                        </a:rPr>
                        <a:t>box / cls</a:t>
                      </a:r>
                    </a:p>
                  </a:txBody>
                  <a:tcPr marL="142875" marR="114300" marT="38100" marB="38100" anchor="ctr">
                    <a:solidFill>
                      <a:srgbClr val="F2F5F7"/>
                    </a:solidFill>
                  </a:tcPr>
                </a:tc>
                <a:tc>
                  <a:txBody>
                    <a:bodyPr/>
                    <a:lstStyle/>
                    <a:p>
                      <a:pPr algn="ctr">
                        <a:buNone/>
                      </a:pPr>
                      <a:r>
                        <a:rPr sz="1575" b="0">
                          <a:solidFill>
                            <a:srgbClr val="203440"/>
                          </a:solidFill>
                          <a:latin typeface="Arial"/>
                          <a:ea typeface="Arial"/>
                          <a:cs typeface="Arial"/>
                        </a:rPr>
                        <a:t>0.02–0.10 / 0.20–1.00</a:t>
                      </a:r>
                    </a:p>
                  </a:txBody>
                  <a:tcPr marL="142875" marR="114300" marT="38100" marB="38100" anchor="ctr">
                    <a:solidFill>
                      <a:srgbClr val="F2F5F7"/>
                    </a:solidFill>
                  </a:tcPr>
                </a:tc>
              </a:tr>
              <a:tr h="365125">
                <a:tc>
                  <a:txBody>
                    <a:bodyPr/>
                    <a:lstStyle/>
                    <a:p>
                      <a:pPr algn="l">
                        <a:buNone/>
                      </a:pPr>
                      <a:r>
                        <a:rPr sz="1575" b="0">
                          <a:solidFill>
                            <a:srgbClr val="203440"/>
                          </a:solidFill>
                          <a:latin typeface="Arial"/>
                          <a:ea typeface="Arial"/>
                          <a:cs typeface="Arial"/>
                        </a:rPr>
                        <a:t>dfl</a:t>
                      </a:r>
                    </a:p>
                  </a:txBody>
                  <a:tcPr marL="142875" marR="114300" marT="38100" marB="38100" anchor="ctr">
                    <a:solidFill>
                      <a:srgbClr val="FFFFFF"/>
                    </a:solidFill>
                  </a:tcPr>
                </a:tc>
                <a:tc>
                  <a:txBody>
                    <a:bodyPr/>
                    <a:lstStyle/>
                    <a:p>
                      <a:pPr algn="ctr">
                        <a:buNone/>
                      </a:pPr>
                      <a:r>
                        <a:rPr sz="1575" b="0">
                          <a:solidFill>
                            <a:srgbClr val="203440"/>
                          </a:solidFill>
                          <a:latin typeface="Arial"/>
                          <a:ea typeface="Arial"/>
                          <a:cs typeface="Arial"/>
                        </a:rPr>
                        <a:t>0.50–2.50</a:t>
                      </a:r>
                    </a:p>
                  </a:txBody>
                  <a:tcPr marL="142875" marR="114300" marT="38100" marB="38100" anchor="ctr">
                    <a:solidFill>
                      <a:srgbClr val="FFFFFF"/>
                    </a:solidFill>
                  </a:tcPr>
                </a:tc>
              </a:tr>
            </a:tbl>
          </a:graphicData>
        </a:graphic>
      </p:graphicFrame>
      <p:graphicFrame>
        <p:nvGraphicFramePr>
          <p:cNvPr id="18" name="表格 17">
            <a:extLst xmlns:a="http://schemas.openxmlformats.org/drawingml/2006/main">
              <a:ext uri="{FF2B5EF4-FFF2-40B4-BE49-F238E27FC236}">
                <a16:creationId xmlns:a16="http://schemas.microsoft.com/office/drawing/2014/main" id="{306CD37F-EFFA-42F3-95B5-0BA860F92C98}"/>
              </a:ext>
            </a:extLst>
          </p:cNvPr>
          <p:cNvGraphicFramePr/>
          <p:nvPr/>
        </p:nvGraphicFramePr>
        <p:xfrm>
          <a:off xmlns:a="http://schemas.openxmlformats.org/drawingml/2006/main" x="6267450" y="1971675"/>
          <a:ext xmlns:a="http://schemas.openxmlformats.org/drawingml/2006/main" cx="5314950" cy="2266950"/>
        </p:xfrm>
        <a:graphic xmlns:a="http://schemas.openxmlformats.org/drawingml/2006/main">
          <a:graphicData uri="http://schemas.openxmlformats.org/drawingml/2006/table">
            <a:tbl>
              <a:tblPr/>
              <a:tblGrid>
                <a:gridCol w="2667000"/>
                <a:gridCol w="2647950"/>
              </a:tblGrid>
              <a:tr h="377825">
                <a:tc>
                  <a:txBody>
                    <a:bodyPr/>
                    <a:lstStyle/>
                    <a:p>
                      <a:pPr algn="l">
                        <a:buNone/>
                      </a:pPr>
                      <a:r>
                        <a:rPr sz="1575" b="1">
                          <a:solidFill>
                            <a:srgbClr val="FFFFFF"/>
                          </a:solidFill>
                          <a:latin typeface="Arial"/>
                          <a:ea typeface="Arial"/>
                          <a:cs typeface="Arial"/>
                        </a:rPr>
                        <a:t>Parameter</a:t>
                      </a:r>
                    </a:p>
                  </a:txBody>
                  <a:tcPr marL="142875" marR="114300" marT="38100" marB="38100" anchor="ctr">
                    <a:solidFill>
                      <a:srgbClr val="142D40"/>
                    </a:solidFill>
                  </a:tcPr>
                </a:tc>
                <a:tc>
                  <a:txBody>
                    <a:bodyPr/>
                    <a:lstStyle/>
                    <a:p>
                      <a:pPr algn="ctr">
                        <a:buNone/>
                      </a:pPr>
                      <a:r>
                        <a:rPr sz="1575" b="1">
                          <a:solidFill>
                            <a:srgbClr val="FFFFFF"/>
                          </a:solidFill>
                          <a:latin typeface="Arial"/>
                          <a:ea typeface="Arial"/>
                          <a:cs typeface="Arial"/>
                        </a:rPr>
                        <a:t>Range</a:t>
                      </a:r>
                    </a:p>
                  </a:txBody>
                  <a:tcPr marL="142875" marR="114300" marT="38100" marB="38100" anchor="ctr">
                    <a:solidFill>
                      <a:srgbClr val="142D40"/>
                    </a:solidFill>
                  </a:tcPr>
                </a:tc>
              </a:tr>
              <a:tr h="377825">
                <a:tc>
                  <a:txBody>
                    <a:bodyPr/>
                    <a:lstStyle/>
                    <a:p>
                      <a:pPr algn="l">
                        <a:buNone/>
                      </a:pPr>
                      <a:r>
                        <a:rPr sz="1650" b="0">
                          <a:solidFill>
                            <a:srgbClr val="203440"/>
                          </a:solidFill>
                          <a:latin typeface="Arial"/>
                          <a:ea typeface="Arial"/>
                          <a:cs typeface="Arial"/>
                        </a:rPr>
                        <a:t>hsv_h</a:t>
                      </a:r>
                    </a:p>
                  </a:txBody>
                  <a:tcPr marL="142875" marR="114300" marT="38100" marB="38100" anchor="ctr">
                    <a:solidFill>
                      <a:srgbClr val="F2F5F7"/>
                    </a:solidFill>
                  </a:tcPr>
                </a:tc>
                <a:tc>
                  <a:txBody>
                    <a:bodyPr/>
                    <a:lstStyle/>
                    <a:p>
                      <a:pPr algn="ctr">
                        <a:buNone/>
                      </a:pPr>
                      <a:r>
                        <a:rPr sz="1650" b="0">
                          <a:solidFill>
                            <a:srgbClr val="203440"/>
                          </a:solidFill>
                          <a:latin typeface="Arial"/>
                          <a:ea typeface="Arial"/>
                          <a:cs typeface="Arial"/>
                        </a:rPr>
                        <a:t>0–0.03</a:t>
                      </a:r>
                    </a:p>
                  </a:txBody>
                  <a:tcPr marL="142875" marR="114300" marT="38100" marB="38100" anchor="ctr">
                    <a:solidFill>
                      <a:srgbClr val="F2F5F7"/>
                    </a:solidFill>
                  </a:tcPr>
                </a:tc>
              </a:tr>
              <a:tr h="377825">
                <a:tc>
                  <a:txBody>
                    <a:bodyPr/>
                    <a:lstStyle/>
                    <a:p>
                      <a:pPr algn="l">
                        <a:buNone/>
                      </a:pPr>
                      <a:r>
                        <a:rPr sz="1650" b="0">
                          <a:solidFill>
                            <a:srgbClr val="203440"/>
                          </a:solidFill>
                          <a:latin typeface="Arial"/>
                          <a:ea typeface="Arial"/>
                          <a:cs typeface="Arial"/>
                        </a:rPr>
                        <a:t>hsv_s / hsv_v</a:t>
                      </a:r>
                    </a:p>
                  </a:txBody>
                  <a:tcPr marL="142875" marR="114300" marT="38100" marB="38100" anchor="ctr">
                    <a:solidFill>
                      <a:srgbClr val="FFFFFF"/>
                    </a:solidFill>
                  </a:tcPr>
                </a:tc>
                <a:tc>
                  <a:txBody>
                    <a:bodyPr/>
                    <a:lstStyle/>
                    <a:p>
                      <a:pPr algn="ctr">
                        <a:buNone/>
                      </a:pPr>
                      <a:r>
                        <a:rPr sz="1650" b="0">
                          <a:solidFill>
                            <a:srgbClr val="203440"/>
                          </a:solidFill>
                          <a:latin typeface="Arial"/>
                          <a:ea typeface="Arial"/>
                          <a:cs typeface="Arial"/>
                        </a:rPr>
                        <a:t>0.20–0.90</a:t>
                      </a:r>
                    </a:p>
                  </a:txBody>
                  <a:tcPr marL="142875" marR="114300" marT="38100" marB="38100" anchor="ctr">
                    <a:solidFill>
                      <a:srgbClr val="FFFFFF"/>
                    </a:solidFill>
                  </a:tcPr>
                </a:tc>
              </a:tr>
              <a:tr h="377825">
                <a:tc>
                  <a:txBody>
                    <a:bodyPr/>
                    <a:lstStyle/>
                    <a:p>
                      <a:pPr algn="l">
                        <a:buNone/>
                      </a:pPr>
                      <a:r>
                        <a:rPr sz="1650" b="0">
                          <a:solidFill>
                            <a:srgbClr val="203440"/>
                          </a:solidFill>
                          <a:latin typeface="Arial"/>
                          <a:ea typeface="Arial"/>
                          <a:cs typeface="Arial"/>
                        </a:rPr>
                        <a:t>degrees</a:t>
                      </a:r>
                    </a:p>
                  </a:txBody>
                  <a:tcPr marL="142875" marR="114300" marT="38100" marB="38100" anchor="ctr">
                    <a:solidFill>
                      <a:srgbClr val="F2F5F7"/>
                    </a:solidFill>
                  </a:tcPr>
                </a:tc>
                <a:tc>
                  <a:txBody>
                    <a:bodyPr/>
                    <a:lstStyle/>
                    <a:p>
                      <a:pPr algn="ctr">
                        <a:buNone/>
                      </a:pPr>
                      <a:r>
                        <a:rPr sz="1650" b="0">
                          <a:solidFill>
                            <a:srgbClr val="203440"/>
                          </a:solidFill>
                          <a:latin typeface="Arial"/>
                          <a:ea typeface="Arial"/>
                          <a:cs typeface="Arial"/>
                        </a:rPr>
                        <a:t>0–15</a:t>
                      </a:r>
                    </a:p>
                  </a:txBody>
                  <a:tcPr marL="142875" marR="114300" marT="38100" marB="38100" anchor="ctr">
                    <a:solidFill>
                      <a:srgbClr val="F2F5F7"/>
                    </a:solidFill>
                  </a:tcPr>
                </a:tc>
              </a:tr>
              <a:tr h="377825">
                <a:tc>
                  <a:txBody>
                    <a:bodyPr/>
                    <a:lstStyle/>
                    <a:p>
                      <a:pPr algn="l">
                        <a:buNone/>
                      </a:pPr>
                      <a:r>
                        <a:rPr sz="1650" b="0">
                          <a:solidFill>
                            <a:srgbClr val="203440"/>
                          </a:solidFill>
                          <a:latin typeface="Arial"/>
                          <a:ea typeface="Arial"/>
                          <a:cs typeface="Arial"/>
                        </a:rPr>
                        <a:t>translate</a:t>
                      </a:r>
                    </a:p>
                  </a:txBody>
                  <a:tcPr marL="142875" marR="114300" marT="38100" marB="38100" anchor="ctr">
                    <a:solidFill>
                      <a:srgbClr val="FFFFFF"/>
                    </a:solidFill>
                  </a:tcPr>
                </a:tc>
                <a:tc>
                  <a:txBody>
                    <a:bodyPr/>
                    <a:lstStyle/>
                    <a:p>
                      <a:pPr algn="ctr">
                        <a:buNone/>
                      </a:pPr>
                      <a:r>
                        <a:rPr sz="1650" b="0">
                          <a:solidFill>
                            <a:srgbClr val="203440"/>
                          </a:solidFill>
                          <a:latin typeface="Arial"/>
                          <a:ea typeface="Arial"/>
                          <a:cs typeface="Arial"/>
                        </a:rPr>
                        <a:t>0–0.20</a:t>
                      </a:r>
                    </a:p>
                  </a:txBody>
                  <a:tcPr marL="142875" marR="114300" marT="38100" marB="38100" anchor="ctr">
                    <a:solidFill>
                      <a:srgbClr val="FFFFFF"/>
                    </a:solidFill>
                  </a:tcPr>
                </a:tc>
              </a:tr>
              <a:tr h="377825">
                <a:tc>
                  <a:txBody>
                    <a:bodyPr/>
                    <a:lstStyle/>
                    <a:p>
                      <a:pPr algn="l">
                        <a:buNone/>
                      </a:pPr>
                      <a:r>
                        <a:rPr sz="1650" b="0">
                          <a:solidFill>
                            <a:srgbClr val="203440"/>
                          </a:solidFill>
                          <a:latin typeface="Arial"/>
                          <a:ea typeface="Arial"/>
                          <a:cs typeface="Arial"/>
                        </a:rPr>
                        <a:t>shear</a:t>
                      </a:r>
                    </a:p>
                  </a:txBody>
                  <a:tcPr marL="142875" marR="114300" marT="38100" marB="38100" anchor="ctr">
                    <a:solidFill>
                      <a:srgbClr val="F2F5F7"/>
                    </a:solidFill>
                  </a:tcPr>
                </a:tc>
                <a:tc>
                  <a:txBody>
                    <a:bodyPr/>
                    <a:lstStyle/>
                    <a:p>
                      <a:pPr algn="ctr">
                        <a:buNone/>
                      </a:pPr>
                      <a:r>
                        <a:rPr sz="1650" b="0">
                          <a:solidFill>
                            <a:srgbClr val="203440"/>
                          </a:solidFill>
                          <a:latin typeface="Arial"/>
                          <a:ea typeface="Arial"/>
                          <a:cs typeface="Arial"/>
                        </a:rPr>
                        <a:t>0–5</a:t>
                      </a:r>
                    </a:p>
                  </a:txBody>
                  <a:tcPr marL="142875" marR="114300" marT="38100" marB="38100" anchor="ctr">
                    <a:solidFill>
                      <a:srgbClr val="F2F5F7"/>
                    </a:solidFill>
                  </a:tcPr>
                </a:tc>
              </a:tr>
            </a:tbl>
          </a:graphicData>
        </a:graphic>
      </p:graphicFrame>
      <p:sp>
        <p:nvSpPr>
          <p:cNvPr id="9" name="New runs: optimizer=auto selects AdamW&#10;lr0=0.001, momentum parameter=0">
            <a:extLst xmlns:a="http://schemas.openxmlformats.org/drawingml/2006/main">
              <a:ext uri="{FF2B5EF4-FFF2-40B4-BE49-F238E27FC236}">
                <a16:creationId xmlns:a16="http://schemas.microsoft.com/office/drawing/2014/main" id="{7A84571F-B7DF-456F-8BBE-47562BD141C3}"/>
              </a:ext>
            </a:extLst>
          </p:cNvPr>
          <p:cNvSpPr>
            <a:spLocks xmlns:a="http://schemas.openxmlformats.org/drawingml/2006/main" noGrp="1"/>
          </p:cNvSpPr>
          <p:nvPr/>
        </p:nvSpPr>
        <p:spPr>
          <a:xfrm xmlns:a="http://schemas.openxmlformats.org/drawingml/2006/main">
            <a:off x="6267450" y="4410075"/>
            <a:ext cx="531495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a:solidFill>
                  <a:srgbClr val="586B79"/>
                </a:solidFill>
                <a:latin typeface="Arial"/>
                <a:ea typeface="Arial"/>
                <a:cs typeface="Arial"/>
              </a:defRPr>
            </a:defPPr>
            <a:lvl1pPr algn="l">
              <a:buNone/>
              <a:defRPr sz="1650">
                <a:solidFill>
                  <a:srgbClr val="586B79"/>
                </a:solidFill>
                <a:latin typeface="Arial"/>
                <a:ea typeface="Arial"/>
                <a:cs typeface="Arial"/>
              </a:defRPr>
            </a:lvl1pPr>
            <a:lvl2pPr algn="l">
              <a:buNone/>
              <a:defRPr sz="1650">
                <a:solidFill>
                  <a:srgbClr val="586B79"/>
                </a:solidFill>
                <a:latin typeface="Arial"/>
                <a:ea typeface="Arial"/>
                <a:cs typeface="Arial"/>
              </a:defRPr>
            </a:lvl2pPr>
            <a:lvl3pPr algn="l">
              <a:buNone/>
              <a:defRPr sz="1650">
                <a:solidFill>
                  <a:srgbClr val="586B79"/>
                </a:solidFill>
                <a:latin typeface="Arial"/>
                <a:ea typeface="Arial"/>
                <a:cs typeface="Arial"/>
              </a:defRPr>
            </a:lvl3pPr>
            <a:lvl4pPr algn="l">
              <a:buNone/>
              <a:defRPr sz="1650">
                <a:solidFill>
                  <a:srgbClr val="586B79"/>
                </a:solidFill>
                <a:latin typeface="Arial"/>
                <a:ea typeface="Arial"/>
                <a:cs typeface="Arial"/>
              </a:defRPr>
            </a:lvl4pPr>
            <a:lvl5pPr algn="l">
              <a:buNone/>
              <a:defRPr sz="1650">
                <a:solidFill>
                  <a:srgbClr val="586B79"/>
                </a:solidFill>
                <a:latin typeface="Arial"/>
                <a:ea typeface="Arial"/>
                <a:cs typeface="Arial"/>
              </a:defRPr>
            </a:lvl5pPr>
            <a:lvl6pPr algn="l">
              <a:buNone/>
              <a:defRPr sz="1650">
                <a:solidFill>
                  <a:srgbClr val="586B79"/>
                </a:solidFill>
                <a:latin typeface="Arial"/>
                <a:ea typeface="Arial"/>
                <a:cs typeface="Arial"/>
              </a:defRPr>
            </a:lvl6pPr>
            <a:lvl7pPr algn="l">
              <a:buNone/>
              <a:defRPr sz="1650">
                <a:solidFill>
                  <a:srgbClr val="586B79"/>
                </a:solidFill>
                <a:latin typeface="Arial"/>
                <a:ea typeface="Arial"/>
                <a:cs typeface="Arial"/>
              </a:defRPr>
            </a:lvl7pPr>
            <a:lvl8pPr algn="l">
              <a:buNone/>
              <a:defRPr sz="1650">
                <a:solidFill>
                  <a:srgbClr val="586B79"/>
                </a:solidFill>
                <a:latin typeface="Arial"/>
                <a:ea typeface="Arial"/>
                <a:cs typeface="Arial"/>
              </a:defRPr>
            </a:lvl8pPr>
            <a:lvl9pPr algn="l">
              <a:buNone/>
              <a:defRPr sz="1650">
                <a:solidFill>
                  <a:srgbClr val="586B79"/>
                </a:solidFill>
                <a:latin typeface="Arial"/>
                <a:ea typeface="Arial"/>
                <a:cs typeface="Arial"/>
              </a:defRPr>
            </a:lvl9pPr>
          </a:lstStyle>
          <a:p xmlns:a="http://schemas.openxmlformats.org/drawingml/2006/main">
            <a:pPr algn="l">
              <a:buNone/>
              <a:defRPr sz="1650" b="0">
                <a:solidFill>
                  <a:srgbClr val="586B79"/>
                </a:solidFill>
                <a:latin typeface="Arial"/>
                <a:ea typeface="Arial"/>
                <a:cs typeface="Arial"/>
              </a:defRPr>
            </a:pPr>
            <a:r>
              <a:rPr sz="1650" b="0">
                <a:solidFill>
                  <a:srgbClr val="586B79"/>
                </a:solidFill>
                <a:latin typeface="Arial"/>
                <a:ea typeface="Arial"/>
                <a:cs typeface="Arial"/>
              </a:rPr>
              <a:t>Added experiments use AdamW</a:t>
            </a:r>
          </a:p>
          <a:p xmlns:a="http://schemas.openxmlformats.org/drawingml/2006/main">
            <a:pPr algn="l">
              <a:buNone/>
              <a:defRPr sz="1650" b="0">
                <a:solidFill>
                  <a:srgbClr val="586B79"/>
                </a:solidFill>
                <a:latin typeface="Arial"/>
                <a:ea typeface="Arial"/>
                <a:cs typeface="Arial"/>
              </a:defRPr>
            </a:pPr>
            <a:r>
              <a:rPr sz="1650" b="0">
                <a:solidFill>
                  <a:srgbClr val="586B79"/>
                </a:solidFill>
                <a:latin typeface="Arial"/>
                <a:ea typeface="Arial"/>
                <a:cs typeface="Arial"/>
              </a:rPr>
              <a:t>Initial lr=0.001, beta1=0.9</a:t>
            </a:r>
          </a:p>
          <a:p xmlns:a="http://schemas.openxmlformats.org/drawingml/2006/main">
            <a:pPr algn="l">
              <a:buNone/>
              <a:defRPr sz="1650" b="0">
                <a:solidFill>
                  <a:srgbClr val="586B79"/>
                </a:solidFill>
                <a:latin typeface="Arial"/>
                <a:ea typeface="Arial"/>
                <a:cs typeface="Arial"/>
              </a:defRPr>
            </a:pPr>
            <a:r>
              <a:rPr sz="1650" b="0">
                <a:solidFill>
                  <a:srgbClr val="586B79"/>
                </a:solidFill>
                <a:latin typeface="Arial"/>
                <a:ea typeface="Arial"/>
                <a:cs typeface="Arial"/>
              </a:rPr>
              <a:t>Requested lr0 / momentum are overwritten;</a:t>
            </a:r>
          </a:p>
          <a:p xmlns:a="http://schemas.openxmlformats.org/drawingml/2006/main">
            <a:pPr algn="l">
              <a:buNone/>
              <a:defRPr sz="1650" b="0">
                <a:solidFill>
                  <a:srgbClr val="586B79"/>
                </a:solidFill>
                <a:latin typeface="Arial"/>
                <a:ea typeface="Arial"/>
                <a:cs typeface="Arial"/>
              </a:defRPr>
            </a:pPr>
            <a:r>
              <a:rPr sz="1650" b="0">
                <a:solidFill>
                  <a:srgbClr val="586B79"/>
                </a:solidFill>
                <a:latin typeface="Arial"/>
                <a:ea typeface="Arial"/>
                <a:cs typeface="Arial"/>
              </a:rPr>
              <a:t>warmup_momentum is inactive.</a:t>
            </a:r>
          </a:p>
        </p:txBody>
      </p:sp>
      <p:sp>
        <p:nvSpPr>
          <p:cNvPr id="10" name="Hyperlocal: ±1% of search range for lr0, momentum, box and cls; ±2% ot">
            <a:extLst xmlns:a="http://schemas.openxmlformats.org/drawingml/2006/main">
              <a:ext uri="{FF2B5EF4-FFF2-40B4-BE49-F238E27FC236}">
                <a16:creationId xmlns:a16="http://schemas.microsoft.com/office/drawing/2014/main" id="{EA944386-1C51-48CA-93F6-418B00CB59CE}"/>
              </a:ext>
            </a:extLst>
          </p:cNvPr>
          <p:cNvSpPr>
            <a:spLocks xmlns:a="http://schemas.openxmlformats.org/drawingml/2006/main" noGrp="1"/>
          </p:cNvSpPr>
          <p:nvPr/>
        </p:nvSpPr>
        <p:spPr>
          <a:xfrm xmlns:a="http://schemas.openxmlformats.org/drawingml/2006/main">
            <a:off x="609600" y="5629275"/>
            <a:ext cx="109728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a:solidFill>
                  <a:srgbClr val="586B79"/>
                </a:solidFill>
                <a:latin typeface="Arial"/>
                <a:ea typeface="Arial"/>
                <a:cs typeface="Arial"/>
              </a:defRPr>
            </a:defPPr>
            <a:lvl1pPr algn="l">
              <a:buNone/>
              <a:defRPr sz="1650">
                <a:solidFill>
                  <a:srgbClr val="586B79"/>
                </a:solidFill>
                <a:latin typeface="Arial"/>
                <a:ea typeface="Arial"/>
                <a:cs typeface="Arial"/>
              </a:defRPr>
            </a:lvl1pPr>
            <a:lvl2pPr algn="l">
              <a:buNone/>
              <a:defRPr sz="1650">
                <a:solidFill>
                  <a:srgbClr val="586B79"/>
                </a:solidFill>
                <a:latin typeface="Arial"/>
                <a:ea typeface="Arial"/>
                <a:cs typeface="Arial"/>
              </a:defRPr>
            </a:lvl2pPr>
            <a:lvl3pPr algn="l">
              <a:buNone/>
              <a:defRPr sz="1650">
                <a:solidFill>
                  <a:srgbClr val="586B79"/>
                </a:solidFill>
                <a:latin typeface="Arial"/>
                <a:ea typeface="Arial"/>
                <a:cs typeface="Arial"/>
              </a:defRPr>
            </a:lvl3pPr>
            <a:lvl4pPr algn="l">
              <a:buNone/>
              <a:defRPr sz="1650">
                <a:solidFill>
                  <a:srgbClr val="586B79"/>
                </a:solidFill>
                <a:latin typeface="Arial"/>
                <a:ea typeface="Arial"/>
                <a:cs typeface="Arial"/>
              </a:defRPr>
            </a:lvl4pPr>
            <a:lvl5pPr algn="l">
              <a:buNone/>
              <a:defRPr sz="1650">
                <a:solidFill>
                  <a:srgbClr val="586B79"/>
                </a:solidFill>
                <a:latin typeface="Arial"/>
                <a:ea typeface="Arial"/>
                <a:cs typeface="Arial"/>
              </a:defRPr>
            </a:lvl5pPr>
            <a:lvl6pPr algn="l">
              <a:buNone/>
              <a:defRPr sz="1650">
                <a:solidFill>
                  <a:srgbClr val="586B79"/>
                </a:solidFill>
                <a:latin typeface="Arial"/>
                <a:ea typeface="Arial"/>
                <a:cs typeface="Arial"/>
              </a:defRPr>
            </a:lvl6pPr>
            <a:lvl7pPr algn="l">
              <a:buNone/>
              <a:defRPr sz="1650">
                <a:solidFill>
                  <a:srgbClr val="586B79"/>
                </a:solidFill>
                <a:latin typeface="Arial"/>
                <a:ea typeface="Arial"/>
                <a:cs typeface="Arial"/>
              </a:defRPr>
            </a:lvl7pPr>
            <a:lvl8pPr algn="l">
              <a:buNone/>
              <a:defRPr sz="1650">
                <a:solidFill>
                  <a:srgbClr val="586B79"/>
                </a:solidFill>
                <a:latin typeface="Arial"/>
                <a:ea typeface="Arial"/>
                <a:cs typeface="Arial"/>
              </a:defRPr>
            </a:lvl8pPr>
            <a:lvl9pPr algn="l">
              <a:buNone/>
              <a:defRPr sz="1650">
                <a:solidFill>
                  <a:srgbClr val="586B79"/>
                </a:solidFill>
                <a:latin typeface="Arial"/>
                <a:ea typeface="Arial"/>
                <a:cs typeface="Arial"/>
              </a:defRPr>
            </a:lvl9pPr>
          </a:lstStyle>
          <a:p xmlns:a="http://schemas.openxmlformats.org/drawingml/2006/main">
            <a:pPr algn="l">
              <a:buNone/>
              <a:defRPr sz="1650" b="0">
                <a:solidFill>
                  <a:srgbClr val="586B79"/>
                </a:solidFill>
                <a:latin typeface="Arial"/>
                <a:ea typeface="Arial"/>
                <a:cs typeface="Arial"/>
              </a:defRPr>
            </a:pPr>
            <a:r>
              <a:rPr sz="1650" b="0">
                <a:solidFill>
                  <a:srgbClr val="586B79"/>
                </a:solidFill>
                <a:latin typeface="Arial"/>
                <a:ea typeface="Arial"/>
                <a:cs typeface="Arial"/>
              </a:rPr>
              <a:t>Shared implementation does not establish that inactive inputs affect every strategy equally.</a:t>
            </a:r>
          </a:p>
        </p:txBody>
      </p:sp>
    </p:spTree>
    <p:extLst>
      <p:ext uri="{BB962C8B-B14F-4D97-AF65-F5344CB8AC3E}">
        <p14:creationId xmlns:p14="http://schemas.microsoft.com/office/powerpoint/2010/main" val="574596318"/>
      </p:ext>
    </p:extLst>
  </p:cSld>
</p:sld>
</file>

<file path=ppt/slides/slide17.xml><?xml version="1.0" encoding="utf-8"?>
<p:sld xmlns:p="http://schemas.openxmlformats.org/presentationml/2006/main" show="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BACKUP  ·  FOR DISCUSSION">
            <a:extLst xmlns:a="http://schemas.openxmlformats.org/drawingml/2006/main">
              <a:ext uri="{FF2B5EF4-FFF2-40B4-BE49-F238E27FC236}">
                <a16:creationId xmlns:a16="http://schemas.microsoft.com/office/drawing/2014/main" id="{648235C6-98EC-44B8-B37D-A658436B232B}"/>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BACKUP  ·  FOR DISCUSSION</a:t>
            </a:r>
          </a:p>
        </p:txBody>
      </p:sp>
      <p:sp>
        <p:nvSpPr>
          <p:cNvPr id="2" name="Original learning curves and convergence">
            <a:extLst xmlns:a="http://schemas.openxmlformats.org/drawingml/2006/main">
              <a:ext uri="{FF2B5EF4-FFF2-40B4-BE49-F238E27FC236}">
                <a16:creationId xmlns:a16="http://schemas.microsoft.com/office/drawing/2014/main" id="{AC1819F8-5EE6-4A1D-8F8A-D98690ACE14A}"/>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150" b="1">
                <a:solidFill>
                  <a:srgbClr val="142D40"/>
                </a:solidFill>
                <a:latin typeface="Arial"/>
                <a:ea typeface="Arial"/>
                <a:cs typeface="Arial"/>
              </a:defRPr>
            </a:pPr>
            <a:r>
              <a:rPr sz="3150" b="1">
                <a:solidFill>
                  <a:srgbClr val="142D40"/>
                </a:solidFill>
                <a:latin typeface="Arial"/>
                <a:ea typeface="Arial"/>
                <a:cs typeface="Arial"/>
              </a:rPr>
              <a:t>Original learning curves and convergence</a:t>
            </a:r>
          </a:p>
        </p:txBody>
      </p:sp>
      <p:sp>
        <p:nvSpPr>
          <p:cNvPr id="3" name="Validation curves from the paper, averaged over three training seeds.">
            <a:extLst xmlns:a="http://schemas.openxmlformats.org/drawingml/2006/main">
              <a:ext uri="{FF2B5EF4-FFF2-40B4-BE49-F238E27FC236}">
                <a16:creationId xmlns:a16="http://schemas.microsoft.com/office/drawing/2014/main" id="{9C1C8382-B9D0-4715-B911-B1ECDE4B17DF}"/>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00" b="0">
                <a:solidFill>
                  <a:srgbClr val="586B79"/>
                </a:solidFill>
                <a:latin typeface="Arial"/>
                <a:ea typeface="Arial"/>
                <a:cs typeface="Arial"/>
              </a:defRPr>
            </a:pPr>
            <a:r>
              <a:rPr sz="1800" b="0">
                <a:solidFill>
                  <a:srgbClr val="586B79"/>
                </a:solidFill>
                <a:latin typeface="Arial"/>
                <a:ea typeface="Arial"/>
                <a:cs typeface="Arial"/>
              </a:rPr>
              <a:t>Validation learning curves averaged over three training seeds.</a:t>
            </a:r>
          </a:p>
        </p:txBody>
      </p:sp>
      <p:sp>
        <p:nvSpPr>
          <p:cNvPr id="4" name="矩形 3">
            <a:extLst xmlns:a="http://schemas.openxmlformats.org/drawingml/2006/main">
              <a:ext uri="{FF2B5EF4-FFF2-40B4-BE49-F238E27FC236}">
                <a16:creationId xmlns:a16="http://schemas.microsoft.com/office/drawing/2014/main" id="{C24809A1-7215-4EDF-A106-0D12A18CC716}"/>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 name="Qiang Zhang  |  Kyungpook National University">
            <a:extLst xmlns:a="http://schemas.openxmlformats.org/drawingml/2006/main">
              <a:ext uri="{FF2B5EF4-FFF2-40B4-BE49-F238E27FC236}">
                <a16:creationId xmlns:a16="http://schemas.microsoft.com/office/drawing/2014/main" id="{C277F7CD-F982-4A49-90D7-FF613E45E58B}"/>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B2">
            <a:extLst xmlns:a="http://schemas.openxmlformats.org/drawingml/2006/main">
              <a:ext uri="{FF2B5EF4-FFF2-40B4-BE49-F238E27FC236}">
                <a16:creationId xmlns:a16="http://schemas.microsoft.com/office/drawing/2014/main" id="{A3398BC8-CAC6-41F7-80EE-21434F4CE2CD}"/>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B2</a:t>
            </a:r>
          </a:p>
        </p:txBody>
      </p:sp>
      <p:pic>
        <p:nvPicPr>
          <p:cNvPr id="15" name="图片 14">
            <a:extLst xmlns:a="http://schemas.openxmlformats.org/drawingml/2006/main">
              <a:ext uri="{FF2B5EF4-FFF2-40B4-BE49-F238E27FC236}">
                <a16:creationId xmlns:a16="http://schemas.microsoft.com/office/drawing/2014/main" id="{2736A25A-D30C-4E02-BE5C-2C263710A6CF}"/>
              </a:ext>
            </a:extLst>
          </p:cNvPr>
          <p:cNvPicPr>
            <a:picLocks xmlns:a="http://schemas.openxmlformats.org/drawingml/2006/main" noChangeAspect="1"/>
          </p:cNvPicPr>
          <p:nvPr/>
        </p:nvPicPr>
        <p:blipFill>
          <a:blip xmlns:r="http://schemas.openxmlformats.org/officeDocument/2006/relationships" xmlns:a="http://schemas.openxmlformats.org/drawingml/2006/main" r:embed="Rad6c63eed7ea47d8"/>
          <a:stretch xmlns:a="http://schemas.openxmlformats.org/drawingml/2006/main">
            <a:fillRect l="0" t="0" r="0" b="0"/>
          </a:stretch>
        </p:blipFill>
        <p:spPr>
          <a:xfrm xmlns:a="http://schemas.openxmlformats.org/drawingml/2006/main">
            <a:off x="581025" y="2186451"/>
            <a:ext cx="11029950" cy="3113748"/>
          </a:xfrm>
          <a:prstGeom xmlns:a="http://schemas.openxmlformats.org/drawingml/2006/main" prst="rect">
            <a:avLst/>
          </a:prstGeom>
        </p:spPr>
      </p:pic>
      <p:sp>
        <p:nvSpPr>
          <p:cNvPr id="8" name="“Convergence” is 90% of each run’s own best: CMA 47.33 vs Full 49.33 e">
            <a:extLst xmlns:a="http://schemas.openxmlformats.org/drawingml/2006/main">
              <a:ext uri="{FF2B5EF4-FFF2-40B4-BE49-F238E27FC236}">
                <a16:creationId xmlns:a16="http://schemas.microsoft.com/office/drawing/2014/main" id="{14E10593-EB70-435C-809F-D14D32E2D852}"/>
              </a:ext>
            </a:extLst>
          </p:cNvPr>
          <p:cNvSpPr>
            <a:spLocks xmlns:a="http://schemas.openxmlformats.org/drawingml/2006/main" noGrp="1"/>
          </p:cNvSpPr>
          <p:nvPr/>
        </p:nvSpPr>
        <p:spPr>
          <a:xfrm xmlns:a="http://schemas.openxmlformats.org/drawingml/2006/main">
            <a:off x="609600" y="5429250"/>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500" b="0">
                <a:solidFill>
                  <a:srgbClr val="586B79"/>
                </a:solidFill>
                <a:latin typeface="Arial"/>
                <a:ea typeface="Arial"/>
                <a:cs typeface="Arial"/>
              </a:defRPr>
            </a:pPr>
            <a:r>
              <a:rPr sz="1500" b="0">
                <a:solidFill>
                  <a:srgbClr val="586B79"/>
                </a:solidFill>
                <a:latin typeface="Arial"/>
                <a:ea typeface="Arial"/>
                <a:cs typeface="Arial"/>
              </a:rPr>
              <a:t>“Convergence” is 90% of each run’s own best: CMA 47.33 vs Full 49.33 epochs.</a:t>
            </a:r>
          </a:p>
          <a:p xmlns:a="http://schemas.openxmlformats.org/drawingml/2006/main">
            <a:pPr algn="l">
              <a:buNone/>
              <a:defRPr sz="1500" b="0">
                <a:solidFill>
                  <a:srgbClr val="586B79"/>
                </a:solidFill>
                <a:latin typeface="Arial"/>
                <a:ea typeface="Arial"/>
                <a:cs typeface="Arial"/>
              </a:defRPr>
            </a:pPr>
            <a:r>
              <a:rPr sz="1500" b="0">
                <a:solidFill>
                  <a:srgbClr val="586B79"/>
                </a:solidFill>
                <a:latin typeface="Arial"/>
                <a:ea typeface="Arial"/>
                <a:cs typeface="Arial"/>
              </a:rPr>
              <a:t>It is not a common accuracy target and does not establish training-time savings.</a:t>
            </a:r>
          </a:p>
        </p:txBody>
      </p:sp>
    </p:spTree>
    <p:extLst>
      <p:ext uri="{BB962C8B-B14F-4D97-AF65-F5344CB8AC3E}">
        <p14:creationId xmlns:p14="http://schemas.microsoft.com/office/powerpoint/2010/main" val="1538500371"/>
      </p:ext>
    </p:extLst>
  </p:cSld>
</p:sld>
</file>

<file path=ppt/slides/slide18.xml><?xml version="1.0" encoding="utf-8"?>
<p:sld xmlns:p="http://schemas.openxmlformats.org/presentationml/2006/main" show="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BACKUP  ·  FOR DISCUSSION">
            <a:extLst xmlns:a="http://schemas.openxmlformats.org/drawingml/2006/main">
              <a:ext uri="{FF2B5EF4-FFF2-40B4-BE49-F238E27FC236}">
                <a16:creationId xmlns:a16="http://schemas.microsoft.com/office/drawing/2014/main" id="{6EDDF470-B781-43BC-8BEA-174ED673EAD0}"/>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BACKUP  ·  FOR DISCUSSION</a:t>
            </a:r>
          </a:p>
        </p:txBody>
      </p:sp>
      <p:sp>
        <p:nvSpPr>
          <p:cNvPr id="2" name="Paired effects are informative but uncertain">
            <a:extLst xmlns:a="http://schemas.openxmlformats.org/drawingml/2006/main">
              <a:ext uri="{FF2B5EF4-FFF2-40B4-BE49-F238E27FC236}">
                <a16:creationId xmlns:a16="http://schemas.microsoft.com/office/drawing/2014/main" id="{10EC615E-BE38-4801-B333-D6CD352F33EA}"/>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3150" b="1">
                <a:solidFill>
                  <a:srgbClr val="142D40"/>
                </a:solidFill>
                <a:latin typeface="Arial"/>
                <a:ea typeface="Arial"/>
                <a:cs typeface="Arial"/>
              </a:defRPr>
            </a:pPr>
            <a:r>
              <a:rPr sz="3150" b="1">
                <a:solidFill>
                  <a:srgbClr val="142D40"/>
                </a:solidFill>
                <a:latin typeface="Arial"/>
                <a:ea typeface="Arial"/>
                <a:cs typeface="Arial"/>
              </a:rPr>
              <a:t>Paired effects are informative but uncertain</a:t>
            </a:r>
          </a:p>
        </p:txBody>
      </p:sp>
      <p:sp>
        <p:nvSpPr>
          <p:cNvPr id="3" name="Strict test mAP differences in percentage points; exploratory 95% pair">
            <a:extLst xmlns:a="http://schemas.openxmlformats.org/drawingml/2006/main">
              <a:ext uri="{FF2B5EF4-FFF2-40B4-BE49-F238E27FC236}">
                <a16:creationId xmlns:a16="http://schemas.microsoft.com/office/drawing/2014/main" id="{1BA39335-ECA5-4525-9E92-B0920FF109FD}"/>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800" b="0">
                <a:solidFill>
                  <a:srgbClr val="586B79"/>
                </a:solidFill>
                <a:latin typeface="Arial"/>
                <a:ea typeface="Arial"/>
                <a:cs typeface="Arial"/>
              </a:defRPr>
            </a:pPr>
            <a:r>
              <a:rPr sz="1800" b="0">
                <a:solidFill>
                  <a:srgbClr val="586B79"/>
                </a:solidFill>
                <a:latin typeface="Arial"/>
                <a:ea typeface="Arial"/>
                <a:cs typeface="Arial"/>
              </a:rPr>
              <a:t>Strict test mAP differences in percentage points; exploratory 95% paired t intervals.</a:t>
            </a:r>
          </a:p>
        </p:txBody>
      </p:sp>
      <p:sp>
        <p:nvSpPr>
          <p:cNvPr id="4" name="矩形 3">
            <a:extLst xmlns:a="http://schemas.openxmlformats.org/drawingml/2006/main">
              <a:ext uri="{FF2B5EF4-FFF2-40B4-BE49-F238E27FC236}">
                <a16:creationId xmlns:a16="http://schemas.microsoft.com/office/drawing/2014/main" id="{8B337326-1222-461C-A876-2B10235C5DB2}"/>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 name="Qiang Zhang  |  Kyungpook National University">
            <a:extLst xmlns:a="http://schemas.openxmlformats.org/drawingml/2006/main">
              <a:ext uri="{FF2B5EF4-FFF2-40B4-BE49-F238E27FC236}">
                <a16:creationId xmlns:a16="http://schemas.microsoft.com/office/drawing/2014/main" id="{D378DC8D-BC72-4A69-93AB-70C6F2ADC7D8}"/>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B3">
            <a:extLst xmlns:a="http://schemas.openxmlformats.org/drawingml/2006/main">
              <a:ext uri="{FF2B5EF4-FFF2-40B4-BE49-F238E27FC236}">
                <a16:creationId xmlns:a16="http://schemas.microsoft.com/office/drawing/2014/main" id="{ED31806C-6C55-448D-B1C5-6BAFB46ACBBE}"/>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B3</a:t>
            </a:r>
          </a:p>
        </p:txBody>
      </p:sp>
      <p:graphicFrame>
        <p:nvGraphicFramePr>
          <p:cNvPr id="16" name="表格 15">
            <a:extLst xmlns:a="http://schemas.openxmlformats.org/drawingml/2006/main">
              <a:ext uri="{FF2B5EF4-FFF2-40B4-BE49-F238E27FC236}">
                <a16:creationId xmlns:a16="http://schemas.microsoft.com/office/drawing/2014/main" id="{46628BFF-F086-4167-B439-8481F0531131}"/>
              </a:ext>
            </a:extLst>
          </p:cNvPr>
          <p:cNvGraphicFramePr/>
          <p:nvPr/>
        </p:nvGraphicFramePr>
        <p:xfrm>
          <a:off xmlns:a="http://schemas.openxmlformats.org/drawingml/2006/main" x="609600" y="2076450"/>
          <a:ext xmlns:a="http://schemas.openxmlformats.org/drawingml/2006/main" cx="10972800" cy="2914650"/>
        </p:xfrm>
        <a:graphic xmlns:a="http://schemas.openxmlformats.org/drawingml/2006/main">
          <a:graphicData uri="http://schemas.openxmlformats.org/drawingml/2006/table">
            <a:tbl>
              <a:tblPr/>
              <a:tblGrid>
                <a:gridCol w="3286125"/>
                <a:gridCol w="1085850"/>
                <a:gridCol w="1476375"/>
                <a:gridCol w="3238500"/>
                <a:gridCol w="1885950"/>
              </a:tblGrid>
              <a:tr h="582930">
                <a:tc>
                  <a:txBody>
                    <a:bodyPr/>
                    <a:lstStyle/>
                    <a:p>
                      <a:pPr algn="l">
                        <a:buNone/>
                      </a:pPr>
                      <a:r>
                        <a:rPr sz="1800" b="1">
                          <a:solidFill>
                            <a:srgbClr val="FFFFFF"/>
                          </a:solidFill>
                          <a:latin typeface="Arial"/>
                          <a:ea typeface="Arial"/>
                          <a:cs typeface="Arial"/>
                        </a:rPr>
                        <a:t>Comparison</a:t>
                      </a:r>
                    </a:p>
                  </a:txBody>
                  <a:tcPr marL="142875" marR="114300" marT="95250" marB="76200" anchor="ctr">
                    <a:solidFill>
                      <a:srgbClr val="142D40"/>
                    </a:solidFill>
                  </a:tcPr>
                </a:tc>
                <a:tc>
                  <a:txBody>
                    <a:bodyPr/>
                    <a:lstStyle/>
                    <a:p>
                      <a:pPr algn="ctr">
                        <a:buNone/>
                      </a:pPr>
                      <a:r>
                        <a:rPr sz="1800" b="1">
                          <a:solidFill>
                            <a:srgbClr val="FFFFFF"/>
                          </a:solidFill>
                          <a:latin typeface="Arial"/>
                          <a:ea typeface="Arial"/>
                          <a:cs typeface="Arial"/>
                        </a:rPr>
                        <a:t>Seeds</a:t>
                      </a:r>
                    </a:p>
                  </a:txBody>
                  <a:tcPr marL="142875" marR="114300" marT="95250" marB="76200" anchor="ctr">
                    <a:solidFill>
                      <a:srgbClr val="142D40"/>
                    </a:solidFill>
                  </a:tcPr>
                </a:tc>
                <a:tc>
                  <a:txBody>
                    <a:bodyPr/>
                    <a:lstStyle/>
                    <a:p>
                      <a:pPr algn="ctr">
                        <a:buNone/>
                      </a:pPr>
                      <a:r>
                        <a:rPr sz="1800" b="1">
                          <a:solidFill>
                            <a:srgbClr val="FFFFFF"/>
                          </a:solidFill>
                          <a:latin typeface="Arial"/>
                          <a:ea typeface="Arial"/>
                          <a:cs typeface="Arial"/>
                        </a:rPr>
                        <a:t>Δ (pp)</a:t>
                      </a:r>
                    </a:p>
                  </a:txBody>
                  <a:tcPr marL="142875" marR="114300" marT="95250" marB="76200" anchor="ctr">
                    <a:solidFill>
                      <a:srgbClr val="142D40"/>
                    </a:solidFill>
                  </a:tcPr>
                </a:tc>
                <a:tc>
                  <a:txBody>
                    <a:bodyPr/>
                    <a:lstStyle/>
                    <a:p>
                      <a:pPr algn="ctr">
                        <a:buNone/>
                      </a:pPr>
                      <a:r>
                        <a:rPr sz="1800" b="1">
                          <a:solidFill>
                            <a:srgbClr val="FFFFFF"/>
                          </a:solidFill>
                          <a:latin typeface="Arial"/>
                          <a:ea typeface="Arial"/>
                          <a:cs typeface="Arial"/>
                        </a:rPr>
                        <a:t>95% CI (pp)</a:t>
                      </a:r>
                    </a:p>
                  </a:txBody>
                  <a:tcPr marL="142875" marR="114300" marT="95250" marB="76200" anchor="ctr">
                    <a:solidFill>
                      <a:srgbClr val="142D40"/>
                    </a:solidFill>
                  </a:tcPr>
                </a:tc>
                <a:tc>
                  <a:txBody>
                    <a:bodyPr/>
                    <a:lstStyle/>
                    <a:p>
                      <a:pPr algn="ctr">
                        <a:buNone/>
                      </a:pPr>
                      <a:r>
                        <a:rPr sz="1800" b="1">
                          <a:solidFill>
                            <a:srgbClr val="FFFFFF"/>
                          </a:solidFill>
                          <a:latin typeface="Arial"/>
                          <a:ea typeface="Arial"/>
                          <a:cs typeface="Arial"/>
                        </a:rPr>
                        <a:t>Exact p</a:t>
                      </a:r>
                    </a:p>
                  </a:txBody>
                  <a:tcPr marL="142875" marR="114300" marT="95250" marB="76200" anchor="ctr">
                    <a:solidFill>
                      <a:srgbClr val="142D40"/>
                    </a:solidFill>
                  </a:tcPr>
                </a:tc>
              </a:tr>
              <a:tr h="582930">
                <a:tc>
                  <a:txBody>
                    <a:bodyPr/>
                    <a:lstStyle/>
                    <a:p>
                      <a:pPr algn="l">
                        <a:buNone/>
                      </a:pPr>
                      <a:r>
                        <a:rPr sz="1875" b="1">
                          <a:solidFill>
                            <a:srgbClr val="203440"/>
                          </a:solidFill>
                          <a:latin typeface="Arial"/>
                          <a:ea typeface="Arial"/>
                          <a:cs typeface="Arial"/>
                        </a:rPr>
                        <a:t>Full − Baseline</a:t>
                      </a:r>
                    </a:p>
                  </a:txBody>
                  <a:tcPr marL="142875" marR="114300" marT="95250" marB="76200" anchor="ctr">
                    <a:solidFill>
                      <a:srgbClr val="EAF5F4"/>
                    </a:solidFill>
                  </a:tcPr>
                </a:tc>
                <a:tc>
                  <a:txBody>
                    <a:bodyPr/>
                    <a:lstStyle/>
                    <a:p>
                      <a:pPr algn="ctr">
                        <a:buNone/>
                      </a:pPr>
                      <a:r>
                        <a:rPr sz="1875" b="1">
                          <a:solidFill>
                            <a:srgbClr val="203440"/>
                          </a:solidFill>
                          <a:latin typeface="Arial"/>
                          <a:ea typeface="Arial"/>
                          <a:cs typeface="Arial"/>
                        </a:rPr>
                        <a:t>5</a:t>
                      </a:r>
                    </a:p>
                  </a:txBody>
                  <a:tcPr marL="142875" marR="114300" marT="95250" marB="76200" anchor="ctr">
                    <a:solidFill>
                      <a:srgbClr val="EAF5F4"/>
                    </a:solidFill>
                  </a:tcPr>
                </a:tc>
                <a:tc>
                  <a:txBody>
                    <a:bodyPr/>
                    <a:lstStyle/>
                    <a:p>
                      <a:pPr algn="ctr">
                        <a:buNone/>
                      </a:pPr>
                      <a:r>
                        <a:rPr sz="1875" b="1">
                          <a:solidFill>
                            <a:srgbClr val="203440"/>
                          </a:solidFill>
                          <a:latin typeface="Arial"/>
                          <a:ea typeface="Arial"/>
                          <a:cs typeface="Arial"/>
                        </a:rPr>
                        <a:t>+2.015</a:t>
                      </a:r>
                    </a:p>
                  </a:txBody>
                  <a:tcPr marL="142875" marR="114300" marT="95250" marB="76200" anchor="ctr">
                    <a:solidFill>
                      <a:srgbClr val="EAF5F4"/>
                    </a:solidFill>
                  </a:tcPr>
                </a:tc>
                <a:tc>
                  <a:txBody>
                    <a:bodyPr/>
                    <a:lstStyle/>
                    <a:p>
                      <a:pPr algn="ctr">
                        <a:buNone/>
                      </a:pPr>
                      <a:r>
                        <a:rPr sz="1875" b="1">
                          <a:solidFill>
                            <a:srgbClr val="203440"/>
                          </a:solidFill>
                          <a:latin typeface="Arial"/>
                          <a:ea typeface="Arial"/>
                          <a:cs typeface="Arial"/>
                        </a:rPr>
                        <a:t>[1.118, 2.911]</a:t>
                      </a:r>
                    </a:p>
                  </a:txBody>
                  <a:tcPr marL="142875" marR="114300" marT="95250" marB="76200" anchor="ctr">
                    <a:solidFill>
                      <a:srgbClr val="EAF5F4"/>
                    </a:solidFill>
                  </a:tcPr>
                </a:tc>
                <a:tc>
                  <a:txBody>
                    <a:bodyPr/>
                    <a:lstStyle/>
                    <a:p>
                      <a:pPr algn="ctr">
                        <a:buNone/>
                      </a:pPr>
                      <a:r>
                        <a:rPr sz="1875" b="1">
                          <a:solidFill>
                            <a:srgbClr val="203440"/>
                          </a:solidFill>
                          <a:latin typeface="Arial"/>
                          <a:ea typeface="Arial"/>
                          <a:cs typeface="Arial"/>
                        </a:rPr>
                        <a:t>0.0625</a:t>
                      </a:r>
                    </a:p>
                  </a:txBody>
                  <a:tcPr marL="142875" marR="114300" marT="95250" marB="76200" anchor="ctr">
                    <a:solidFill>
                      <a:srgbClr val="EAF5F4"/>
                    </a:solidFill>
                  </a:tcPr>
                </a:tc>
              </a:tr>
              <a:tr h="582930">
                <a:tc>
                  <a:txBody>
                    <a:bodyPr/>
                    <a:lstStyle/>
                    <a:p>
                      <a:pPr algn="l">
                        <a:buNone/>
                      </a:pPr>
                      <a:r>
                        <a:rPr sz="1875" b="0">
                          <a:solidFill>
                            <a:srgbClr val="203440"/>
                          </a:solidFill>
                          <a:latin typeface="Arial"/>
                          <a:ea typeface="Arial"/>
                          <a:cs typeface="Arial"/>
                        </a:rPr>
                        <a:t>Full − CMA-ES</a:t>
                      </a:r>
                    </a:p>
                  </a:txBody>
                  <a:tcPr marL="142875" marR="114300" marT="95250" marB="76200" anchor="ctr">
                    <a:solidFill>
                      <a:srgbClr val="FFFFFF"/>
                    </a:solidFill>
                  </a:tcPr>
                </a:tc>
                <a:tc>
                  <a:txBody>
                    <a:bodyPr/>
                    <a:lstStyle/>
                    <a:p>
                      <a:pPr algn="ctr">
                        <a:buNone/>
                      </a:pPr>
                      <a:r>
                        <a:rPr sz="1875" b="0">
                          <a:solidFill>
                            <a:srgbClr val="203440"/>
                          </a:solidFill>
                          <a:latin typeface="Arial"/>
                          <a:ea typeface="Arial"/>
                          <a:cs typeface="Arial"/>
                        </a:rPr>
                        <a:t>5</a:t>
                      </a:r>
                    </a:p>
                  </a:txBody>
                  <a:tcPr marL="142875" marR="114300" marT="95250" marB="76200" anchor="ctr">
                    <a:solidFill>
                      <a:srgbClr val="FFFFFF"/>
                    </a:solidFill>
                  </a:tcPr>
                </a:tc>
                <a:tc>
                  <a:txBody>
                    <a:bodyPr/>
                    <a:lstStyle/>
                    <a:p>
                      <a:pPr algn="ctr">
                        <a:buNone/>
                      </a:pPr>
                      <a:r>
                        <a:rPr sz="1875" b="0">
                          <a:solidFill>
                            <a:srgbClr val="203440"/>
                          </a:solidFill>
                          <a:latin typeface="Arial"/>
                          <a:ea typeface="Arial"/>
                          <a:cs typeface="Arial"/>
                        </a:rPr>
                        <a:t>+0.155</a:t>
                      </a:r>
                    </a:p>
                  </a:txBody>
                  <a:tcPr marL="142875" marR="114300" marT="95250" marB="76200" anchor="ctr">
                    <a:solidFill>
                      <a:srgbClr val="FFFFFF"/>
                    </a:solidFill>
                  </a:tcPr>
                </a:tc>
                <a:tc>
                  <a:txBody>
                    <a:bodyPr/>
                    <a:lstStyle/>
                    <a:p>
                      <a:pPr algn="ctr">
                        <a:buNone/>
                      </a:pPr>
                      <a:r>
                        <a:rPr sz="1875" b="0">
                          <a:solidFill>
                            <a:srgbClr val="203440"/>
                          </a:solidFill>
                          <a:latin typeface="Arial"/>
                          <a:ea typeface="Arial"/>
                          <a:cs typeface="Arial"/>
                        </a:rPr>
                        <a:t>[−0.520, 0.830]</a:t>
                      </a:r>
                    </a:p>
                  </a:txBody>
                  <a:tcPr marL="142875" marR="114300" marT="95250" marB="76200" anchor="ctr">
                    <a:solidFill>
                      <a:srgbClr val="FFFFFF"/>
                    </a:solidFill>
                  </a:tcPr>
                </a:tc>
                <a:tc>
                  <a:txBody>
                    <a:bodyPr/>
                    <a:lstStyle/>
                    <a:p>
                      <a:pPr algn="ctr">
                        <a:buNone/>
                      </a:pPr>
                      <a:r>
                        <a:rPr sz="1875" b="0">
                          <a:solidFill>
                            <a:srgbClr val="203440"/>
                          </a:solidFill>
                          <a:latin typeface="Arial"/>
                          <a:ea typeface="Arial"/>
                          <a:cs typeface="Arial"/>
                        </a:rPr>
                        <a:t>0.625</a:t>
                      </a:r>
                    </a:p>
                  </a:txBody>
                  <a:tcPr marL="142875" marR="114300" marT="95250" marB="76200" anchor="ctr">
                    <a:solidFill>
                      <a:srgbClr val="FFFFFF"/>
                    </a:solidFill>
                  </a:tcPr>
                </a:tc>
              </a:tr>
              <a:tr h="582930">
                <a:tc>
                  <a:txBody>
                    <a:bodyPr/>
                    <a:lstStyle/>
                    <a:p>
                      <a:pPr algn="l">
                        <a:buNone/>
                      </a:pPr>
                      <a:r>
                        <a:rPr sz="1875" b="0">
                          <a:solidFill>
                            <a:srgbClr val="203440"/>
                          </a:solidFill>
                          <a:latin typeface="Arial"/>
                          <a:ea typeface="Arial"/>
                          <a:cs typeface="Arial"/>
                        </a:rPr>
                        <a:t>B − A</a:t>
                      </a:r>
                    </a:p>
                  </a:txBody>
                  <a:tcPr marL="142875" marR="114300" marT="95250" marB="76200" anchor="ctr">
                    <a:solidFill>
                      <a:srgbClr val="F2F5F7"/>
                    </a:solidFill>
                  </a:tcPr>
                </a:tc>
                <a:tc>
                  <a:txBody>
                    <a:bodyPr/>
                    <a:lstStyle/>
                    <a:p>
                      <a:pPr algn="ctr">
                        <a:buNone/>
                      </a:pPr>
                      <a:r>
                        <a:rPr sz="1875" b="0">
                          <a:solidFill>
                            <a:srgbClr val="203440"/>
                          </a:solidFill>
                          <a:latin typeface="Arial"/>
                          <a:ea typeface="Arial"/>
                          <a:cs typeface="Arial"/>
                        </a:rPr>
                        <a:t>3</a:t>
                      </a:r>
                    </a:p>
                  </a:txBody>
                  <a:tcPr marL="142875" marR="114300" marT="95250" marB="76200" anchor="ctr">
                    <a:solidFill>
                      <a:srgbClr val="F2F5F7"/>
                    </a:solidFill>
                  </a:tcPr>
                </a:tc>
                <a:tc>
                  <a:txBody>
                    <a:bodyPr/>
                    <a:lstStyle/>
                    <a:p>
                      <a:pPr algn="ctr">
                        <a:buNone/>
                      </a:pPr>
                      <a:r>
                        <a:rPr sz="1875" b="0">
                          <a:solidFill>
                            <a:srgbClr val="203440"/>
                          </a:solidFill>
                          <a:latin typeface="Arial"/>
                          <a:ea typeface="Arial"/>
                          <a:cs typeface="Arial"/>
                        </a:rPr>
                        <a:t>+0.720</a:t>
                      </a:r>
                    </a:p>
                  </a:txBody>
                  <a:tcPr marL="142875" marR="114300" marT="95250" marB="76200" anchor="ctr">
                    <a:solidFill>
                      <a:srgbClr val="F2F5F7"/>
                    </a:solidFill>
                  </a:tcPr>
                </a:tc>
                <a:tc>
                  <a:txBody>
                    <a:bodyPr/>
                    <a:lstStyle/>
                    <a:p>
                      <a:pPr algn="ctr">
                        <a:buNone/>
                      </a:pPr>
                      <a:r>
                        <a:rPr sz="1875" b="0">
                          <a:solidFill>
                            <a:srgbClr val="203440"/>
                          </a:solidFill>
                          <a:latin typeface="Arial"/>
                          <a:ea typeface="Arial"/>
                          <a:cs typeface="Arial"/>
                        </a:rPr>
                        <a:t>[−0.587, 2.028]</a:t>
                      </a:r>
                    </a:p>
                  </a:txBody>
                  <a:tcPr marL="142875" marR="114300" marT="95250" marB="76200" anchor="ctr">
                    <a:solidFill>
                      <a:srgbClr val="F2F5F7"/>
                    </a:solidFill>
                  </a:tcPr>
                </a:tc>
                <a:tc>
                  <a:txBody>
                    <a:bodyPr/>
                    <a:lstStyle/>
                    <a:p>
                      <a:pPr algn="ctr">
                        <a:buNone/>
                      </a:pPr>
                      <a:r>
                        <a:rPr sz="1875" b="0">
                          <a:solidFill>
                            <a:srgbClr val="203440"/>
                          </a:solidFill>
                          <a:latin typeface="Arial"/>
                          <a:ea typeface="Arial"/>
                          <a:cs typeface="Arial"/>
                        </a:rPr>
                        <a:t>0.25</a:t>
                      </a:r>
                    </a:p>
                  </a:txBody>
                  <a:tcPr marL="142875" marR="114300" marT="95250" marB="76200" anchor="ctr">
                    <a:solidFill>
                      <a:srgbClr val="F2F5F7"/>
                    </a:solidFill>
                  </a:tcPr>
                </a:tc>
              </a:tr>
              <a:tr h="582930">
                <a:tc>
                  <a:txBody>
                    <a:bodyPr/>
                    <a:lstStyle/>
                    <a:p>
                      <a:pPr algn="l">
                        <a:buNone/>
                      </a:pPr>
                      <a:r>
                        <a:rPr sz="1875" b="0">
                          <a:solidFill>
                            <a:srgbClr val="203440"/>
                          </a:solidFill>
                          <a:latin typeface="Arial"/>
                          <a:ea typeface="Arial"/>
                          <a:cs typeface="Arial"/>
                        </a:rPr>
                        <a:t>B − C</a:t>
                      </a:r>
                    </a:p>
                  </a:txBody>
                  <a:tcPr marL="142875" marR="114300" marT="95250" marB="76200" anchor="ctr">
                    <a:solidFill>
                      <a:srgbClr val="FFFFFF"/>
                    </a:solidFill>
                  </a:tcPr>
                </a:tc>
                <a:tc>
                  <a:txBody>
                    <a:bodyPr/>
                    <a:lstStyle/>
                    <a:p>
                      <a:pPr algn="ctr">
                        <a:buNone/>
                      </a:pPr>
                      <a:r>
                        <a:rPr sz="1875" b="0">
                          <a:solidFill>
                            <a:srgbClr val="203440"/>
                          </a:solidFill>
                          <a:latin typeface="Arial"/>
                          <a:ea typeface="Arial"/>
                          <a:cs typeface="Arial"/>
                        </a:rPr>
                        <a:t>3</a:t>
                      </a:r>
                    </a:p>
                  </a:txBody>
                  <a:tcPr marL="142875" marR="114300" marT="95250" marB="76200" anchor="ctr">
                    <a:solidFill>
                      <a:srgbClr val="FFFFFF"/>
                    </a:solidFill>
                  </a:tcPr>
                </a:tc>
                <a:tc>
                  <a:txBody>
                    <a:bodyPr/>
                    <a:lstStyle/>
                    <a:p>
                      <a:pPr algn="ctr">
                        <a:buNone/>
                      </a:pPr>
                      <a:r>
                        <a:rPr sz="1875" b="0">
                          <a:solidFill>
                            <a:srgbClr val="203440"/>
                          </a:solidFill>
                          <a:latin typeface="Arial"/>
                          <a:ea typeface="Arial"/>
                          <a:cs typeface="Arial"/>
                        </a:rPr>
                        <a:t>+0.555</a:t>
                      </a:r>
                    </a:p>
                  </a:txBody>
                  <a:tcPr marL="142875" marR="114300" marT="95250" marB="76200" anchor="ctr">
                    <a:solidFill>
                      <a:srgbClr val="FFFFFF"/>
                    </a:solidFill>
                  </a:tcPr>
                </a:tc>
                <a:tc>
                  <a:txBody>
                    <a:bodyPr/>
                    <a:lstStyle/>
                    <a:p>
                      <a:pPr algn="ctr">
                        <a:buNone/>
                      </a:pPr>
                      <a:r>
                        <a:rPr sz="1875" b="0">
                          <a:solidFill>
                            <a:srgbClr val="203440"/>
                          </a:solidFill>
                          <a:latin typeface="Arial"/>
                          <a:ea typeface="Arial"/>
                          <a:cs typeface="Arial"/>
                        </a:rPr>
                        <a:t>[−0.822, 1.931]</a:t>
                      </a:r>
                    </a:p>
                  </a:txBody>
                  <a:tcPr marL="142875" marR="114300" marT="95250" marB="76200" anchor="ctr">
                    <a:solidFill>
                      <a:srgbClr val="FFFFFF"/>
                    </a:solidFill>
                  </a:tcPr>
                </a:tc>
                <a:tc>
                  <a:txBody>
                    <a:bodyPr/>
                    <a:lstStyle/>
                    <a:p>
                      <a:pPr algn="ctr">
                        <a:buNone/>
                      </a:pPr>
                      <a:r>
                        <a:rPr sz="1875" b="0">
                          <a:solidFill>
                            <a:srgbClr val="203440"/>
                          </a:solidFill>
                          <a:latin typeface="Arial"/>
                          <a:ea typeface="Arial"/>
                          <a:cs typeface="Arial"/>
                        </a:rPr>
                        <a:t>0.25</a:t>
                      </a:r>
                    </a:p>
                  </a:txBody>
                  <a:tcPr marL="142875" marR="114300" marT="95250" marB="76200" anchor="ctr">
                    <a:solidFill>
                      <a:srgbClr val="FFFFFF"/>
                    </a:solidFill>
                  </a:tcPr>
                </a:tc>
              </a:tr>
            </a:tbl>
          </a:graphicData>
        </a:graphic>
      </p:graphicFrame>
      <p:sp>
        <p:nvSpPr>
          <p:cNvPr id="8" name="Training seeds quantify retraining variation, not variability across H">
            <a:extLst xmlns:a="http://schemas.openxmlformats.org/drawingml/2006/main">
              <a:ext uri="{FF2B5EF4-FFF2-40B4-BE49-F238E27FC236}">
                <a16:creationId xmlns:a16="http://schemas.microsoft.com/office/drawing/2014/main" id="{03821A2C-60CB-42AC-982E-626A739FFF11}"/>
              </a:ext>
            </a:extLst>
          </p:cNvPr>
          <p:cNvSpPr>
            <a:spLocks xmlns:a="http://schemas.openxmlformats.org/drawingml/2006/main" noGrp="1"/>
          </p:cNvSpPr>
          <p:nvPr/>
        </p:nvSpPr>
        <p:spPr>
          <a:xfrm xmlns:a="http://schemas.openxmlformats.org/drawingml/2006/main">
            <a:off x="609600" y="5248275"/>
            <a:ext cx="109728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2025" b="1">
                <a:solidFill>
                  <a:srgbClr val="142D40"/>
                </a:solidFill>
                <a:latin typeface="Arial"/>
                <a:ea typeface="Arial"/>
                <a:cs typeface="Arial"/>
              </a:defRPr>
            </a:pPr>
            <a:r>
              <a:rPr sz="2025" b="1">
                <a:solidFill>
                  <a:srgbClr val="142D40"/>
                </a:solidFill>
                <a:latin typeface="Arial"/>
                <a:ea typeface="Arial"/>
                <a:cs typeface="Arial"/>
              </a:rPr>
              <a:t>Training seeds quantify retraining variation, not variability across HPO searches.</a:t>
            </a:r>
          </a:p>
        </p:txBody>
      </p:sp>
      <p:sp>
        <p:nvSpPr>
          <p:cNvPr id="9" name="Exact p: paired sign-flip test. Original baseline contrasts did not su">
            <a:extLst xmlns:a="http://schemas.openxmlformats.org/drawingml/2006/main">
              <a:ext uri="{FF2B5EF4-FFF2-40B4-BE49-F238E27FC236}">
                <a16:creationId xmlns:a16="http://schemas.microsoft.com/office/drawing/2014/main" id="{BA387438-79A6-4F7D-A55D-D1B1F8ACFD19}"/>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buNone/>
              <a:defRPr sz="1500" b="0">
                <a:solidFill>
                  <a:srgbClr val="586B79"/>
                </a:solidFill>
                <a:latin typeface="Arial"/>
                <a:ea typeface="Arial"/>
                <a:cs typeface="Arial"/>
              </a:defRPr>
            </a:pPr>
            <a:r>
              <a:rPr sz="1500" b="0">
                <a:solidFill>
                  <a:srgbClr val="586B79"/>
                </a:solidFill>
                <a:latin typeface="Arial"/>
                <a:ea typeface="Arial"/>
                <a:cs typeface="Arial"/>
              </a:rPr>
              <a:t>Exact p: paired sign-flip test. Original baseline contrasts did not survive Holm correction.</a:t>
            </a:r>
          </a:p>
        </p:txBody>
      </p:sp>
    </p:spTree>
    <p:extLst>
      <p:ext uri="{BB962C8B-B14F-4D97-AF65-F5344CB8AC3E}">
        <p14:creationId xmlns:p14="http://schemas.microsoft.com/office/powerpoint/2010/main" val="650232510"/>
      </p:ext>
    </p:extLst>
  </p:cSld>
</p:sld>
</file>

<file path=ppt/slides/slide19.xml><?xml version="1.0" encoding="utf-8"?>
<p:sld xmlns:p="http://schemas.openxmlformats.org/presentationml/2006/main" show="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eyebrow">
            <a:extLst xmlns:a="http://schemas.openxmlformats.org/drawingml/2006/main">
              <a:ext uri="{FF2B5EF4-FFF2-40B4-BE49-F238E27FC236}">
                <a16:creationId xmlns:a16="http://schemas.microsoft.com/office/drawing/2014/main" id="{7DEDA3B9-AB82-4A99-B577-44D0B014C3C7}"/>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75" b="1">
                <a:solidFill>
                  <a:srgbClr val="007E83"/>
                </a:solidFill>
                <a:latin typeface="Arial"/>
                <a:ea typeface="Arial"/>
                <a:cs typeface="Arial"/>
              </a:defRPr>
            </a:defPPr>
            <a:lvl1pPr algn="l">
              <a:buNone/>
              <a:defRPr sz="1275" b="1">
                <a:solidFill>
                  <a:srgbClr val="007E83"/>
                </a:solidFill>
                <a:latin typeface="Arial"/>
                <a:ea typeface="Arial"/>
                <a:cs typeface="Arial"/>
              </a:defRPr>
            </a:lvl1pPr>
            <a:lvl2pPr algn="l">
              <a:buNone/>
              <a:defRPr sz="1275" b="1">
                <a:solidFill>
                  <a:srgbClr val="007E83"/>
                </a:solidFill>
                <a:latin typeface="Arial"/>
                <a:ea typeface="Arial"/>
                <a:cs typeface="Arial"/>
              </a:defRPr>
            </a:lvl2pPr>
            <a:lvl3pPr algn="l">
              <a:buNone/>
              <a:defRPr sz="1275" b="1">
                <a:solidFill>
                  <a:srgbClr val="007E83"/>
                </a:solidFill>
                <a:latin typeface="Arial"/>
                <a:ea typeface="Arial"/>
                <a:cs typeface="Arial"/>
              </a:defRPr>
            </a:lvl3pPr>
            <a:lvl4pPr algn="l">
              <a:buNone/>
              <a:defRPr sz="1275" b="1">
                <a:solidFill>
                  <a:srgbClr val="007E83"/>
                </a:solidFill>
                <a:latin typeface="Arial"/>
                <a:ea typeface="Arial"/>
                <a:cs typeface="Arial"/>
              </a:defRPr>
            </a:lvl4pPr>
            <a:lvl5pPr algn="l">
              <a:buNone/>
              <a:defRPr sz="1275" b="1">
                <a:solidFill>
                  <a:srgbClr val="007E83"/>
                </a:solidFill>
                <a:latin typeface="Arial"/>
                <a:ea typeface="Arial"/>
                <a:cs typeface="Arial"/>
              </a:defRPr>
            </a:lvl5pPr>
            <a:lvl6pPr algn="l">
              <a:buNone/>
              <a:defRPr sz="1275" b="1">
                <a:solidFill>
                  <a:srgbClr val="007E83"/>
                </a:solidFill>
                <a:latin typeface="Arial"/>
                <a:ea typeface="Arial"/>
                <a:cs typeface="Arial"/>
              </a:defRPr>
            </a:lvl6pPr>
            <a:lvl7pPr algn="l">
              <a:buNone/>
              <a:defRPr sz="1275" b="1">
                <a:solidFill>
                  <a:srgbClr val="007E83"/>
                </a:solidFill>
                <a:latin typeface="Arial"/>
                <a:ea typeface="Arial"/>
                <a:cs typeface="Arial"/>
              </a:defRPr>
            </a:lvl7pPr>
            <a:lvl8pPr algn="l">
              <a:buNone/>
              <a:defRPr sz="1275" b="1">
                <a:solidFill>
                  <a:srgbClr val="007E83"/>
                </a:solidFill>
                <a:latin typeface="Arial"/>
                <a:ea typeface="Arial"/>
                <a:cs typeface="Arial"/>
              </a:defRPr>
            </a:lvl8pPr>
            <a:lvl9pPr algn="l">
              <a:buNone/>
              <a:defRPr sz="1275" b="1">
                <a:solidFill>
                  <a:srgbClr val="007E83"/>
                </a:solidFill>
                <a:latin typeface="Arial"/>
                <a:ea typeface="Arial"/>
                <a:cs typeface="Arial"/>
              </a:defRPr>
            </a:lvl9pPr>
          </a:lstStyle>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BACKUP  ·  FOR DISCUSSION</a:t>
            </a:r>
          </a:p>
        </p:txBody>
      </p:sp>
      <p:sp>
        <p:nvSpPr>
          <p:cNvPr id="2" name="slide-title">
            <a:extLst xmlns:a="http://schemas.openxmlformats.org/drawingml/2006/main">
              <a:ext uri="{FF2B5EF4-FFF2-40B4-BE49-F238E27FC236}">
                <a16:creationId xmlns:a16="http://schemas.microsoft.com/office/drawing/2014/main" id="{61D629D6-9E97-4BB4-AF2C-D262495437AF}"/>
              </a:ext>
            </a:extLst>
          </p:cNvPr>
          <p:cNvSpPr>
            <a:spLocks xmlns:a="http://schemas.openxmlformats.org/drawingml/2006/main" noGrp="1"/>
          </p:cNvSpPr>
          <p:nvPr/>
        </p:nvSpPr>
        <p:spPr>
          <a:xfrm xmlns:a="http://schemas.openxmlformats.org/drawingml/2006/main">
            <a:off x="609600" y="695325"/>
            <a:ext cx="109728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850" b="1">
                <a:solidFill>
                  <a:srgbClr val="173042"/>
                </a:solidFill>
                <a:latin typeface="Arial"/>
                <a:ea typeface="Arial"/>
                <a:cs typeface="Arial"/>
              </a:defRPr>
            </a:defPPr>
            <a:lvl1pPr algn="l">
              <a:buNone/>
              <a:defRPr sz="2850" b="1">
                <a:solidFill>
                  <a:srgbClr val="173042"/>
                </a:solidFill>
                <a:latin typeface="Arial"/>
                <a:ea typeface="Arial"/>
                <a:cs typeface="Arial"/>
              </a:defRPr>
            </a:lvl1pPr>
            <a:lvl2pPr algn="l">
              <a:buNone/>
              <a:defRPr sz="2850" b="1">
                <a:solidFill>
                  <a:srgbClr val="173042"/>
                </a:solidFill>
                <a:latin typeface="Arial"/>
                <a:ea typeface="Arial"/>
                <a:cs typeface="Arial"/>
              </a:defRPr>
            </a:lvl2pPr>
            <a:lvl3pPr algn="l">
              <a:buNone/>
              <a:defRPr sz="2850" b="1">
                <a:solidFill>
                  <a:srgbClr val="173042"/>
                </a:solidFill>
                <a:latin typeface="Arial"/>
                <a:ea typeface="Arial"/>
                <a:cs typeface="Arial"/>
              </a:defRPr>
            </a:lvl3pPr>
            <a:lvl4pPr algn="l">
              <a:buNone/>
              <a:defRPr sz="2850" b="1">
                <a:solidFill>
                  <a:srgbClr val="173042"/>
                </a:solidFill>
                <a:latin typeface="Arial"/>
                <a:ea typeface="Arial"/>
                <a:cs typeface="Arial"/>
              </a:defRPr>
            </a:lvl4pPr>
            <a:lvl5pPr algn="l">
              <a:buNone/>
              <a:defRPr sz="2850" b="1">
                <a:solidFill>
                  <a:srgbClr val="173042"/>
                </a:solidFill>
                <a:latin typeface="Arial"/>
                <a:ea typeface="Arial"/>
                <a:cs typeface="Arial"/>
              </a:defRPr>
            </a:lvl5pPr>
            <a:lvl6pPr algn="l">
              <a:buNone/>
              <a:defRPr sz="2850" b="1">
                <a:solidFill>
                  <a:srgbClr val="173042"/>
                </a:solidFill>
                <a:latin typeface="Arial"/>
                <a:ea typeface="Arial"/>
                <a:cs typeface="Arial"/>
              </a:defRPr>
            </a:lvl6pPr>
            <a:lvl7pPr algn="l">
              <a:buNone/>
              <a:defRPr sz="2850" b="1">
                <a:solidFill>
                  <a:srgbClr val="173042"/>
                </a:solidFill>
                <a:latin typeface="Arial"/>
                <a:ea typeface="Arial"/>
                <a:cs typeface="Arial"/>
              </a:defRPr>
            </a:lvl7pPr>
            <a:lvl8pPr algn="l">
              <a:buNone/>
              <a:defRPr sz="2850" b="1">
                <a:solidFill>
                  <a:srgbClr val="173042"/>
                </a:solidFill>
                <a:latin typeface="Arial"/>
                <a:ea typeface="Arial"/>
                <a:cs typeface="Arial"/>
              </a:defRPr>
            </a:lvl8pPr>
            <a:lvl9pPr algn="l">
              <a:buNone/>
              <a:defRPr sz="2850" b="1">
                <a:solidFill>
                  <a:srgbClr val="173042"/>
                </a:solidFill>
                <a:latin typeface="Arial"/>
                <a:ea typeface="Arial"/>
                <a:cs typeface="Arial"/>
              </a:defRPr>
            </a:lvl9pPr>
          </a:lstStyle>
          <a:p xmlns:a="http://schemas.openxmlformats.org/drawingml/2006/main">
            <a:pPr algn="l">
              <a:buNone/>
              <a:defRPr sz="2850" b="1">
                <a:solidFill>
                  <a:srgbClr val="173042"/>
                </a:solidFill>
                <a:latin typeface="Arial"/>
                <a:ea typeface="Arial"/>
                <a:cs typeface="Arial"/>
              </a:defRPr>
            </a:pPr>
            <a:r>
              <a:rPr sz="2850" b="1">
                <a:solidFill>
                  <a:srgbClr val="173042"/>
                </a:solidFill>
                <a:latin typeface="Arial"/>
                <a:ea typeface="Arial"/>
                <a:cs typeface="Arial"/>
              </a:rPr>
              <a:t>NEU-DET defect images and ground truth</a:t>
            </a:r>
          </a:p>
        </p:txBody>
      </p:sp>
      <p:sp>
        <p:nvSpPr>
          <p:cNvPr id="3" name="slide-subtitle">
            <a:extLst xmlns:a="http://schemas.openxmlformats.org/drawingml/2006/main">
              <a:ext uri="{FF2B5EF4-FFF2-40B4-BE49-F238E27FC236}">
                <a16:creationId xmlns:a16="http://schemas.microsoft.com/office/drawing/2014/main" id="{B1324A5D-6A16-414C-8C4D-850C1EFAE5F4}"/>
              </a:ext>
            </a:extLst>
          </p:cNvPr>
          <p:cNvSpPr>
            <a:spLocks xmlns:a="http://schemas.openxmlformats.org/drawingml/2006/main" noGrp="1"/>
          </p:cNvSpPr>
          <p:nvPr/>
        </p:nvSpPr>
        <p:spPr>
          <a:xfrm xmlns:a="http://schemas.openxmlformats.org/drawingml/2006/main">
            <a:off x="609600" y="1400175"/>
            <a:ext cx="109728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875" b="0">
                <a:solidFill>
                  <a:srgbClr val="586B79"/>
                </a:solidFill>
                <a:latin typeface="Arial"/>
                <a:ea typeface="Arial"/>
                <a:cs typeface="Arial"/>
              </a:defRPr>
            </a:defPPr>
            <a:lvl1pPr algn="l">
              <a:buNone/>
              <a:defRPr sz="1875" b="0">
                <a:solidFill>
                  <a:srgbClr val="586B79"/>
                </a:solidFill>
                <a:latin typeface="Arial"/>
                <a:ea typeface="Arial"/>
                <a:cs typeface="Arial"/>
              </a:defRPr>
            </a:lvl1pPr>
            <a:lvl2pPr algn="l">
              <a:buNone/>
              <a:defRPr sz="1875" b="0">
                <a:solidFill>
                  <a:srgbClr val="586B79"/>
                </a:solidFill>
                <a:latin typeface="Arial"/>
                <a:ea typeface="Arial"/>
                <a:cs typeface="Arial"/>
              </a:defRPr>
            </a:lvl2pPr>
            <a:lvl3pPr algn="l">
              <a:buNone/>
              <a:defRPr sz="1875" b="0">
                <a:solidFill>
                  <a:srgbClr val="586B79"/>
                </a:solidFill>
                <a:latin typeface="Arial"/>
                <a:ea typeface="Arial"/>
                <a:cs typeface="Arial"/>
              </a:defRPr>
            </a:lvl3pPr>
            <a:lvl4pPr algn="l">
              <a:buNone/>
              <a:defRPr sz="1875" b="0">
                <a:solidFill>
                  <a:srgbClr val="586B79"/>
                </a:solidFill>
                <a:latin typeface="Arial"/>
                <a:ea typeface="Arial"/>
                <a:cs typeface="Arial"/>
              </a:defRPr>
            </a:lvl4pPr>
            <a:lvl5pPr algn="l">
              <a:buNone/>
              <a:defRPr sz="1875" b="0">
                <a:solidFill>
                  <a:srgbClr val="586B79"/>
                </a:solidFill>
                <a:latin typeface="Arial"/>
                <a:ea typeface="Arial"/>
                <a:cs typeface="Arial"/>
              </a:defRPr>
            </a:lvl5pPr>
            <a:lvl6pPr algn="l">
              <a:buNone/>
              <a:defRPr sz="1875" b="0">
                <a:solidFill>
                  <a:srgbClr val="586B79"/>
                </a:solidFill>
                <a:latin typeface="Arial"/>
                <a:ea typeface="Arial"/>
                <a:cs typeface="Arial"/>
              </a:defRPr>
            </a:lvl6pPr>
            <a:lvl7pPr algn="l">
              <a:buNone/>
              <a:defRPr sz="1875" b="0">
                <a:solidFill>
                  <a:srgbClr val="586B79"/>
                </a:solidFill>
                <a:latin typeface="Arial"/>
                <a:ea typeface="Arial"/>
                <a:cs typeface="Arial"/>
              </a:defRPr>
            </a:lvl7pPr>
            <a:lvl8pPr algn="l">
              <a:buNone/>
              <a:defRPr sz="1875" b="0">
                <a:solidFill>
                  <a:srgbClr val="586B79"/>
                </a:solidFill>
                <a:latin typeface="Arial"/>
                <a:ea typeface="Arial"/>
                <a:cs typeface="Arial"/>
              </a:defRPr>
            </a:lvl8pPr>
            <a:lvl9pPr algn="l">
              <a:buNone/>
              <a:defRPr sz="1875" b="0">
                <a:solidFill>
                  <a:srgbClr val="586B79"/>
                </a:solidFill>
                <a:latin typeface="Arial"/>
                <a:ea typeface="Arial"/>
                <a:cs typeface="Arial"/>
              </a:defRPr>
            </a:lvl9pPr>
          </a:lstStyle>
          <a:p xmlns:a="http://schemas.openxmlformats.org/drawingml/2006/main">
            <a:pPr algn="l">
              <a:buNone/>
              <a:defRPr sz="1875" b="0">
                <a:solidFill>
                  <a:srgbClr val="586B79"/>
                </a:solidFill>
                <a:latin typeface="Arial"/>
                <a:ea typeface="Arial"/>
                <a:cs typeface="Arial"/>
              </a:defRPr>
            </a:pPr>
            <a:r>
              <a:rPr sz="1875" b="0">
                <a:solidFill>
                  <a:srgbClr val="586B79"/>
                </a:solidFill>
                <a:latin typeface="Arial"/>
                <a:ea typeface="Arial"/>
                <a:cs typeface="Arial"/>
              </a:rPr>
              <a:t>Three examples of the defect shapes that the detector must localize.</a:t>
            </a:r>
          </a:p>
        </p:txBody>
      </p:sp>
      <p:sp>
        <p:nvSpPr>
          <p:cNvPr id="4" name="example-class-0">
            <a:extLst xmlns:a="http://schemas.openxmlformats.org/drawingml/2006/main">
              <a:ext uri="{FF2B5EF4-FFF2-40B4-BE49-F238E27FC236}">
                <a16:creationId xmlns:a16="http://schemas.microsoft.com/office/drawing/2014/main" id="{56DE1D15-6748-4EF7-AAC0-A65218AA6FDD}"/>
              </a:ext>
            </a:extLst>
          </p:cNvPr>
          <p:cNvSpPr>
            <a:spLocks xmlns:a="http://schemas.openxmlformats.org/drawingml/2006/main" noGrp="1"/>
          </p:cNvSpPr>
          <p:nvPr/>
        </p:nvSpPr>
        <p:spPr>
          <a:xfrm xmlns:a="http://schemas.openxmlformats.org/drawingml/2006/main">
            <a:off x="704850" y="2019300"/>
            <a:ext cx="33147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ctr">
              <a:defRPr sz="2100" b="1">
                <a:solidFill>
                  <a:srgbClr val="173042"/>
                </a:solidFill>
                <a:latin typeface="Arial"/>
                <a:ea typeface="Arial"/>
                <a:cs typeface="Arial"/>
              </a:defRPr>
            </a:defPPr>
            <a:lvl1pPr algn="ctr">
              <a:buNone/>
              <a:defRPr sz="2100" b="1">
                <a:solidFill>
                  <a:srgbClr val="173042"/>
                </a:solidFill>
                <a:latin typeface="Arial"/>
                <a:ea typeface="Arial"/>
                <a:cs typeface="Arial"/>
              </a:defRPr>
            </a:lvl1pPr>
            <a:lvl2pPr algn="ctr">
              <a:buNone/>
              <a:defRPr sz="2100" b="1">
                <a:solidFill>
                  <a:srgbClr val="173042"/>
                </a:solidFill>
                <a:latin typeface="Arial"/>
                <a:ea typeface="Arial"/>
                <a:cs typeface="Arial"/>
              </a:defRPr>
            </a:lvl2pPr>
            <a:lvl3pPr algn="ctr">
              <a:buNone/>
              <a:defRPr sz="2100" b="1">
                <a:solidFill>
                  <a:srgbClr val="173042"/>
                </a:solidFill>
                <a:latin typeface="Arial"/>
                <a:ea typeface="Arial"/>
                <a:cs typeface="Arial"/>
              </a:defRPr>
            </a:lvl3pPr>
            <a:lvl4pPr algn="ctr">
              <a:buNone/>
              <a:defRPr sz="2100" b="1">
                <a:solidFill>
                  <a:srgbClr val="173042"/>
                </a:solidFill>
                <a:latin typeface="Arial"/>
                <a:ea typeface="Arial"/>
                <a:cs typeface="Arial"/>
              </a:defRPr>
            </a:lvl4pPr>
            <a:lvl5pPr algn="ctr">
              <a:buNone/>
              <a:defRPr sz="2100" b="1">
                <a:solidFill>
                  <a:srgbClr val="173042"/>
                </a:solidFill>
                <a:latin typeface="Arial"/>
                <a:ea typeface="Arial"/>
                <a:cs typeface="Arial"/>
              </a:defRPr>
            </a:lvl5pPr>
            <a:lvl6pPr algn="ctr">
              <a:buNone/>
              <a:defRPr sz="2100" b="1">
                <a:solidFill>
                  <a:srgbClr val="173042"/>
                </a:solidFill>
                <a:latin typeface="Arial"/>
                <a:ea typeface="Arial"/>
                <a:cs typeface="Arial"/>
              </a:defRPr>
            </a:lvl6pPr>
            <a:lvl7pPr algn="ctr">
              <a:buNone/>
              <a:defRPr sz="2100" b="1">
                <a:solidFill>
                  <a:srgbClr val="173042"/>
                </a:solidFill>
                <a:latin typeface="Arial"/>
                <a:ea typeface="Arial"/>
                <a:cs typeface="Arial"/>
              </a:defRPr>
            </a:lvl7pPr>
            <a:lvl8pPr algn="ctr">
              <a:buNone/>
              <a:defRPr sz="2100" b="1">
                <a:solidFill>
                  <a:srgbClr val="173042"/>
                </a:solidFill>
                <a:latin typeface="Arial"/>
                <a:ea typeface="Arial"/>
                <a:cs typeface="Arial"/>
              </a:defRPr>
            </a:lvl8pPr>
            <a:lvl9pPr algn="ctr">
              <a:buNone/>
              <a:defRPr sz="2100" b="1">
                <a:solidFill>
                  <a:srgbClr val="173042"/>
                </a:solidFill>
                <a:latin typeface="Arial"/>
                <a:ea typeface="Arial"/>
                <a:cs typeface="Arial"/>
              </a:defRPr>
            </a:lvl9pPr>
          </a:lstStyle>
          <a:p xmlns:a="http://schemas.openxmlformats.org/drawingml/2006/main">
            <a:pPr algn="ctr">
              <a:buNone/>
              <a:defRPr sz="2100" b="1">
                <a:solidFill>
                  <a:srgbClr val="173042"/>
                </a:solidFill>
                <a:latin typeface="Arial"/>
                <a:ea typeface="Arial"/>
                <a:cs typeface="Arial"/>
              </a:defRPr>
            </a:pPr>
            <a:r>
              <a:rPr sz="2100" b="1">
                <a:solidFill>
                  <a:srgbClr val="173042"/>
                </a:solidFill>
                <a:latin typeface="Arial"/>
                <a:ea typeface="Arial"/>
                <a:cs typeface="Arial"/>
              </a:rPr>
              <a:t>Patches</a:t>
            </a:r>
          </a:p>
        </p:txBody>
      </p:sp>
      <p:pic>
        <p:nvPicPr>
          <p:cNvPr id="5" name="">
            <a:extLst xmlns:a="http://schemas.openxmlformats.org/drawingml/2006/main">
              <a:ext uri="{FF2B5EF4-FFF2-40B4-BE49-F238E27FC236}">
                <a16:creationId xmlns:a16="http://schemas.microsoft.com/office/drawing/2014/main" id="{86B02F5C-971C-4E75-B35C-BFA790FFA580}"/>
              </a:ext>
            </a:extLst>
          </p:cNvPr>
          <p:cNvPicPr>
            <a:picLocks xmlns:a="http://schemas.openxmlformats.org/drawingml/2006/main" noChangeAspect="1"/>
          </p:cNvPicPr>
          <p:nvPr/>
        </p:nvPicPr>
        <p:blipFill>
          <a:blip xmlns:r="http://schemas.openxmlformats.org/officeDocument/2006/relationships" xmlns:a="http://schemas.openxmlformats.org/drawingml/2006/main" r:embed="R01a5445936e34dff"/>
          <a:stretch xmlns:a="http://schemas.openxmlformats.org/drawingml/2006/main"/>
        </p:blipFill>
        <p:spPr>
          <a:xfrm xmlns:a="http://schemas.openxmlformats.org/drawingml/2006/main">
            <a:off x="933450" y="2476500"/>
            <a:ext cx="2857500" cy="2857500"/>
          </a:xfrm>
          <a:prstGeom xmlns:a="http://schemas.openxmlformats.org/drawingml/2006/main" prst="rect">
            <a:avLst/>
          </a:prstGeom>
        </p:spPr>
      </p:pic>
      <p:sp>
        <p:nvSpPr>
          <p:cNvPr id="6" name="GT-patches_161-0">
            <a:extLst xmlns:a="http://schemas.openxmlformats.org/drawingml/2006/main">
              <a:ext uri="{FF2B5EF4-FFF2-40B4-BE49-F238E27FC236}">
                <a16:creationId xmlns:a16="http://schemas.microsoft.com/office/drawing/2014/main" id="{F19B63A3-155D-4651-8015-EC4E5E750A44}"/>
              </a:ext>
            </a:extLst>
          </p:cNvPr>
          <p:cNvSpPr>
            <a:spLocks xmlns:a="http://schemas.openxmlformats.org/drawingml/2006/main" noGrp="1"/>
          </p:cNvSpPr>
          <p:nvPr/>
        </p:nvSpPr>
        <p:spPr>
          <a:xfrm xmlns:a="http://schemas.openxmlformats.org/drawingml/2006/main">
            <a:off x="1876425" y="2490788"/>
            <a:ext cx="1200150" cy="1057275"/>
          </a:xfrm>
          <a:prstGeom xmlns:a="http://schemas.openxmlformats.org/drawingml/2006/main" prst="rect">
            <a:avLst/>
          </a:prstGeom>
          <a:noFill xmlns:a="http://schemas.openxmlformats.org/drawingml/2006/main"/>
          <a:ln xmlns:a="http://schemas.openxmlformats.org/drawingml/2006/main" w="26670">
            <a:solidFill>
              <a:srgbClr val="FFC000"/>
            </a:solidFill>
            <a:prstDash val="solid"/>
          </a:ln>
        </p:spPr>
      </p:sp>
      <p:sp>
        <p:nvSpPr>
          <p:cNvPr id="7" name="example-desc-0">
            <a:extLst xmlns:a="http://schemas.openxmlformats.org/drawingml/2006/main">
              <a:ext uri="{FF2B5EF4-FFF2-40B4-BE49-F238E27FC236}">
                <a16:creationId xmlns:a16="http://schemas.microsoft.com/office/drawing/2014/main" id="{D9C348C6-D89A-4F83-BB38-EA9B6F55DD5F}"/>
              </a:ext>
            </a:extLst>
          </p:cNvPr>
          <p:cNvSpPr>
            <a:spLocks xmlns:a="http://schemas.openxmlformats.org/drawingml/2006/main" noGrp="1"/>
          </p:cNvSpPr>
          <p:nvPr/>
        </p:nvSpPr>
        <p:spPr>
          <a:xfrm xmlns:a="http://schemas.openxmlformats.org/drawingml/2006/main">
            <a:off x="704850" y="5457825"/>
            <a:ext cx="33147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ctr">
              <a:defRPr sz="1800" b="0">
                <a:solidFill>
                  <a:srgbClr val="203440"/>
                </a:solidFill>
                <a:latin typeface="Arial"/>
                <a:ea typeface="Arial"/>
                <a:cs typeface="Arial"/>
              </a:defRPr>
            </a:defPPr>
            <a:lvl1pPr algn="ctr">
              <a:buNone/>
              <a:defRPr sz="1800" b="0">
                <a:solidFill>
                  <a:srgbClr val="203440"/>
                </a:solidFill>
                <a:latin typeface="Arial"/>
                <a:ea typeface="Arial"/>
                <a:cs typeface="Arial"/>
              </a:defRPr>
            </a:lvl1pPr>
            <a:lvl2pPr algn="ctr">
              <a:buNone/>
              <a:defRPr sz="1800" b="0">
                <a:solidFill>
                  <a:srgbClr val="203440"/>
                </a:solidFill>
                <a:latin typeface="Arial"/>
                <a:ea typeface="Arial"/>
                <a:cs typeface="Arial"/>
              </a:defRPr>
            </a:lvl2pPr>
            <a:lvl3pPr algn="ctr">
              <a:buNone/>
              <a:defRPr sz="1800" b="0">
                <a:solidFill>
                  <a:srgbClr val="203440"/>
                </a:solidFill>
                <a:latin typeface="Arial"/>
                <a:ea typeface="Arial"/>
                <a:cs typeface="Arial"/>
              </a:defRPr>
            </a:lvl3pPr>
            <a:lvl4pPr algn="ctr">
              <a:buNone/>
              <a:defRPr sz="1800" b="0">
                <a:solidFill>
                  <a:srgbClr val="203440"/>
                </a:solidFill>
                <a:latin typeface="Arial"/>
                <a:ea typeface="Arial"/>
                <a:cs typeface="Arial"/>
              </a:defRPr>
            </a:lvl4pPr>
            <a:lvl5pPr algn="ctr">
              <a:buNone/>
              <a:defRPr sz="1800" b="0">
                <a:solidFill>
                  <a:srgbClr val="203440"/>
                </a:solidFill>
                <a:latin typeface="Arial"/>
                <a:ea typeface="Arial"/>
                <a:cs typeface="Arial"/>
              </a:defRPr>
            </a:lvl5pPr>
            <a:lvl6pPr algn="ctr">
              <a:buNone/>
              <a:defRPr sz="1800" b="0">
                <a:solidFill>
                  <a:srgbClr val="203440"/>
                </a:solidFill>
                <a:latin typeface="Arial"/>
                <a:ea typeface="Arial"/>
                <a:cs typeface="Arial"/>
              </a:defRPr>
            </a:lvl6pPr>
            <a:lvl7pPr algn="ctr">
              <a:buNone/>
              <a:defRPr sz="1800" b="0">
                <a:solidFill>
                  <a:srgbClr val="203440"/>
                </a:solidFill>
                <a:latin typeface="Arial"/>
                <a:ea typeface="Arial"/>
                <a:cs typeface="Arial"/>
              </a:defRPr>
            </a:lvl7pPr>
            <a:lvl8pPr algn="ctr">
              <a:buNone/>
              <a:defRPr sz="1800" b="0">
                <a:solidFill>
                  <a:srgbClr val="203440"/>
                </a:solidFill>
                <a:latin typeface="Arial"/>
                <a:ea typeface="Arial"/>
                <a:cs typeface="Arial"/>
              </a:defRPr>
            </a:lvl8pPr>
            <a:lvl9pPr algn="ctr">
              <a:buNone/>
              <a:defRPr sz="1800" b="0">
                <a:solidFill>
                  <a:srgbClr val="203440"/>
                </a:solidFill>
                <a:latin typeface="Arial"/>
                <a:ea typeface="Arial"/>
                <a:cs typeface="Arial"/>
              </a:defRPr>
            </a:lvl9pPr>
          </a:lstStyle>
          <a:p xmlns:a="http://schemas.openxmlformats.org/drawingml/2006/main">
            <a:pPr algn="ctr">
              <a:buNone/>
              <a:defRPr sz="1800" b="0">
                <a:solidFill>
                  <a:srgbClr val="203440"/>
                </a:solidFill>
                <a:latin typeface="Arial"/>
                <a:ea typeface="Arial"/>
                <a:cs typeface="Arial"/>
              </a:defRPr>
            </a:pPr>
            <a:r>
              <a:rPr sz="1800" b="0">
                <a:solidFill>
                  <a:srgbClr val="203440"/>
                </a:solidFill>
                <a:latin typeface="Arial"/>
                <a:ea typeface="Arial"/>
                <a:cs typeface="Arial"/>
              </a:rPr>
              <a:t>Broad dark region</a:t>
            </a:r>
          </a:p>
        </p:txBody>
      </p:sp>
      <p:sp>
        <p:nvSpPr>
          <p:cNvPr id="8" name="example-class-1">
            <a:extLst xmlns:a="http://schemas.openxmlformats.org/drawingml/2006/main">
              <a:ext uri="{FF2B5EF4-FFF2-40B4-BE49-F238E27FC236}">
                <a16:creationId xmlns:a16="http://schemas.microsoft.com/office/drawing/2014/main" id="{62EE49D7-B917-456E-88FB-61D54178E182}"/>
              </a:ext>
            </a:extLst>
          </p:cNvPr>
          <p:cNvSpPr>
            <a:spLocks xmlns:a="http://schemas.openxmlformats.org/drawingml/2006/main" noGrp="1"/>
          </p:cNvSpPr>
          <p:nvPr/>
        </p:nvSpPr>
        <p:spPr>
          <a:xfrm xmlns:a="http://schemas.openxmlformats.org/drawingml/2006/main">
            <a:off x="4419600" y="2019300"/>
            <a:ext cx="33147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ctr">
              <a:defRPr sz="2100" b="1">
                <a:solidFill>
                  <a:srgbClr val="173042"/>
                </a:solidFill>
                <a:latin typeface="Arial"/>
                <a:ea typeface="Arial"/>
                <a:cs typeface="Arial"/>
              </a:defRPr>
            </a:defPPr>
            <a:lvl1pPr algn="ctr">
              <a:buNone/>
              <a:defRPr sz="2100" b="1">
                <a:solidFill>
                  <a:srgbClr val="173042"/>
                </a:solidFill>
                <a:latin typeface="Arial"/>
                <a:ea typeface="Arial"/>
                <a:cs typeface="Arial"/>
              </a:defRPr>
            </a:lvl1pPr>
            <a:lvl2pPr algn="ctr">
              <a:buNone/>
              <a:defRPr sz="2100" b="1">
                <a:solidFill>
                  <a:srgbClr val="173042"/>
                </a:solidFill>
                <a:latin typeface="Arial"/>
                <a:ea typeface="Arial"/>
                <a:cs typeface="Arial"/>
              </a:defRPr>
            </a:lvl2pPr>
            <a:lvl3pPr algn="ctr">
              <a:buNone/>
              <a:defRPr sz="2100" b="1">
                <a:solidFill>
                  <a:srgbClr val="173042"/>
                </a:solidFill>
                <a:latin typeface="Arial"/>
                <a:ea typeface="Arial"/>
                <a:cs typeface="Arial"/>
              </a:defRPr>
            </a:lvl3pPr>
            <a:lvl4pPr algn="ctr">
              <a:buNone/>
              <a:defRPr sz="2100" b="1">
                <a:solidFill>
                  <a:srgbClr val="173042"/>
                </a:solidFill>
                <a:latin typeface="Arial"/>
                <a:ea typeface="Arial"/>
                <a:cs typeface="Arial"/>
              </a:defRPr>
            </a:lvl4pPr>
            <a:lvl5pPr algn="ctr">
              <a:buNone/>
              <a:defRPr sz="2100" b="1">
                <a:solidFill>
                  <a:srgbClr val="173042"/>
                </a:solidFill>
                <a:latin typeface="Arial"/>
                <a:ea typeface="Arial"/>
                <a:cs typeface="Arial"/>
              </a:defRPr>
            </a:lvl5pPr>
            <a:lvl6pPr algn="ctr">
              <a:buNone/>
              <a:defRPr sz="2100" b="1">
                <a:solidFill>
                  <a:srgbClr val="173042"/>
                </a:solidFill>
                <a:latin typeface="Arial"/>
                <a:ea typeface="Arial"/>
                <a:cs typeface="Arial"/>
              </a:defRPr>
            </a:lvl6pPr>
            <a:lvl7pPr algn="ctr">
              <a:buNone/>
              <a:defRPr sz="2100" b="1">
                <a:solidFill>
                  <a:srgbClr val="173042"/>
                </a:solidFill>
                <a:latin typeface="Arial"/>
                <a:ea typeface="Arial"/>
                <a:cs typeface="Arial"/>
              </a:defRPr>
            </a:lvl7pPr>
            <a:lvl8pPr algn="ctr">
              <a:buNone/>
              <a:defRPr sz="2100" b="1">
                <a:solidFill>
                  <a:srgbClr val="173042"/>
                </a:solidFill>
                <a:latin typeface="Arial"/>
                <a:ea typeface="Arial"/>
                <a:cs typeface="Arial"/>
              </a:defRPr>
            </a:lvl8pPr>
            <a:lvl9pPr algn="ctr">
              <a:buNone/>
              <a:defRPr sz="2100" b="1">
                <a:solidFill>
                  <a:srgbClr val="173042"/>
                </a:solidFill>
                <a:latin typeface="Arial"/>
                <a:ea typeface="Arial"/>
                <a:cs typeface="Arial"/>
              </a:defRPr>
            </a:lvl9pPr>
          </a:lstStyle>
          <a:p xmlns:a="http://schemas.openxmlformats.org/drawingml/2006/main">
            <a:pPr algn="ctr">
              <a:buNone/>
              <a:defRPr sz="2100" b="1">
                <a:solidFill>
                  <a:srgbClr val="173042"/>
                </a:solidFill>
                <a:latin typeface="Arial"/>
                <a:ea typeface="Arial"/>
                <a:cs typeface="Arial"/>
              </a:defRPr>
            </a:pPr>
            <a:r>
              <a:rPr sz="2100" b="1">
                <a:solidFill>
                  <a:srgbClr val="173042"/>
                </a:solidFill>
                <a:latin typeface="Arial"/>
                <a:ea typeface="Arial"/>
                <a:cs typeface="Arial"/>
              </a:rPr>
              <a:t>Inclusion</a:t>
            </a:r>
          </a:p>
        </p:txBody>
      </p:sp>
      <p:pic>
        <p:nvPicPr>
          <p:cNvPr id="9" name="">
            <a:extLst xmlns:a="http://schemas.openxmlformats.org/drawingml/2006/main">
              <a:ext uri="{FF2B5EF4-FFF2-40B4-BE49-F238E27FC236}">
                <a16:creationId xmlns:a16="http://schemas.microsoft.com/office/drawing/2014/main" id="{4E389163-92D9-41EB-9CC4-670E5E7D05A2}"/>
              </a:ext>
            </a:extLst>
          </p:cNvPr>
          <p:cNvPicPr>
            <a:picLocks xmlns:a="http://schemas.openxmlformats.org/drawingml/2006/main" noChangeAspect="1"/>
          </p:cNvPicPr>
          <p:nvPr/>
        </p:nvPicPr>
        <p:blipFill>
          <a:blip xmlns:r="http://schemas.openxmlformats.org/officeDocument/2006/relationships" xmlns:a="http://schemas.openxmlformats.org/drawingml/2006/main" r:embed="R31a3237ce0cc49cc"/>
          <a:stretch xmlns:a="http://schemas.openxmlformats.org/drawingml/2006/main"/>
        </p:blipFill>
        <p:spPr>
          <a:xfrm xmlns:a="http://schemas.openxmlformats.org/drawingml/2006/main">
            <a:off x="4648200" y="2476500"/>
            <a:ext cx="2857500" cy="2857500"/>
          </a:xfrm>
          <a:prstGeom xmlns:a="http://schemas.openxmlformats.org/drawingml/2006/main" prst="rect">
            <a:avLst/>
          </a:prstGeom>
        </p:spPr>
      </p:pic>
      <p:sp>
        <p:nvSpPr>
          <p:cNvPr id="10" name="GT-inclusion_235-0">
            <a:extLst xmlns:a="http://schemas.openxmlformats.org/drawingml/2006/main">
              <a:ext uri="{FF2B5EF4-FFF2-40B4-BE49-F238E27FC236}">
                <a16:creationId xmlns:a16="http://schemas.microsoft.com/office/drawing/2014/main" id="{773C0596-1955-40C5-8266-61AD68AAF806}"/>
              </a:ext>
            </a:extLst>
          </p:cNvPr>
          <p:cNvSpPr>
            <a:spLocks xmlns:a="http://schemas.openxmlformats.org/drawingml/2006/main" noGrp="1"/>
          </p:cNvSpPr>
          <p:nvPr/>
        </p:nvSpPr>
        <p:spPr>
          <a:xfrm xmlns:a="http://schemas.openxmlformats.org/drawingml/2006/main">
            <a:off x="5748338" y="3819525"/>
            <a:ext cx="757238" cy="1214438"/>
          </a:xfrm>
          <a:prstGeom xmlns:a="http://schemas.openxmlformats.org/drawingml/2006/main" prst="rect">
            <a:avLst/>
          </a:prstGeom>
          <a:noFill xmlns:a="http://schemas.openxmlformats.org/drawingml/2006/main"/>
          <a:ln xmlns:a="http://schemas.openxmlformats.org/drawingml/2006/main" w="26670">
            <a:solidFill>
              <a:srgbClr val="FFC000"/>
            </a:solidFill>
            <a:prstDash val="solid"/>
          </a:ln>
        </p:spPr>
      </p:sp>
      <p:sp>
        <p:nvSpPr>
          <p:cNvPr id="11" name="example-desc-1">
            <a:extLst xmlns:a="http://schemas.openxmlformats.org/drawingml/2006/main">
              <a:ext uri="{FF2B5EF4-FFF2-40B4-BE49-F238E27FC236}">
                <a16:creationId xmlns:a16="http://schemas.microsoft.com/office/drawing/2014/main" id="{E861521A-77C5-46BE-A65C-A1FB846E8F70}"/>
              </a:ext>
            </a:extLst>
          </p:cNvPr>
          <p:cNvSpPr>
            <a:spLocks xmlns:a="http://schemas.openxmlformats.org/drawingml/2006/main" noGrp="1"/>
          </p:cNvSpPr>
          <p:nvPr/>
        </p:nvSpPr>
        <p:spPr>
          <a:xfrm xmlns:a="http://schemas.openxmlformats.org/drawingml/2006/main">
            <a:off x="4419600" y="5457825"/>
            <a:ext cx="33147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ctr">
              <a:defRPr sz="1800" b="0">
                <a:solidFill>
                  <a:srgbClr val="203440"/>
                </a:solidFill>
                <a:latin typeface="Arial"/>
                <a:ea typeface="Arial"/>
                <a:cs typeface="Arial"/>
              </a:defRPr>
            </a:defPPr>
            <a:lvl1pPr algn="ctr">
              <a:buNone/>
              <a:defRPr sz="1800" b="0">
                <a:solidFill>
                  <a:srgbClr val="203440"/>
                </a:solidFill>
                <a:latin typeface="Arial"/>
                <a:ea typeface="Arial"/>
                <a:cs typeface="Arial"/>
              </a:defRPr>
            </a:lvl1pPr>
            <a:lvl2pPr algn="ctr">
              <a:buNone/>
              <a:defRPr sz="1800" b="0">
                <a:solidFill>
                  <a:srgbClr val="203440"/>
                </a:solidFill>
                <a:latin typeface="Arial"/>
                <a:ea typeface="Arial"/>
                <a:cs typeface="Arial"/>
              </a:defRPr>
            </a:lvl2pPr>
            <a:lvl3pPr algn="ctr">
              <a:buNone/>
              <a:defRPr sz="1800" b="0">
                <a:solidFill>
                  <a:srgbClr val="203440"/>
                </a:solidFill>
                <a:latin typeface="Arial"/>
                <a:ea typeface="Arial"/>
                <a:cs typeface="Arial"/>
              </a:defRPr>
            </a:lvl3pPr>
            <a:lvl4pPr algn="ctr">
              <a:buNone/>
              <a:defRPr sz="1800" b="0">
                <a:solidFill>
                  <a:srgbClr val="203440"/>
                </a:solidFill>
                <a:latin typeface="Arial"/>
                <a:ea typeface="Arial"/>
                <a:cs typeface="Arial"/>
              </a:defRPr>
            </a:lvl4pPr>
            <a:lvl5pPr algn="ctr">
              <a:buNone/>
              <a:defRPr sz="1800" b="0">
                <a:solidFill>
                  <a:srgbClr val="203440"/>
                </a:solidFill>
                <a:latin typeface="Arial"/>
                <a:ea typeface="Arial"/>
                <a:cs typeface="Arial"/>
              </a:defRPr>
            </a:lvl5pPr>
            <a:lvl6pPr algn="ctr">
              <a:buNone/>
              <a:defRPr sz="1800" b="0">
                <a:solidFill>
                  <a:srgbClr val="203440"/>
                </a:solidFill>
                <a:latin typeface="Arial"/>
                <a:ea typeface="Arial"/>
                <a:cs typeface="Arial"/>
              </a:defRPr>
            </a:lvl6pPr>
            <a:lvl7pPr algn="ctr">
              <a:buNone/>
              <a:defRPr sz="1800" b="0">
                <a:solidFill>
                  <a:srgbClr val="203440"/>
                </a:solidFill>
                <a:latin typeface="Arial"/>
                <a:ea typeface="Arial"/>
                <a:cs typeface="Arial"/>
              </a:defRPr>
            </a:lvl7pPr>
            <a:lvl8pPr algn="ctr">
              <a:buNone/>
              <a:defRPr sz="1800" b="0">
                <a:solidFill>
                  <a:srgbClr val="203440"/>
                </a:solidFill>
                <a:latin typeface="Arial"/>
                <a:ea typeface="Arial"/>
                <a:cs typeface="Arial"/>
              </a:defRPr>
            </a:lvl8pPr>
            <a:lvl9pPr algn="ctr">
              <a:buNone/>
              <a:defRPr sz="1800" b="0">
                <a:solidFill>
                  <a:srgbClr val="203440"/>
                </a:solidFill>
                <a:latin typeface="Arial"/>
                <a:ea typeface="Arial"/>
                <a:cs typeface="Arial"/>
              </a:defRPr>
            </a:lvl9pPr>
          </a:lstStyle>
          <a:p xmlns:a="http://schemas.openxmlformats.org/drawingml/2006/main">
            <a:pPr algn="ctr">
              <a:buNone/>
              <a:defRPr sz="1800" b="0">
                <a:solidFill>
                  <a:srgbClr val="203440"/>
                </a:solidFill>
                <a:latin typeface="Arial"/>
                <a:ea typeface="Arial"/>
                <a:cs typeface="Arial"/>
              </a:defRPr>
            </a:pPr>
            <a:r>
              <a:rPr sz="1800" b="0">
                <a:solidFill>
                  <a:srgbClr val="203440"/>
                </a:solidFill>
                <a:latin typeface="Arial"/>
                <a:ea typeface="Arial"/>
                <a:cs typeface="Arial"/>
              </a:rPr>
              <a:t>Narrow, irregular region</a:t>
            </a:r>
          </a:p>
        </p:txBody>
      </p:sp>
      <p:sp>
        <p:nvSpPr>
          <p:cNvPr id="12" name="example-class-2">
            <a:extLst xmlns:a="http://schemas.openxmlformats.org/drawingml/2006/main">
              <a:ext uri="{FF2B5EF4-FFF2-40B4-BE49-F238E27FC236}">
                <a16:creationId xmlns:a16="http://schemas.microsoft.com/office/drawing/2014/main" id="{36E75CA7-433A-4E05-B7EC-1162203687B1}"/>
              </a:ext>
            </a:extLst>
          </p:cNvPr>
          <p:cNvSpPr>
            <a:spLocks xmlns:a="http://schemas.openxmlformats.org/drawingml/2006/main" noGrp="1"/>
          </p:cNvSpPr>
          <p:nvPr/>
        </p:nvSpPr>
        <p:spPr>
          <a:xfrm xmlns:a="http://schemas.openxmlformats.org/drawingml/2006/main">
            <a:off x="8134350" y="2019300"/>
            <a:ext cx="33147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ctr">
              <a:defRPr sz="2100" b="1">
                <a:solidFill>
                  <a:srgbClr val="173042"/>
                </a:solidFill>
                <a:latin typeface="Arial"/>
                <a:ea typeface="Arial"/>
                <a:cs typeface="Arial"/>
              </a:defRPr>
            </a:defPPr>
            <a:lvl1pPr algn="ctr">
              <a:buNone/>
              <a:defRPr sz="2100" b="1">
                <a:solidFill>
                  <a:srgbClr val="173042"/>
                </a:solidFill>
                <a:latin typeface="Arial"/>
                <a:ea typeface="Arial"/>
                <a:cs typeface="Arial"/>
              </a:defRPr>
            </a:lvl1pPr>
            <a:lvl2pPr algn="ctr">
              <a:buNone/>
              <a:defRPr sz="2100" b="1">
                <a:solidFill>
                  <a:srgbClr val="173042"/>
                </a:solidFill>
                <a:latin typeface="Arial"/>
                <a:ea typeface="Arial"/>
                <a:cs typeface="Arial"/>
              </a:defRPr>
            </a:lvl2pPr>
            <a:lvl3pPr algn="ctr">
              <a:buNone/>
              <a:defRPr sz="2100" b="1">
                <a:solidFill>
                  <a:srgbClr val="173042"/>
                </a:solidFill>
                <a:latin typeface="Arial"/>
                <a:ea typeface="Arial"/>
                <a:cs typeface="Arial"/>
              </a:defRPr>
            </a:lvl3pPr>
            <a:lvl4pPr algn="ctr">
              <a:buNone/>
              <a:defRPr sz="2100" b="1">
                <a:solidFill>
                  <a:srgbClr val="173042"/>
                </a:solidFill>
                <a:latin typeface="Arial"/>
                <a:ea typeface="Arial"/>
                <a:cs typeface="Arial"/>
              </a:defRPr>
            </a:lvl4pPr>
            <a:lvl5pPr algn="ctr">
              <a:buNone/>
              <a:defRPr sz="2100" b="1">
                <a:solidFill>
                  <a:srgbClr val="173042"/>
                </a:solidFill>
                <a:latin typeface="Arial"/>
                <a:ea typeface="Arial"/>
                <a:cs typeface="Arial"/>
              </a:defRPr>
            </a:lvl5pPr>
            <a:lvl6pPr algn="ctr">
              <a:buNone/>
              <a:defRPr sz="2100" b="1">
                <a:solidFill>
                  <a:srgbClr val="173042"/>
                </a:solidFill>
                <a:latin typeface="Arial"/>
                <a:ea typeface="Arial"/>
                <a:cs typeface="Arial"/>
              </a:defRPr>
            </a:lvl6pPr>
            <a:lvl7pPr algn="ctr">
              <a:buNone/>
              <a:defRPr sz="2100" b="1">
                <a:solidFill>
                  <a:srgbClr val="173042"/>
                </a:solidFill>
                <a:latin typeface="Arial"/>
                <a:ea typeface="Arial"/>
                <a:cs typeface="Arial"/>
              </a:defRPr>
            </a:lvl7pPr>
            <a:lvl8pPr algn="ctr">
              <a:buNone/>
              <a:defRPr sz="2100" b="1">
                <a:solidFill>
                  <a:srgbClr val="173042"/>
                </a:solidFill>
                <a:latin typeface="Arial"/>
                <a:ea typeface="Arial"/>
                <a:cs typeface="Arial"/>
              </a:defRPr>
            </a:lvl8pPr>
            <a:lvl9pPr algn="ctr">
              <a:buNone/>
              <a:defRPr sz="2100" b="1">
                <a:solidFill>
                  <a:srgbClr val="173042"/>
                </a:solidFill>
                <a:latin typeface="Arial"/>
                <a:ea typeface="Arial"/>
                <a:cs typeface="Arial"/>
              </a:defRPr>
            </a:lvl9pPr>
          </a:lstStyle>
          <a:p xmlns:a="http://schemas.openxmlformats.org/drawingml/2006/main">
            <a:pPr algn="ctr">
              <a:buNone/>
              <a:defRPr sz="2100" b="1">
                <a:solidFill>
                  <a:srgbClr val="173042"/>
                </a:solidFill>
                <a:latin typeface="Arial"/>
                <a:ea typeface="Arial"/>
                <a:cs typeface="Arial"/>
              </a:defRPr>
            </a:pPr>
            <a:r>
              <a:rPr sz="2100" b="1">
                <a:solidFill>
                  <a:srgbClr val="173042"/>
                </a:solidFill>
                <a:latin typeface="Arial"/>
                <a:ea typeface="Arial"/>
                <a:cs typeface="Arial"/>
              </a:rPr>
              <a:t>Scratches</a:t>
            </a:r>
          </a:p>
        </p:txBody>
      </p:sp>
      <p:pic>
        <p:nvPicPr>
          <p:cNvPr id="13" name="">
            <a:extLst xmlns:a="http://schemas.openxmlformats.org/drawingml/2006/main">
              <a:ext uri="{FF2B5EF4-FFF2-40B4-BE49-F238E27FC236}">
                <a16:creationId xmlns:a16="http://schemas.microsoft.com/office/drawing/2014/main" id="{94C3C964-CF06-4FF7-8DFC-B58B631BDA0E}"/>
              </a:ext>
            </a:extLst>
          </p:cNvPr>
          <p:cNvPicPr>
            <a:picLocks xmlns:a="http://schemas.openxmlformats.org/drawingml/2006/main" noChangeAspect="1"/>
          </p:cNvPicPr>
          <p:nvPr/>
        </p:nvPicPr>
        <p:blipFill>
          <a:blip xmlns:r="http://schemas.openxmlformats.org/officeDocument/2006/relationships" xmlns:a="http://schemas.openxmlformats.org/drawingml/2006/main" r:embed="R51f7dae5c3c84d02"/>
          <a:stretch xmlns:a="http://schemas.openxmlformats.org/drawingml/2006/main"/>
        </p:blipFill>
        <p:spPr>
          <a:xfrm xmlns:a="http://schemas.openxmlformats.org/drawingml/2006/main">
            <a:off x="8362950" y="2476500"/>
            <a:ext cx="2857500" cy="2857500"/>
          </a:xfrm>
          <a:prstGeom xmlns:a="http://schemas.openxmlformats.org/drawingml/2006/main" prst="rect">
            <a:avLst/>
          </a:prstGeom>
        </p:spPr>
      </p:pic>
      <p:sp>
        <p:nvSpPr>
          <p:cNvPr id="14" name="GT-scratches_152-0">
            <a:extLst xmlns:a="http://schemas.openxmlformats.org/drawingml/2006/main">
              <a:ext uri="{FF2B5EF4-FFF2-40B4-BE49-F238E27FC236}">
                <a16:creationId xmlns:a16="http://schemas.microsoft.com/office/drawing/2014/main" id="{2843852B-9429-46D6-82E2-8891FC2CAF4A}"/>
              </a:ext>
            </a:extLst>
          </p:cNvPr>
          <p:cNvSpPr>
            <a:spLocks xmlns:a="http://schemas.openxmlformats.org/drawingml/2006/main" noGrp="1"/>
          </p:cNvSpPr>
          <p:nvPr/>
        </p:nvSpPr>
        <p:spPr>
          <a:xfrm xmlns:a="http://schemas.openxmlformats.org/drawingml/2006/main">
            <a:off x="8734425" y="2490788"/>
            <a:ext cx="385763" cy="2843213"/>
          </a:xfrm>
          <a:prstGeom xmlns:a="http://schemas.openxmlformats.org/drawingml/2006/main" prst="rect">
            <a:avLst/>
          </a:prstGeom>
          <a:noFill xmlns:a="http://schemas.openxmlformats.org/drawingml/2006/main"/>
          <a:ln xmlns:a="http://schemas.openxmlformats.org/drawingml/2006/main" w="26670">
            <a:solidFill>
              <a:srgbClr val="FFC000"/>
            </a:solidFill>
            <a:prstDash val="solid"/>
          </a:ln>
        </p:spPr>
      </p:sp>
      <p:sp>
        <p:nvSpPr>
          <p:cNvPr id="15" name="example-desc-2">
            <a:extLst xmlns:a="http://schemas.openxmlformats.org/drawingml/2006/main">
              <a:ext uri="{FF2B5EF4-FFF2-40B4-BE49-F238E27FC236}">
                <a16:creationId xmlns:a16="http://schemas.microsoft.com/office/drawing/2014/main" id="{2335554E-6D28-47A5-9E0A-A86900C44BB4}"/>
              </a:ext>
            </a:extLst>
          </p:cNvPr>
          <p:cNvSpPr>
            <a:spLocks xmlns:a="http://schemas.openxmlformats.org/drawingml/2006/main" noGrp="1"/>
          </p:cNvSpPr>
          <p:nvPr/>
        </p:nvSpPr>
        <p:spPr>
          <a:xfrm xmlns:a="http://schemas.openxmlformats.org/drawingml/2006/main">
            <a:off x="8134350" y="5457825"/>
            <a:ext cx="33147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ctr">
              <a:defRPr sz="1800" b="0">
                <a:solidFill>
                  <a:srgbClr val="203440"/>
                </a:solidFill>
                <a:latin typeface="Arial"/>
                <a:ea typeface="Arial"/>
                <a:cs typeface="Arial"/>
              </a:defRPr>
            </a:defPPr>
            <a:lvl1pPr algn="ctr">
              <a:buNone/>
              <a:defRPr sz="1800" b="0">
                <a:solidFill>
                  <a:srgbClr val="203440"/>
                </a:solidFill>
                <a:latin typeface="Arial"/>
                <a:ea typeface="Arial"/>
                <a:cs typeface="Arial"/>
              </a:defRPr>
            </a:lvl1pPr>
            <a:lvl2pPr algn="ctr">
              <a:buNone/>
              <a:defRPr sz="1800" b="0">
                <a:solidFill>
                  <a:srgbClr val="203440"/>
                </a:solidFill>
                <a:latin typeface="Arial"/>
                <a:ea typeface="Arial"/>
                <a:cs typeface="Arial"/>
              </a:defRPr>
            </a:lvl2pPr>
            <a:lvl3pPr algn="ctr">
              <a:buNone/>
              <a:defRPr sz="1800" b="0">
                <a:solidFill>
                  <a:srgbClr val="203440"/>
                </a:solidFill>
                <a:latin typeface="Arial"/>
                <a:ea typeface="Arial"/>
                <a:cs typeface="Arial"/>
              </a:defRPr>
            </a:lvl3pPr>
            <a:lvl4pPr algn="ctr">
              <a:buNone/>
              <a:defRPr sz="1800" b="0">
                <a:solidFill>
                  <a:srgbClr val="203440"/>
                </a:solidFill>
                <a:latin typeface="Arial"/>
                <a:ea typeface="Arial"/>
                <a:cs typeface="Arial"/>
              </a:defRPr>
            </a:lvl4pPr>
            <a:lvl5pPr algn="ctr">
              <a:buNone/>
              <a:defRPr sz="1800" b="0">
                <a:solidFill>
                  <a:srgbClr val="203440"/>
                </a:solidFill>
                <a:latin typeface="Arial"/>
                <a:ea typeface="Arial"/>
                <a:cs typeface="Arial"/>
              </a:defRPr>
            </a:lvl5pPr>
            <a:lvl6pPr algn="ctr">
              <a:buNone/>
              <a:defRPr sz="1800" b="0">
                <a:solidFill>
                  <a:srgbClr val="203440"/>
                </a:solidFill>
                <a:latin typeface="Arial"/>
                <a:ea typeface="Arial"/>
                <a:cs typeface="Arial"/>
              </a:defRPr>
            </a:lvl6pPr>
            <a:lvl7pPr algn="ctr">
              <a:buNone/>
              <a:defRPr sz="1800" b="0">
                <a:solidFill>
                  <a:srgbClr val="203440"/>
                </a:solidFill>
                <a:latin typeface="Arial"/>
                <a:ea typeface="Arial"/>
                <a:cs typeface="Arial"/>
              </a:defRPr>
            </a:lvl7pPr>
            <a:lvl8pPr algn="ctr">
              <a:buNone/>
              <a:defRPr sz="1800" b="0">
                <a:solidFill>
                  <a:srgbClr val="203440"/>
                </a:solidFill>
                <a:latin typeface="Arial"/>
                <a:ea typeface="Arial"/>
                <a:cs typeface="Arial"/>
              </a:defRPr>
            </a:lvl8pPr>
            <a:lvl9pPr algn="ctr">
              <a:buNone/>
              <a:defRPr sz="1800" b="0">
                <a:solidFill>
                  <a:srgbClr val="203440"/>
                </a:solidFill>
                <a:latin typeface="Arial"/>
                <a:ea typeface="Arial"/>
                <a:cs typeface="Arial"/>
              </a:defRPr>
            </a:lvl9pPr>
          </a:lstStyle>
          <a:p xmlns:a="http://schemas.openxmlformats.org/drawingml/2006/main">
            <a:pPr algn="ctr">
              <a:buNone/>
              <a:defRPr sz="1800" b="0">
                <a:solidFill>
                  <a:srgbClr val="203440"/>
                </a:solidFill>
                <a:latin typeface="Arial"/>
                <a:ea typeface="Arial"/>
                <a:cs typeface="Arial"/>
              </a:defRPr>
            </a:pPr>
            <a:r>
              <a:rPr sz="1800" b="0">
                <a:solidFill>
                  <a:srgbClr val="203440"/>
                </a:solidFill>
                <a:latin typeface="Arial"/>
                <a:ea typeface="Arial"/>
                <a:cs typeface="Arial"/>
              </a:rPr>
              <a:t>Elongated bright marks</a:t>
            </a:r>
          </a:p>
        </p:txBody>
      </p:sp>
      <p:sp>
        <p:nvSpPr>
          <p:cNvPr id="16" name="image-legend">
            <a:extLst xmlns:a="http://schemas.openxmlformats.org/drawingml/2006/main">
              <a:ext uri="{FF2B5EF4-FFF2-40B4-BE49-F238E27FC236}">
                <a16:creationId xmlns:a16="http://schemas.microsoft.com/office/drawing/2014/main" id="{F67447C0-93E9-4920-935D-DBB772F716F9}"/>
              </a:ext>
            </a:extLst>
          </p:cNvPr>
          <p:cNvSpPr>
            <a:spLocks xmlns:a="http://schemas.openxmlformats.org/drawingml/2006/main" noGrp="1"/>
          </p:cNvSpPr>
          <p:nvPr/>
        </p:nvSpPr>
        <p:spPr>
          <a:xfrm xmlns:a="http://schemas.openxmlformats.org/drawingml/2006/main">
            <a:off x="609600" y="5886450"/>
            <a:ext cx="1097280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425" b="0">
                <a:solidFill>
                  <a:srgbClr val="586B79"/>
                </a:solidFill>
                <a:latin typeface="Arial"/>
                <a:ea typeface="Arial"/>
                <a:cs typeface="Arial"/>
              </a:defRPr>
            </a:defPPr>
            <a:lvl1pPr algn="l">
              <a:buNone/>
              <a:defRPr sz="1425" b="0">
                <a:solidFill>
                  <a:srgbClr val="586B79"/>
                </a:solidFill>
                <a:latin typeface="Arial"/>
                <a:ea typeface="Arial"/>
                <a:cs typeface="Arial"/>
              </a:defRPr>
            </a:lvl1pPr>
            <a:lvl2pPr algn="l">
              <a:buNone/>
              <a:defRPr sz="1425" b="0">
                <a:solidFill>
                  <a:srgbClr val="586B79"/>
                </a:solidFill>
                <a:latin typeface="Arial"/>
                <a:ea typeface="Arial"/>
                <a:cs typeface="Arial"/>
              </a:defRPr>
            </a:lvl2pPr>
            <a:lvl3pPr algn="l">
              <a:buNone/>
              <a:defRPr sz="1425" b="0">
                <a:solidFill>
                  <a:srgbClr val="586B79"/>
                </a:solidFill>
                <a:latin typeface="Arial"/>
                <a:ea typeface="Arial"/>
                <a:cs typeface="Arial"/>
              </a:defRPr>
            </a:lvl3pPr>
            <a:lvl4pPr algn="l">
              <a:buNone/>
              <a:defRPr sz="1425" b="0">
                <a:solidFill>
                  <a:srgbClr val="586B79"/>
                </a:solidFill>
                <a:latin typeface="Arial"/>
                <a:ea typeface="Arial"/>
                <a:cs typeface="Arial"/>
              </a:defRPr>
            </a:lvl4pPr>
            <a:lvl5pPr algn="l">
              <a:buNone/>
              <a:defRPr sz="1425" b="0">
                <a:solidFill>
                  <a:srgbClr val="586B79"/>
                </a:solidFill>
                <a:latin typeface="Arial"/>
                <a:ea typeface="Arial"/>
                <a:cs typeface="Arial"/>
              </a:defRPr>
            </a:lvl5pPr>
            <a:lvl6pPr algn="l">
              <a:buNone/>
              <a:defRPr sz="1425" b="0">
                <a:solidFill>
                  <a:srgbClr val="586B79"/>
                </a:solidFill>
                <a:latin typeface="Arial"/>
                <a:ea typeface="Arial"/>
                <a:cs typeface="Arial"/>
              </a:defRPr>
            </a:lvl6pPr>
            <a:lvl7pPr algn="l">
              <a:buNone/>
              <a:defRPr sz="1425" b="0">
                <a:solidFill>
                  <a:srgbClr val="586B79"/>
                </a:solidFill>
                <a:latin typeface="Arial"/>
                <a:ea typeface="Arial"/>
                <a:cs typeface="Arial"/>
              </a:defRPr>
            </a:lvl7pPr>
            <a:lvl8pPr algn="l">
              <a:buNone/>
              <a:defRPr sz="1425" b="0">
                <a:solidFill>
                  <a:srgbClr val="586B79"/>
                </a:solidFill>
                <a:latin typeface="Arial"/>
                <a:ea typeface="Arial"/>
                <a:cs typeface="Arial"/>
              </a:defRPr>
            </a:lvl8pPr>
            <a:lvl9pPr algn="l">
              <a:buNone/>
              <a:defRPr sz="1425" b="0">
                <a:solidFill>
                  <a:srgbClr val="586B79"/>
                </a:solidFill>
                <a:latin typeface="Arial"/>
                <a:ea typeface="Arial"/>
                <a:cs typeface="Arial"/>
              </a:defRPr>
            </a:lvl9pPr>
          </a:lstStyle>
          <a:p xmlns:a="http://schemas.openxmlformats.org/drawingml/2006/main">
            <a:pPr algn="l">
              <a:buNone/>
              <a:defRPr sz="1425" b="0">
                <a:solidFill>
                  <a:srgbClr val="586B79"/>
                </a:solidFill>
                <a:latin typeface="Arial"/>
                <a:ea typeface="Arial"/>
                <a:cs typeface="Arial"/>
              </a:defRPr>
            </a:pPr>
            <a:r>
              <a:rPr sz="1425" b="0">
                <a:solidFill>
                  <a:srgbClr val="586B79"/>
                </a:solidFill>
                <a:latin typeface="Arial"/>
                <a:ea typeface="Arial"/>
                <a:cs typeface="Arial"/>
              </a:rPr>
              <a:t>Gold boxes: dataset ground truth. Examples illustrate the data; performance is assessed across the test set.</a:t>
            </a:r>
          </a:p>
        </p:txBody>
      </p:sp>
      <p:sp>
        <p:nvSpPr>
          <p:cNvPr id="17" name="footer-rule">
            <a:extLst xmlns:a="http://schemas.openxmlformats.org/drawingml/2006/main">
              <a:ext uri="{FF2B5EF4-FFF2-40B4-BE49-F238E27FC236}">
                <a16:creationId xmlns:a16="http://schemas.microsoft.com/office/drawing/2014/main" id="{F6F2E962-0108-4A07-91A8-98EC211BE3F7}"/>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4DEE4"/>
          </a:solidFill>
          <a:ln xmlns:a="http://schemas.openxmlformats.org/drawingml/2006/main" w="0">
            <a:noFill/>
            <a:prstDash val="solid"/>
          </a:ln>
        </p:spPr>
      </p:sp>
      <p:sp>
        <p:nvSpPr>
          <p:cNvPr id="18" name="footer-author">
            <a:extLst xmlns:a="http://schemas.openxmlformats.org/drawingml/2006/main">
              <a:ext uri="{FF2B5EF4-FFF2-40B4-BE49-F238E27FC236}">
                <a16:creationId xmlns:a16="http://schemas.microsoft.com/office/drawing/2014/main" id="{001AF90D-82F2-4385-994E-C38288C0A3F0}"/>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00" b="0">
                <a:solidFill>
                  <a:srgbClr val="586B79"/>
                </a:solidFill>
                <a:latin typeface="Arial"/>
                <a:ea typeface="Arial"/>
                <a:cs typeface="Arial"/>
              </a:defRPr>
            </a:defPPr>
            <a:lvl1pPr algn="l">
              <a:buNone/>
              <a:defRPr sz="1200" b="0">
                <a:solidFill>
                  <a:srgbClr val="586B79"/>
                </a:solidFill>
                <a:latin typeface="Arial"/>
                <a:ea typeface="Arial"/>
                <a:cs typeface="Arial"/>
              </a:defRPr>
            </a:lvl1pPr>
            <a:lvl2pPr algn="l">
              <a:buNone/>
              <a:defRPr sz="1200" b="0">
                <a:solidFill>
                  <a:srgbClr val="586B79"/>
                </a:solidFill>
                <a:latin typeface="Arial"/>
                <a:ea typeface="Arial"/>
                <a:cs typeface="Arial"/>
              </a:defRPr>
            </a:lvl2pPr>
            <a:lvl3pPr algn="l">
              <a:buNone/>
              <a:defRPr sz="1200" b="0">
                <a:solidFill>
                  <a:srgbClr val="586B79"/>
                </a:solidFill>
                <a:latin typeface="Arial"/>
                <a:ea typeface="Arial"/>
                <a:cs typeface="Arial"/>
              </a:defRPr>
            </a:lvl3pPr>
            <a:lvl4pPr algn="l">
              <a:buNone/>
              <a:defRPr sz="1200" b="0">
                <a:solidFill>
                  <a:srgbClr val="586B79"/>
                </a:solidFill>
                <a:latin typeface="Arial"/>
                <a:ea typeface="Arial"/>
                <a:cs typeface="Arial"/>
              </a:defRPr>
            </a:lvl4pPr>
            <a:lvl5pPr algn="l">
              <a:buNone/>
              <a:defRPr sz="1200" b="0">
                <a:solidFill>
                  <a:srgbClr val="586B79"/>
                </a:solidFill>
                <a:latin typeface="Arial"/>
                <a:ea typeface="Arial"/>
                <a:cs typeface="Arial"/>
              </a:defRPr>
            </a:lvl5pPr>
            <a:lvl6pPr algn="l">
              <a:buNone/>
              <a:defRPr sz="1200" b="0">
                <a:solidFill>
                  <a:srgbClr val="586B79"/>
                </a:solidFill>
                <a:latin typeface="Arial"/>
                <a:ea typeface="Arial"/>
                <a:cs typeface="Arial"/>
              </a:defRPr>
            </a:lvl6pPr>
            <a:lvl7pPr algn="l">
              <a:buNone/>
              <a:defRPr sz="1200" b="0">
                <a:solidFill>
                  <a:srgbClr val="586B79"/>
                </a:solidFill>
                <a:latin typeface="Arial"/>
                <a:ea typeface="Arial"/>
                <a:cs typeface="Arial"/>
              </a:defRPr>
            </a:lvl7pPr>
            <a:lvl8pPr algn="l">
              <a:buNone/>
              <a:defRPr sz="1200" b="0">
                <a:solidFill>
                  <a:srgbClr val="586B79"/>
                </a:solidFill>
                <a:latin typeface="Arial"/>
                <a:ea typeface="Arial"/>
                <a:cs typeface="Arial"/>
              </a:defRPr>
            </a:lvl8pPr>
            <a:lvl9pPr algn="l">
              <a:buNone/>
              <a:defRPr sz="1200" b="0">
                <a:solidFill>
                  <a:srgbClr val="586B79"/>
                </a:solidFill>
                <a:latin typeface="Arial"/>
                <a:ea typeface="Arial"/>
                <a:cs typeface="Arial"/>
              </a:defRPr>
            </a:lvl9pPr>
          </a:lstStyle>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19" name="footer-number">
            <a:extLst xmlns:a="http://schemas.openxmlformats.org/drawingml/2006/main">
              <a:ext uri="{FF2B5EF4-FFF2-40B4-BE49-F238E27FC236}">
                <a16:creationId xmlns:a16="http://schemas.microsoft.com/office/drawing/2014/main" id="{8531A795-12FE-4F75-94E0-CC8966616A04}"/>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r">
              <a:defRPr sz="1350" b="0">
                <a:solidFill>
                  <a:srgbClr val="586B79"/>
                </a:solidFill>
                <a:latin typeface="Arial"/>
                <a:ea typeface="Arial"/>
                <a:cs typeface="Arial"/>
              </a:defRPr>
            </a:defPPr>
            <a:lvl1pPr algn="r">
              <a:buNone/>
              <a:defRPr sz="1350" b="0">
                <a:solidFill>
                  <a:srgbClr val="586B79"/>
                </a:solidFill>
                <a:latin typeface="Arial"/>
                <a:ea typeface="Arial"/>
                <a:cs typeface="Arial"/>
              </a:defRPr>
            </a:lvl1pPr>
            <a:lvl2pPr algn="r">
              <a:buNone/>
              <a:defRPr sz="1350" b="0">
                <a:solidFill>
                  <a:srgbClr val="586B79"/>
                </a:solidFill>
                <a:latin typeface="Arial"/>
                <a:ea typeface="Arial"/>
                <a:cs typeface="Arial"/>
              </a:defRPr>
            </a:lvl2pPr>
            <a:lvl3pPr algn="r">
              <a:buNone/>
              <a:defRPr sz="1350" b="0">
                <a:solidFill>
                  <a:srgbClr val="586B79"/>
                </a:solidFill>
                <a:latin typeface="Arial"/>
                <a:ea typeface="Arial"/>
                <a:cs typeface="Arial"/>
              </a:defRPr>
            </a:lvl3pPr>
            <a:lvl4pPr algn="r">
              <a:buNone/>
              <a:defRPr sz="1350" b="0">
                <a:solidFill>
                  <a:srgbClr val="586B79"/>
                </a:solidFill>
                <a:latin typeface="Arial"/>
                <a:ea typeface="Arial"/>
                <a:cs typeface="Arial"/>
              </a:defRPr>
            </a:lvl4pPr>
            <a:lvl5pPr algn="r">
              <a:buNone/>
              <a:defRPr sz="1350" b="0">
                <a:solidFill>
                  <a:srgbClr val="586B79"/>
                </a:solidFill>
                <a:latin typeface="Arial"/>
                <a:ea typeface="Arial"/>
                <a:cs typeface="Arial"/>
              </a:defRPr>
            </a:lvl5pPr>
            <a:lvl6pPr algn="r">
              <a:buNone/>
              <a:defRPr sz="1350" b="0">
                <a:solidFill>
                  <a:srgbClr val="586B79"/>
                </a:solidFill>
                <a:latin typeface="Arial"/>
                <a:ea typeface="Arial"/>
                <a:cs typeface="Arial"/>
              </a:defRPr>
            </a:lvl6pPr>
            <a:lvl7pPr algn="r">
              <a:buNone/>
              <a:defRPr sz="1350" b="0">
                <a:solidFill>
                  <a:srgbClr val="586B79"/>
                </a:solidFill>
                <a:latin typeface="Arial"/>
                <a:ea typeface="Arial"/>
                <a:cs typeface="Arial"/>
              </a:defRPr>
            </a:lvl7pPr>
            <a:lvl8pPr algn="r">
              <a:buNone/>
              <a:defRPr sz="1350" b="0">
                <a:solidFill>
                  <a:srgbClr val="586B79"/>
                </a:solidFill>
                <a:latin typeface="Arial"/>
                <a:ea typeface="Arial"/>
                <a:cs typeface="Arial"/>
              </a:defRPr>
            </a:lvl8pPr>
            <a:lvl9pPr algn="r">
              <a:buNone/>
              <a:defRPr sz="1350" b="0">
                <a:solidFill>
                  <a:srgbClr val="586B79"/>
                </a:solidFill>
                <a:latin typeface="Arial"/>
                <a:ea typeface="Arial"/>
                <a:cs typeface="Arial"/>
              </a:defRPr>
            </a:lvl9pPr>
          </a:lstStyle>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B4</a:t>
            </a:r>
          </a:p>
        </p:txBody>
      </p:sp>
    </p:spTree>
    <p:extLst>
      <p:ext uri="{BB962C8B-B14F-4D97-AF65-F5344CB8AC3E}">
        <p14:creationId xmlns:p14="http://schemas.microsoft.com/office/powerpoint/2010/main" val="1036879548"/>
      </p:ext>
    </p:extLst>
  </p:cSld>
</p:sld>
</file>

<file path=ppt/slides/slide20.xml><?xml version="1.0" encoding="utf-8"?>
<p:sld xmlns:p="http://schemas.openxmlformats.org/presentationml/2006/main" show="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eyebrow">
            <a:extLst xmlns:a="http://schemas.openxmlformats.org/drawingml/2006/main">
              <a:ext uri="{FF2B5EF4-FFF2-40B4-BE49-F238E27FC236}">
                <a16:creationId xmlns:a16="http://schemas.microsoft.com/office/drawing/2014/main" id="{760B8B02-1CF3-4696-8CCA-E34A2BEF0AB6}"/>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75" b="1">
                <a:solidFill>
                  <a:srgbClr val="007E83"/>
                </a:solidFill>
                <a:latin typeface="Arial"/>
                <a:ea typeface="Arial"/>
                <a:cs typeface="Arial"/>
              </a:defRPr>
            </a:defPPr>
            <a:lvl1pPr algn="l">
              <a:buNone/>
              <a:defRPr sz="1275" b="1">
                <a:solidFill>
                  <a:srgbClr val="007E83"/>
                </a:solidFill>
                <a:latin typeface="Arial"/>
                <a:ea typeface="Arial"/>
                <a:cs typeface="Arial"/>
              </a:defRPr>
            </a:lvl1pPr>
            <a:lvl2pPr algn="l">
              <a:buNone/>
              <a:defRPr sz="1275" b="1">
                <a:solidFill>
                  <a:srgbClr val="007E83"/>
                </a:solidFill>
                <a:latin typeface="Arial"/>
                <a:ea typeface="Arial"/>
                <a:cs typeface="Arial"/>
              </a:defRPr>
            </a:lvl2pPr>
            <a:lvl3pPr algn="l">
              <a:buNone/>
              <a:defRPr sz="1275" b="1">
                <a:solidFill>
                  <a:srgbClr val="007E83"/>
                </a:solidFill>
                <a:latin typeface="Arial"/>
                <a:ea typeface="Arial"/>
                <a:cs typeface="Arial"/>
              </a:defRPr>
            </a:lvl3pPr>
            <a:lvl4pPr algn="l">
              <a:buNone/>
              <a:defRPr sz="1275" b="1">
                <a:solidFill>
                  <a:srgbClr val="007E83"/>
                </a:solidFill>
                <a:latin typeface="Arial"/>
                <a:ea typeface="Arial"/>
                <a:cs typeface="Arial"/>
              </a:defRPr>
            </a:lvl4pPr>
            <a:lvl5pPr algn="l">
              <a:buNone/>
              <a:defRPr sz="1275" b="1">
                <a:solidFill>
                  <a:srgbClr val="007E83"/>
                </a:solidFill>
                <a:latin typeface="Arial"/>
                <a:ea typeface="Arial"/>
                <a:cs typeface="Arial"/>
              </a:defRPr>
            </a:lvl5pPr>
            <a:lvl6pPr algn="l">
              <a:buNone/>
              <a:defRPr sz="1275" b="1">
                <a:solidFill>
                  <a:srgbClr val="007E83"/>
                </a:solidFill>
                <a:latin typeface="Arial"/>
                <a:ea typeface="Arial"/>
                <a:cs typeface="Arial"/>
              </a:defRPr>
            </a:lvl6pPr>
            <a:lvl7pPr algn="l">
              <a:buNone/>
              <a:defRPr sz="1275" b="1">
                <a:solidFill>
                  <a:srgbClr val="007E83"/>
                </a:solidFill>
                <a:latin typeface="Arial"/>
                <a:ea typeface="Arial"/>
                <a:cs typeface="Arial"/>
              </a:defRPr>
            </a:lvl7pPr>
            <a:lvl8pPr algn="l">
              <a:buNone/>
              <a:defRPr sz="1275" b="1">
                <a:solidFill>
                  <a:srgbClr val="007E83"/>
                </a:solidFill>
                <a:latin typeface="Arial"/>
                <a:ea typeface="Arial"/>
                <a:cs typeface="Arial"/>
              </a:defRPr>
            </a:lvl8pPr>
            <a:lvl9pPr algn="l">
              <a:buNone/>
              <a:defRPr sz="1275" b="1">
                <a:solidFill>
                  <a:srgbClr val="007E83"/>
                </a:solidFill>
                <a:latin typeface="Arial"/>
                <a:ea typeface="Arial"/>
                <a:cs typeface="Arial"/>
              </a:defRPr>
            </a:lvl9pPr>
          </a:lstStyle>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BACKUP  ·  FOR DISCUSSION</a:t>
            </a:r>
          </a:p>
        </p:txBody>
      </p:sp>
      <p:sp>
        <p:nvSpPr>
          <p:cNvPr id="2" name="slide-title">
            <a:extLst xmlns:a="http://schemas.openxmlformats.org/drawingml/2006/main">
              <a:ext uri="{FF2B5EF4-FFF2-40B4-BE49-F238E27FC236}">
                <a16:creationId xmlns:a16="http://schemas.microsoft.com/office/drawing/2014/main" id="{997D7362-669B-43AE-9D08-4A75B06E8BBE}"/>
              </a:ext>
            </a:extLst>
          </p:cNvPr>
          <p:cNvSpPr>
            <a:spLocks xmlns:a="http://schemas.openxmlformats.org/drawingml/2006/main" noGrp="1"/>
          </p:cNvSpPr>
          <p:nvPr/>
        </p:nvSpPr>
        <p:spPr>
          <a:xfrm xmlns:a="http://schemas.openxmlformats.org/drawingml/2006/main">
            <a:off x="609600" y="695325"/>
            <a:ext cx="109728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850" b="1">
                <a:solidFill>
                  <a:srgbClr val="173042"/>
                </a:solidFill>
                <a:latin typeface="Arial"/>
                <a:ea typeface="Arial"/>
                <a:cs typeface="Arial"/>
              </a:defRPr>
            </a:defPPr>
            <a:lvl1pPr algn="l">
              <a:buNone/>
              <a:defRPr sz="2850" b="1">
                <a:solidFill>
                  <a:srgbClr val="173042"/>
                </a:solidFill>
                <a:latin typeface="Arial"/>
                <a:ea typeface="Arial"/>
                <a:cs typeface="Arial"/>
              </a:defRPr>
            </a:lvl1pPr>
            <a:lvl2pPr algn="l">
              <a:buNone/>
              <a:defRPr sz="2850" b="1">
                <a:solidFill>
                  <a:srgbClr val="173042"/>
                </a:solidFill>
                <a:latin typeface="Arial"/>
                <a:ea typeface="Arial"/>
                <a:cs typeface="Arial"/>
              </a:defRPr>
            </a:lvl2pPr>
            <a:lvl3pPr algn="l">
              <a:buNone/>
              <a:defRPr sz="2850" b="1">
                <a:solidFill>
                  <a:srgbClr val="173042"/>
                </a:solidFill>
                <a:latin typeface="Arial"/>
                <a:ea typeface="Arial"/>
                <a:cs typeface="Arial"/>
              </a:defRPr>
            </a:lvl3pPr>
            <a:lvl4pPr algn="l">
              <a:buNone/>
              <a:defRPr sz="2850" b="1">
                <a:solidFill>
                  <a:srgbClr val="173042"/>
                </a:solidFill>
                <a:latin typeface="Arial"/>
                <a:ea typeface="Arial"/>
                <a:cs typeface="Arial"/>
              </a:defRPr>
            </a:lvl4pPr>
            <a:lvl5pPr algn="l">
              <a:buNone/>
              <a:defRPr sz="2850" b="1">
                <a:solidFill>
                  <a:srgbClr val="173042"/>
                </a:solidFill>
                <a:latin typeface="Arial"/>
                <a:ea typeface="Arial"/>
                <a:cs typeface="Arial"/>
              </a:defRPr>
            </a:lvl5pPr>
            <a:lvl6pPr algn="l">
              <a:buNone/>
              <a:defRPr sz="2850" b="1">
                <a:solidFill>
                  <a:srgbClr val="173042"/>
                </a:solidFill>
                <a:latin typeface="Arial"/>
                <a:ea typeface="Arial"/>
                <a:cs typeface="Arial"/>
              </a:defRPr>
            </a:lvl6pPr>
            <a:lvl7pPr algn="l">
              <a:buNone/>
              <a:defRPr sz="2850" b="1">
                <a:solidFill>
                  <a:srgbClr val="173042"/>
                </a:solidFill>
                <a:latin typeface="Arial"/>
                <a:ea typeface="Arial"/>
                <a:cs typeface="Arial"/>
              </a:defRPr>
            </a:lvl7pPr>
            <a:lvl8pPr algn="l">
              <a:buNone/>
              <a:defRPr sz="2850" b="1">
                <a:solidFill>
                  <a:srgbClr val="173042"/>
                </a:solidFill>
                <a:latin typeface="Arial"/>
                <a:ea typeface="Arial"/>
                <a:cs typeface="Arial"/>
              </a:defRPr>
            </a:lvl8pPr>
            <a:lvl9pPr algn="l">
              <a:buNone/>
              <a:defRPr sz="2850" b="1">
                <a:solidFill>
                  <a:srgbClr val="173042"/>
                </a:solidFill>
                <a:latin typeface="Arial"/>
                <a:ea typeface="Arial"/>
                <a:cs typeface="Arial"/>
              </a:defRPr>
            </a:lvl9pPr>
          </a:lstStyle>
          <a:p xmlns:a="http://schemas.openxmlformats.org/drawingml/2006/main">
            <a:pPr algn="l">
              <a:buNone/>
              <a:defRPr sz="2850" b="1">
                <a:solidFill>
                  <a:srgbClr val="173042"/>
                </a:solidFill>
                <a:latin typeface="Arial"/>
                <a:ea typeface="Arial"/>
                <a:cs typeface="Arial"/>
              </a:defRPr>
            </a:pPr>
            <a:r>
              <a:rPr sz="2850" b="1">
                <a:solidFill>
                  <a:srgbClr val="173042"/>
                </a:solidFill>
                <a:latin typeface="Arial"/>
                <a:ea typeface="Arial"/>
                <a:cs typeface="Arial"/>
              </a:rPr>
              <a:t>The five raw tail evaluations behind the proxy gain</a:t>
            </a:r>
          </a:p>
        </p:txBody>
      </p:sp>
      <p:sp>
        <p:nvSpPr>
          <p:cNvPr id="3" name="slide-subtitle">
            <a:extLst xmlns:a="http://schemas.openxmlformats.org/drawingml/2006/main">
              <a:ext uri="{FF2B5EF4-FFF2-40B4-BE49-F238E27FC236}">
                <a16:creationId xmlns:a16="http://schemas.microsoft.com/office/drawing/2014/main" id="{DE363A89-34A7-4B27-A528-979C940D6AAE}"/>
              </a:ext>
            </a:extLst>
          </p:cNvPr>
          <p:cNvSpPr>
            <a:spLocks xmlns:a="http://schemas.openxmlformats.org/drawingml/2006/main" noGrp="1"/>
          </p:cNvSpPr>
          <p:nvPr/>
        </p:nvSpPr>
        <p:spPr>
          <a:xfrm xmlns:a="http://schemas.openxmlformats.org/drawingml/2006/main">
            <a:off x="609600" y="1400175"/>
            <a:ext cx="109728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725" b="0">
                <a:solidFill>
                  <a:srgbClr val="586B79"/>
                </a:solidFill>
                <a:latin typeface="Arial"/>
                <a:ea typeface="Arial"/>
                <a:cs typeface="Arial"/>
              </a:defRPr>
            </a:defPPr>
            <a:lvl1pPr algn="l">
              <a:buNone/>
              <a:defRPr sz="1725" b="0">
                <a:solidFill>
                  <a:srgbClr val="586B79"/>
                </a:solidFill>
                <a:latin typeface="Arial"/>
                <a:ea typeface="Arial"/>
                <a:cs typeface="Arial"/>
              </a:defRPr>
            </a:lvl1pPr>
            <a:lvl2pPr algn="l">
              <a:buNone/>
              <a:defRPr sz="1725" b="0">
                <a:solidFill>
                  <a:srgbClr val="586B79"/>
                </a:solidFill>
                <a:latin typeface="Arial"/>
                <a:ea typeface="Arial"/>
                <a:cs typeface="Arial"/>
              </a:defRPr>
            </a:lvl2pPr>
            <a:lvl3pPr algn="l">
              <a:buNone/>
              <a:defRPr sz="1725" b="0">
                <a:solidFill>
                  <a:srgbClr val="586B79"/>
                </a:solidFill>
                <a:latin typeface="Arial"/>
                <a:ea typeface="Arial"/>
                <a:cs typeface="Arial"/>
              </a:defRPr>
            </a:lvl3pPr>
            <a:lvl4pPr algn="l">
              <a:buNone/>
              <a:defRPr sz="1725" b="0">
                <a:solidFill>
                  <a:srgbClr val="586B79"/>
                </a:solidFill>
                <a:latin typeface="Arial"/>
                <a:ea typeface="Arial"/>
                <a:cs typeface="Arial"/>
              </a:defRPr>
            </a:lvl4pPr>
            <a:lvl5pPr algn="l">
              <a:buNone/>
              <a:defRPr sz="1725" b="0">
                <a:solidFill>
                  <a:srgbClr val="586B79"/>
                </a:solidFill>
                <a:latin typeface="Arial"/>
                <a:ea typeface="Arial"/>
                <a:cs typeface="Arial"/>
              </a:defRPr>
            </a:lvl5pPr>
            <a:lvl6pPr algn="l">
              <a:buNone/>
              <a:defRPr sz="1725" b="0">
                <a:solidFill>
                  <a:srgbClr val="586B79"/>
                </a:solidFill>
                <a:latin typeface="Arial"/>
                <a:ea typeface="Arial"/>
                <a:cs typeface="Arial"/>
              </a:defRPr>
            </a:lvl6pPr>
            <a:lvl7pPr algn="l">
              <a:buNone/>
              <a:defRPr sz="1725" b="0">
                <a:solidFill>
                  <a:srgbClr val="586B79"/>
                </a:solidFill>
                <a:latin typeface="Arial"/>
                <a:ea typeface="Arial"/>
                <a:cs typeface="Arial"/>
              </a:defRPr>
            </a:lvl7pPr>
            <a:lvl8pPr algn="l">
              <a:buNone/>
              <a:defRPr sz="1725" b="0">
                <a:solidFill>
                  <a:srgbClr val="586B79"/>
                </a:solidFill>
                <a:latin typeface="Arial"/>
                <a:ea typeface="Arial"/>
                <a:cs typeface="Arial"/>
              </a:defRPr>
            </a:lvl8pPr>
            <a:lvl9pPr algn="l">
              <a:buNone/>
              <a:defRPr sz="1725" b="0">
                <a:solidFill>
                  <a:srgbClr val="586B79"/>
                </a:solidFill>
                <a:latin typeface="Arial"/>
                <a:ea typeface="Arial"/>
                <a:cs typeface="Arial"/>
              </a:defRPr>
            </a:lvl9pPr>
          </a:lstStyle>
          <a:p xmlns:a="http://schemas.openxmlformats.org/drawingml/2006/main">
            <a:pPr algn="l">
              <a:buNone/>
              <a:defRPr sz="1725" b="0">
                <a:solidFill>
                  <a:srgbClr val="586B79"/>
                </a:solidFill>
                <a:latin typeface="Arial"/>
                <a:ea typeface="Arial"/>
                <a:cs typeface="Arial"/>
              </a:defRPr>
            </a:pPr>
            <a:r>
              <a:rPr sz="1725" b="0">
                <a:solidFill>
                  <a:srgbClr val="586B79"/>
                </a:solidFill>
                <a:latin typeface="Arial"/>
                <a:ea typeface="Arial"/>
                <a:cs typeface="Arial"/>
              </a:rPr>
              <a:t>Shared incumbent after evaluation 40: 0.32535. Strict validation mAP.</a:t>
            </a:r>
          </a:p>
        </p:txBody>
      </p:sp>
      <p:sp>
        <p:nvSpPr>
          <p:cNvPr id="4" name="footer-rule">
            <a:extLst xmlns:a="http://schemas.openxmlformats.org/drawingml/2006/main">
              <a:ext uri="{FF2B5EF4-FFF2-40B4-BE49-F238E27FC236}">
                <a16:creationId xmlns:a16="http://schemas.microsoft.com/office/drawing/2014/main" id="{ECB23F12-2733-4556-BA94-9C827DA2CFF4}"/>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4DEE4"/>
          </a:solidFill>
          <a:ln xmlns:a="http://schemas.openxmlformats.org/drawingml/2006/main" w="0">
            <a:noFill/>
            <a:prstDash val="solid"/>
          </a:ln>
        </p:spPr>
      </p:sp>
      <p:sp>
        <p:nvSpPr>
          <p:cNvPr id="5" name="footer-author">
            <a:extLst xmlns:a="http://schemas.openxmlformats.org/drawingml/2006/main">
              <a:ext uri="{FF2B5EF4-FFF2-40B4-BE49-F238E27FC236}">
                <a16:creationId xmlns:a16="http://schemas.microsoft.com/office/drawing/2014/main" id="{5D57557D-0ED4-4AB2-BC8A-2B8BFD12168E}"/>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00" b="0">
                <a:solidFill>
                  <a:srgbClr val="586B79"/>
                </a:solidFill>
                <a:latin typeface="Arial"/>
                <a:ea typeface="Arial"/>
                <a:cs typeface="Arial"/>
              </a:defRPr>
            </a:defPPr>
            <a:lvl1pPr algn="l">
              <a:buNone/>
              <a:defRPr sz="1200" b="0">
                <a:solidFill>
                  <a:srgbClr val="586B79"/>
                </a:solidFill>
                <a:latin typeface="Arial"/>
                <a:ea typeface="Arial"/>
                <a:cs typeface="Arial"/>
              </a:defRPr>
            </a:lvl1pPr>
            <a:lvl2pPr algn="l">
              <a:buNone/>
              <a:defRPr sz="1200" b="0">
                <a:solidFill>
                  <a:srgbClr val="586B79"/>
                </a:solidFill>
                <a:latin typeface="Arial"/>
                <a:ea typeface="Arial"/>
                <a:cs typeface="Arial"/>
              </a:defRPr>
            </a:lvl2pPr>
            <a:lvl3pPr algn="l">
              <a:buNone/>
              <a:defRPr sz="1200" b="0">
                <a:solidFill>
                  <a:srgbClr val="586B79"/>
                </a:solidFill>
                <a:latin typeface="Arial"/>
                <a:ea typeface="Arial"/>
                <a:cs typeface="Arial"/>
              </a:defRPr>
            </a:lvl3pPr>
            <a:lvl4pPr algn="l">
              <a:buNone/>
              <a:defRPr sz="1200" b="0">
                <a:solidFill>
                  <a:srgbClr val="586B79"/>
                </a:solidFill>
                <a:latin typeface="Arial"/>
                <a:ea typeface="Arial"/>
                <a:cs typeface="Arial"/>
              </a:defRPr>
            </a:lvl4pPr>
            <a:lvl5pPr algn="l">
              <a:buNone/>
              <a:defRPr sz="1200" b="0">
                <a:solidFill>
                  <a:srgbClr val="586B79"/>
                </a:solidFill>
                <a:latin typeface="Arial"/>
                <a:ea typeface="Arial"/>
                <a:cs typeface="Arial"/>
              </a:defRPr>
            </a:lvl5pPr>
            <a:lvl6pPr algn="l">
              <a:buNone/>
              <a:defRPr sz="1200" b="0">
                <a:solidFill>
                  <a:srgbClr val="586B79"/>
                </a:solidFill>
                <a:latin typeface="Arial"/>
                <a:ea typeface="Arial"/>
                <a:cs typeface="Arial"/>
              </a:defRPr>
            </a:lvl6pPr>
            <a:lvl7pPr algn="l">
              <a:buNone/>
              <a:defRPr sz="1200" b="0">
                <a:solidFill>
                  <a:srgbClr val="586B79"/>
                </a:solidFill>
                <a:latin typeface="Arial"/>
                <a:ea typeface="Arial"/>
                <a:cs typeface="Arial"/>
              </a:defRPr>
            </a:lvl7pPr>
            <a:lvl8pPr algn="l">
              <a:buNone/>
              <a:defRPr sz="1200" b="0">
                <a:solidFill>
                  <a:srgbClr val="586B79"/>
                </a:solidFill>
                <a:latin typeface="Arial"/>
                <a:ea typeface="Arial"/>
                <a:cs typeface="Arial"/>
              </a:defRPr>
            </a:lvl8pPr>
            <a:lvl9pPr algn="l">
              <a:buNone/>
              <a:defRPr sz="1200" b="0">
                <a:solidFill>
                  <a:srgbClr val="586B79"/>
                </a:solidFill>
                <a:latin typeface="Arial"/>
                <a:ea typeface="Arial"/>
                <a:cs typeface="Arial"/>
              </a:defRPr>
            </a:lvl9pPr>
          </a:lstStyle>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footer-number">
            <a:extLst xmlns:a="http://schemas.openxmlformats.org/drawingml/2006/main">
              <a:ext uri="{FF2B5EF4-FFF2-40B4-BE49-F238E27FC236}">
                <a16:creationId xmlns:a16="http://schemas.microsoft.com/office/drawing/2014/main" id="{3A34C838-43DD-44E3-9E29-6BB595402A67}"/>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r">
              <a:defRPr sz="1350" b="0">
                <a:solidFill>
                  <a:srgbClr val="586B79"/>
                </a:solidFill>
                <a:latin typeface="Arial"/>
                <a:ea typeface="Arial"/>
                <a:cs typeface="Arial"/>
              </a:defRPr>
            </a:defPPr>
            <a:lvl1pPr algn="r">
              <a:buNone/>
              <a:defRPr sz="1350" b="0">
                <a:solidFill>
                  <a:srgbClr val="586B79"/>
                </a:solidFill>
                <a:latin typeface="Arial"/>
                <a:ea typeface="Arial"/>
                <a:cs typeface="Arial"/>
              </a:defRPr>
            </a:lvl1pPr>
            <a:lvl2pPr algn="r">
              <a:buNone/>
              <a:defRPr sz="1350" b="0">
                <a:solidFill>
                  <a:srgbClr val="586B79"/>
                </a:solidFill>
                <a:latin typeface="Arial"/>
                <a:ea typeface="Arial"/>
                <a:cs typeface="Arial"/>
              </a:defRPr>
            </a:lvl2pPr>
            <a:lvl3pPr algn="r">
              <a:buNone/>
              <a:defRPr sz="1350" b="0">
                <a:solidFill>
                  <a:srgbClr val="586B79"/>
                </a:solidFill>
                <a:latin typeface="Arial"/>
                <a:ea typeface="Arial"/>
                <a:cs typeface="Arial"/>
              </a:defRPr>
            </a:lvl3pPr>
            <a:lvl4pPr algn="r">
              <a:buNone/>
              <a:defRPr sz="1350" b="0">
                <a:solidFill>
                  <a:srgbClr val="586B79"/>
                </a:solidFill>
                <a:latin typeface="Arial"/>
                <a:ea typeface="Arial"/>
                <a:cs typeface="Arial"/>
              </a:defRPr>
            </a:lvl4pPr>
            <a:lvl5pPr algn="r">
              <a:buNone/>
              <a:defRPr sz="1350" b="0">
                <a:solidFill>
                  <a:srgbClr val="586B79"/>
                </a:solidFill>
                <a:latin typeface="Arial"/>
                <a:ea typeface="Arial"/>
                <a:cs typeface="Arial"/>
              </a:defRPr>
            </a:lvl5pPr>
            <a:lvl6pPr algn="r">
              <a:buNone/>
              <a:defRPr sz="1350" b="0">
                <a:solidFill>
                  <a:srgbClr val="586B79"/>
                </a:solidFill>
                <a:latin typeface="Arial"/>
                <a:ea typeface="Arial"/>
                <a:cs typeface="Arial"/>
              </a:defRPr>
            </a:lvl6pPr>
            <a:lvl7pPr algn="r">
              <a:buNone/>
              <a:defRPr sz="1350" b="0">
                <a:solidFill>
                  <a:srgbClr val="586B79"/>
                </a:solidFill>
                <a:latin typeface="Arial"/>
                <a:ea typeface="Arial"/>
                <a:cs typeface="Arial"/>
              </a:defRPr>
            </a:lvl7pPr>
            <a:lvl8pPr algn="r">
              <a:buNone/>
              <a:defRPr sz="1350" b="0">
                <a:solidFill>
                  <a:srgbClr val="586B79"/>
                </a:solidFill>
                <a:latin typeface="Arial"/>
                <a:ea typeface="Arial"/>
                <a:cs typeface="Arial"/>
              </a:defRPr>
            </a:lvl8pPr>
            <a:lvl9pPr algn="r">
              <a:buNone/>
              <a:defRPr sz="1350" b="0">
                <a:solidFill>
                  <a:srgbClr val="586B79"/>
                </a:solidFill>
                <a:latin typeface="Arial"/>
                <a:ea typeface="Arial"/>
                <a:cs typeface="Arial"/>
              </a:defRPr>
            </a:lvl9pPr>
          </a:lstStyle>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B5</a:t>
            </a:r>
          </a:p>
        </p:txBody>
      </p:sp>
      <p:graphicFrame>
        <p:nvGraphicFramePr>
          <p:cNvPr id="7" name="">
            <a:extLst xmlns:a="http://schemas.openxmlformats.org/drawingml/2006/main">
              <a:ext uri="{FF2B5EF4-FFF2-40B4-BE49-F238E27FC236}">
                <a16:creationId xmlns:a16="http://schemas.microsoft.com/office/drawing/2014/main" id="{C757E6B6-29BB-4792-9A8A-1ABABD99B867}"/>
              </a:ext>
            </a:extLst>
          </p:cNvPr>
          <p:cNvGraphicFramePr/>
          <p:nvPr/>
        </p:nvGraphicFramePr>
        <p:xfrm>
          <a:off xmlns:a="http://schemas.openxmlformats.org/drawingml/2006/main" x="609600" y="2057400"/>
          <a:ext xmlns:a="http://schemas.openxmlformats.org/drawingml/2006/main" cx="10972800" cy="3028950"/>
        </p:xfrm>
        <a:graphic xmlns:a="http://schemas.openxmlformats.org/drawingml/2006/main">
          <a:graphicData uri="http://schemas.openxmlformats.org/drawingml/2006/table">
            <a:tbl>
              <a:tblPr/>
              <a:tblGrid>
                <a:gridCol w="1676400"/>
                <a:gridCol w="2324100"/>
                <a:gridCol w="2324100"/>
                <a:gridCol w="2324100"/>
                <a:gridCol w="2324100"/>
              </a:tblGrid>
              <a:tr h="504825">
                <a:tc>
                  <a:txBody>
                    <a:bodyPr lIns="114300" tIns="66675" rIns="114300" bIns="66675"/>
                    <a:lstStyle/>
                    <a:p>
                      <a:pPr algn="l">
                        <a:buNone/>
                      </a:pPr>
                      <a:r>
                        <a:rPr sz="1875" b="1">
                          <a:solidFill>
                            <a:srgbClr val="FFFFFF"/>
                          </a:solidFill>
                          <a:latin typeface="Arial"/>
                          <a:ea typeface="Arial"/>
                          <a:cs typeface="Arial"/>
                        </a:rPr>
                        <a:t>Evaluation</a:t>
                      </a:r>
                    </a:p>
                  </a:txBody>
                  <a:tcPr marL="91440" marR="91440" marT="45720" marB="45720" anchor="ctr">
                    <a:lnL w="6668">
                      <a:solidFill>
                        <a:srgbClr val="C1CDD4"/>
                      </a:solidFill>
                      <a:prstDash val="solid"/>
                    </a:lnL>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c>
                  <a:txBody>
                    <a:bodyPr lIns="114300" tIns="66675" rIns="114300" bIns="66675"/>
                    <a:lstStyle/>
                    <a:p>
                      <a:pPr algn="ctr">
                        <a:buNone/>
                      </a:pPr>
                      <a:r>
                        <a:rPr sz="1875" b="1">
                          <a:solidFill>
                            <a:srgbClr val="FFFFFF"/>
                          </a:solidFill>
                          <a:latin typeface="Arial"/>
                          <a:ea typeface="Arial"/>
                          <a:cs typeface="Arial"/>
                        </a:rPr>
                        <a:t>B candidate</a:t>
                      </a:r>
                    </a:p>
                  </a:txBody>
                  <a:tcPr marL="91440" marR="91440" marT="45720" marB="45720" anchor="ctr">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c>
                  <a:txBody>
                    <a:bodyPr lIns="114300" tIns="66675" rIns="114300" bIns="66675"/>
                    <a:lstStyle/>
                    <a:p>
                      <a:pPr algn="ctr">
                        <a:buNone/>
                      </a:pPr>
                      <a:r>
                        <a:rPr sz="1875" b="1">
                          <a:solidFill>
                            <a:srgbClr val="FFFFFF"/>
                          </a:solidFill>
                          <a:latin typeface="Arial"/>
                          <a:ea typeface="Arial"/>
                          <a:cs typeface="Arial"/>
                        </a:rPr>
                        <a:t>B best so far</a:t>
                      </a:r>
                    </a:p>
                  </a:txBody>
                  <a:tcPr marL="91440" marR="91440" marT="45720" marB="45720" anchor="ctr">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c>
                  <a:txBody>
                    <a:bodyPr lIns="114300" tIns="66675" rIns="114300" bIns="66675"/>
                    <a:lstStyle/>
                    <a:p>
                      <a:pPr algn="ctr">
                        <a:buNone/>
                      </a:pPr>
                      <a:r>
                        <a:rPr sz="1875" b="1">
                          <a:solidFill>
                            <a:srgbClr val="FFFFFF"/>
                          </a:solidFill>
                          <a:latin typeface="Arial"/>
                          <a:ea typeface="Arial"/>
                          <a:cs typeface="Arial"/>
                        </a:rPr>
                        <a:t>C candidate</a:t>
                      </a:r>
                    </a:p>
                  </a:txBody>
                  <a:tcPr marL="91440" marR="91440" marT="45720" marB="45720" anchor="ctr">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c>
                  <a:txBody>
                    <a:bodyPr lIns="114300" tIns="66675" rIns="114300" bIns="66675"/>
                    <a:lstStyle/>
                    <a:p>
                      <a:pPr algn="ctr">
                        <a:buNone/>
                      </a:pPr>
                      <a:r>
                        <a:rPr sz="1875" b="1">
                          <a:solidFill>
                            <a:srgbClr val="FFFFFF"/>
                          </a:solidFill>
                          <a:latin typeface="Arial"/>
                          <a:ea typeface="Arial"/>
                          <a:cs typeface="Arial"/>
                        </a:rPr>
                        <a:t>C best so far</a:t>
                      </a:r>
                    </a:p>
                  </a:txBody>
                  <a:tcPr marL="91440" marR="91440" marT="45720" marB="45720" anchor="ctr">
                    <a:lnR w="6668">
                      <a:solidFill>
                        <a:srgbClr val="C1CDD4"/>
                      </a:solidFill>
                      <a:prstDash val="solid"/>
                    </a:lnR>
                    <a:lnT w="6668">
                      <a:solidFill>
                        <a:srgbClr val="C1CDD4"/>
                      </a:solidFill>
                      <a:prstDash val="solid"/>
                    </a:lnT>
                    <a:lnB w="6668">
                      <a:solidFill>
                        <a:srgbClr val="C1CDD4"/>
                      </a:solidFill>
                      <a:prstDash val="solid"/>
                    </a:lnB>
                    <a:solidFill>
                      <a:srgbClr val="173042"/>
                    </a:solidFill>
                  </a:tcPr>
                </a:tc>
              </a:tr>
              <a:tr h="504825">
                <a:tc>
                  <a:txBody>
                    <a:bodyPr lIns="114300" tIns="66675" rIns="114300" bIns="66675"/>
                    <a:lstStyle/>
                    <a:p>
                      <a:pPr algn="l">
                        <a:buNone/>
                      </a:pPr>
                      <a:r>
                        <a:rPr sz="1875" b="0">
                          <a:solidFill>
                            <a:srgbClr val="203440"/>
                          </a:solidFill>
                          <a:latin typeface="Arial"/>
                          <a:ea typeface="Arial"/>
                          <a:cs typeface="Arial"/>
                        </a:rPr>
                        <a:t>41</a:t>
                      </a:r>
                    </a:p>
                  </a:txBody>
                  <a:tcPr marL="91440" marR="91440" marT="45720" marB="45720" anchor="ctr">
                    <a:lnL w="6668">
                      <a:solidFill>
                        <a:srgbClr val="C1CDD4"/>
                      </a:solidFill>
                      <a:prstDash val="solid"/>
                    </a:lnL>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75" b="0">
                          <a:solidFill>
                            <a:srgbClr val="203440"/>
                          </a:solidFill>
                          <a:latin typeface="Arial"/>
                          <a:ea typeface="Arial"/>
                          <a:cs typeface="Arial"/>
                        </a:rPr>
                        <a:t>0.32234</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75" b="0">
                          <a:solidFill>
                            <a:srgbClr val="203440"/>
                          </a:solidFill>
                          <a:latin typeface="Arial"/>
                          <a:ea typeface="Arial"/>
                          <a:cs typeface="Arial"/>
                        </a:rPr>
                        <a:t>0.32535</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75" b="0">
                          <a:solidFill>
                            <a:srgbClr val="203440"/>
                          </a:solidFill>
                          <a:latin typeface="Arial"/>
                          <a:ea typeface="Arial"/>
                          <a:cs typeface="Arial"/>
                        </a:rPr>
                        <a:t>0.32542</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75" b="0">
                          <a:solidFill>
                            <a:srgbClr val="203440"/>
                          </a:solidFill>
                          <a:latin typeface="Arial"/>
                          <a:ea typeface="Arial"/>
                          <a:cs typeface="Arial"/>
                        </a:rPr>
                        <a:t>0.32542</a:t>
                      </a:r>
                    </a:p>
                  </a:txBody>
                  <a:tcPr marL="91440" marR="91440" marT="45720" marB="45720" anchor="ctr">
                    <a:lnR w="6668">
                      <a:solidFill>
                        <a:srgbClr val="C1CDD4"/>
                      </a:solidFill>
                      <a:prstDash val="solid"/>
                    </a:lnR>
                    <a:lnB w="6668">
                      <a:solidFill>
                        <a:srgbClr val="C1CDD4"/>
                      </a:solidFill>
                      <a:prstDash val="solid"/>
                    </a:lnB>
                    <a:solidFill>
                      <a:srgbClr val="F2F5F7"/>
                    </a:solidFill>
                  </a:tcPr>
                </a:tc>
              </a:tr>
              <a:tr h="504825">
                <a:tc>
                  <a:txBody>
                    <a:bodyPr lIns="114300" tIns="66675" rIns="114300" bIns="66675"/>
                    <a:lstStyle/>
                    <a:p>
                      <a:pPr algn="l">
                        <a:buNone/>
                      </a:pPr>
                      <a:r>
                        <a:rPr sz="1875" b="0">
                          <a:solidFill>
                            <a:srgbClr val="203440"/>
                          </a:solidFill>
                          <a:latin typeface="Arial"/>
                          <a:ea typeface="Arial"/>
                          <a:cs typeface="Arial"/>
                        </a:rPr>
                        <a:t>42</a:t>
                      </a:r>
                    </a:p>
                  </a:txBody>
                  <a:tcPr marL="91440" marR="91440" marT="45720" marB="45720" anchor="ctr">
                    <a:lnL w="6668">
                      <a:solidFill>
                        <a:srgbClr val="C1CDD4"/>
                      </a:solidFill>
                      <a:prstDash val="solid"/>
                    </a:lnL>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875" b="0">
                          <a:solidFill>
                            <a:srgbClr val="203440"/>
                          </a:solidFill>
                          <a:latin typeface="Arial"/>
                          <a:ea typeface="Arial"/>
                          <a:cs typeface="Arial"/>
                        </a:rPr>
                        <a:t>0.32826</a:t>
                      </a:r>
                    </a:p>
                  </a:txBody>
                  <a:tcPr marL="91440" marR="91440" marT="45720" marB="45720" anchor="ctr">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875" b="0">
                          <a:solidFill>
                            <a:srgbClr val="203440"/>
                          </a:solidFill>
                          <a:latin typeface="Arial"/>
                          <a:ea typeface="Arial"/>
                          <a:cs typeface="Arial"/>
                        </a:rPr>
                        <a:t>0.32826</a:t>
                      </a:r>
                    </a:p>
                  </a:txBody>
                  <a:tcPr marL="91440" marR="91440" marT="45720" marB="45720" anchor="ctr">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875" b="0">
                          <a:solidFill>
                            <a:srgbClr val="203440"/>
                          </a:solidFill>
                          <a:latin typeface="Arial"/>
                          <a:ea typeface="Arial"/>
                          <a:cs typeface="Arial"/>
                        </a:rPr>
                        <a:t>0.30371</a:t>
                      </a:r>
                    </a:p>
                  </a:txBody>
                  <a:tcPr marL="91440" marR="91440" marT="45720" marB="45720" anchor="ctr">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875" b="0">
                          <a:solidFill>
                            <a:srgbClr val="203440"/>
                          </a:solidFill>
                          <a:latin typeface="Arial"/>
                          <a:ea typeface="Arial"/>
                          <a:cs typeface="Arial"/>
                        </a:rPr>
                        <a:t>0.32542</a:t>
                      </a:r>
                    </a:p>
                  </a:txBody>
                  <a:tcPr marL="91440" marR="91440" marT="45720" marB="45720" anchor="ctr">
                    <a:lnR w="6668">
                      <a:solidFill>
                        <a:srgbClr val="C1CDD4"/>
                      </a:solidFill>
                      <a:prstDash val="solid"/>
                    </a:lnR>
                    <a:lnB w="6668">
                      <a:solidFill>
                        <a:srgbClr val="C1CDD4"/>
                      </a:solidFill>
                      <a:prstDash val="solid"/>
                    </a:lnB>
                    <a:solidFill>
                      <a:srgbClr val="FFFFFF"/>
                    </a:solidFill>
                  </a:tcPr>
                </a:tc>
              </a:tr>
              <a:tr h="504825">
                <a:tc>
                  <a:txBody>
                    <a:bodyPr lIns="114300" tIns="66675" rIns="114300" bIns="66675"/>
                    <a:lstStyle/>
                    <a:p>
                      <a:pPr algn="l">
                        <a:buNone/>
                      </a:pPr>
                      <a:r>
                        <a:rPr sz="1875" b="0">
                          <a:solidFill>
                            <a:srgbClr val="203440"/>
                          </a:solidFill>
                          <a:latin typeface="Arial"/>
                          <a:ea typeface="Arial"/>
                          <a:cs typeface="Arial"/>
                        </a:rPr>
                        <a:t>43</a:t>
                      </a:r>
                    </a:p>
                  </a:txBody>
                  <a:tcPr marL="91440" marR="91440" marT="45720" marB="45720" anchor="ctr">
                    <a:lnL w="6668">
                      <a:solidFill>
                        <a:srgbClr val="C1CDD4"/>
                      </a:solidFill>
                      <a:prstDash val="solid"/>
                    </a:lnL>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75" b="0">
                          <a:solidFill>
                            <a:srgbClr val="203440"/>
                          </a:solidFill>
                          <a:latin typeface="Arial"/>
                          <a:ea typeface="Arial"/>
                          <a:cs typeface="Arial"/>
                        </a:rPr>
                        <a:t>0.31525</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75" b="0">
                          <a:solidFill>
                            <a:srgbClr val="203440"/>
                          </a:solidFill>
                          <a:latin typeface="Arial"/>
                          <a:ea typeface="Arial"/>
                          <a:cs typeface="Arial"/>
                        </a:rPr>
                        <a:t>0.32826</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75" b="0">
                          <a:solidFill>
                            <a:srgbClr val="203440"/>
                          </a:solidFill>
                          <a:latin typeface="Arial"/>
                          <a:ea typeface="Arial"/>
                          <a:cs typeface="Arial"/>
                        </a:rPr>
                        <a:t>0.30091</a:t>
                      </a:r>
                    </a:p>
                  </a:txBody>
                  <a:tcPr marL="91440" marR="91440" marT="45720" marB="45720" anchor="ctr">
                    <a:lnR w="6668">
                      <a:solidFill>
                        <a:srgbClr val="C1CDD4"/>
                      </a:solidFill>
                      <a:prstDash val="solid"/>
                    </a:lnR>
                    <a:lnB w="6668">
                      <a:solidFill>
                        <a:srgbClr val="C1CDD4"/>
                      </a:solidFill>
                      <a:prstDash val="solid"/>
                    </a:lnB>
                    <a:solidFill>
                      <a:srgbClr val="F2F5F7"/>
                    </a:solidFill>
                  </a:tcPr>
                </a:tc>
                <a:tc>
                  <a:txBody>
                    <a:bodyPr lIns="114300" tIns="66675" rIns="114300" bIns="66675"/>
                    <a:lstStyle/>
                    <a:p>
                      <a:pPr algn="ctr">
                        <a:buNone/>
                      </a:pPr>
                      <a:r>
                        <a:rPr sz="1875" b="0">
                          <a:solidFill>
                            <a:srgbClr val="203440"/>
                          </a:solidFill>
                          <a:latin typeface="Arial"/>
                          <a:ea typeface="Arial"/>
                          <a:cs typeface="Arial"/>
                        </a:rPr>
                        <a:t>0.32542</a:t>
                      </a:r>
                    </a:p>
                  </a:txBody>
                  <a:tcPr marL="91440" marR="91440" marT="45720" marB="45720" anchor="ctr">
                    <a:lnR w="6668">
                      <a:solidFill>
                        <a:srgbClr val="C1CDD4"/>
                      </a:solidFill>
                      <a:prstDash val="solid"/>
                    </a:lnR>
                    <a:lnB w="6668">
                      <a:solidFill>
                        <a:srgbClr val="C1CDD4"/>
                      </a:solidFill>
                      <a:prstDash val="solid"/>
                    </a:lnB>
                    <a:solidFill>
                      <a:srgbClr val="F2F5F7"/>
                    </a:solidFill>
                  </a:tcPr>
                </a:tc>
              </a:tr>
              <a:tr h="504825">
                <a:tc>
                  <a:txBody>
                    <a:bodyPr lIns="114300" tIns="66675" rIns="114300" bIns="66675"/>
                    <a:lstStyle/>
                    <a:p>
                      <a:pPr algn="l">
                        <a:buNone/>
                      </a:pPr>
                      <a:r>
                        <a:rPr sz="1875" b="0">
                          <a:solidFill>
                            <a:srgbClr val="203440"/>
                          </a:solidFill>
                          <a:latin typeface="Arial"/>
                          <a:ea typeface="Arial"/>
                          <a:cs typeface="Arial"/>
                        </a:rPr>
                        <a:t>44</a:t>
                      </a:r>
                    </a:p>
                  </a:txBody>
                  <a:tcPr marL="91440" marR="91440" marT="45720" marB="45720" anchor="ctr">
                    <a:lnL w="6668">
                      <a:solidFill>
                        <a:srgbClr val="C1CDD4"/>
                      </a:solidFill>
                      <a:prstDash val="solid"/>
                    </a:lnL>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875" b="0">
                          <a:solidFill>
                            <a:srgbClr val="203440"/>
                          </a:solidFill>
                          <a:latin typeface="Arial"/>
                          <a:ea typeface="Arial"/>
                          <a:cs typeface="Arial"/>
                        </a:rPr>
                        <a:t>0.32316</a:t>
                      </a:r>
                    </a:p>
                  </a:txBody>
                  <a:tcPr marL="91440" marR="91440" marT="45720" marB="45720" anchor="ctr">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875" b="0">
                          <a:solidFill>
                            <a:srgbClr val="203440"/>
                          </a:solidFill>
                          <a:latin typeface="Arial"/>
                          <a:ea typeface="Arial"/>
                          <a:cs typeface="Arial"/>
                        </a:rPr>
                        <a:t>0.32826</a:t>
                      </a:r>
                    </a:p>
                  </a:txBody>
                  <a:tcPr marL="91440" marR="91440" marT="45720" marB="45720" anchor="ctr">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875" b="0">
                          <a:solidFill>
                            <a:srgbClr val="203440"/>
                          </a:solidFill>
                          <a:latin typeface="Arial"/>
                          <a:ea typeface="Arial"/>
                          <a:cs typeface="Arial"/>
                        </a:rPr>
                        <a:t>0.31649</a:t>
                      </a:r>
                    </a:p>
                  </a:txBody>
                  <a:tcPr marL="91440" marR="91440" marT="45720" marB="45720" anchor="ctr">
                    <a:lnR w="6668">
                      <a:solidFill>
                        <a:srgbClr val="C1CDD4"/>
                      </a:solidFill>
                      <a:prstDash val="solid"/>
                    </a:lnR>
                    <a:lnB w="6668">
                      <a:solidFill>
                        <a:srgbClr val="C1CDD4"/>
                      </a:solidFill>
                      <a:prstDash val="solid"/>
                    </a:lnB>
                    <a:solidFill>
                      <a:srgbClr val="FFFFFF"/>
                    </a:solidFill>
                  </a:tcPr>
                </a:tc>
                <a:tc>
                  <a:txBody>
                    <a:bodyPr lIns="114300" tIns="66675" rIns="114300" bIns="66675"/>
                    <a:lstStyle/>
                    <a:p>
                      <a:pPr algn="ctr">
                        <a:buNone/>
                      </a:pPr>
                      <a:r>
                        <a:rPr sz="1875" b="0">
                          <a:solidFill>
                            <a:srgbClr val="203440"/>
                          </a:solidFill>
                          <a:latin typeface="Arial"/>
                          <a:ea typeface="Arial"/>
                          <a:cs typeface="Arial"/>
                        </a:rPr>
                        <a:t>0.32542</a:t>
                      </a:r>
                    </a:p>
                  </a:txBody>
                  <a:tcPr marL="91440" marR="91440" marT="45720" marB="45720" anchor="ctr">
                    <a:lnR w="6668">
                      <a:solidFill>
                        <a:srgbClr val="C1CDD4"/>
                      </a:solidFill>
                      <a:prstDash val="solid"/>
                    </a:lnR>
                    <a:lnB w="6668">
                      <a:solidFill>
                        <a:srgbClr val="C1CDD4"/>
                      </a:solidFill>
                      <a:prstDash val="solid"/>
                    </a:lnB>
                    <a:solidFill>
                      <a:srgbClr val="FFFFFF"/>
                    </a:solidFill>
                  </a:tcPr>
                </a:tc>
              </a:tr>
              <a:tr h="504825">
                <a:tc>
                  <a:txBody>
                    <a:bodyPr lIns="114300" tIns="66675" rIns="114300" bIns="66675"/>
                    <a:lstStyle/>
                    <a:p>
                      <a:pPr algn="l">
                        <a:buNone/>
                      </a:pPr>
                      <a:r>
                        <a:rPr sz="1875" b="1">
                          <a:solidFill>
                            <a:srgbClr val="203440"/>
                          </a:solidFill>
                          <a:latin typeface="Arial"/>
                          <a:ea typeface="Arial"/>
                          <a:cs typeface="Arial"/>
                        </a:rPr>
                        <a:t>45</a:t>
                      </a:r>
                    </a:p>
                  </a:txBody>
                  <a:tcPr marL="91440" marR="91440" marT="45720" marB="45720" anchor="ctr">
                    <a:lnL w="6668">
                      <a:solidFill>
                        <a:srgbClr val="C1CDD4"/>
                      </a:solidFill>
                      <a:prstDash val="solid"/>
                    </a:lnL>
                    <a:lnR w="6668">
                      <a:solidFill>
                        <a:srgbClr val="C1CDD4"/>
                      </a:solidFill>
                      <a:prstDash val="solid"/>
                    </a:lnR>
                    <a:lnB w="6668">
                      <a:solidFill>
                        <a:srgbClr val="C1CDD4"/>
                      </a:solidFill>
                      <a:prstDash val="solid"/>
                    </a:lnB>
                    <a:solidFill>
                      <a:srgbClr val="E5F2F1"/>
                    </a:solidFill>
                  </a:tcPr>
                </a:tc>
                <a:tc>
                  <a:txBody>
                    <a:bodyPr lIns="114300" tIns="66675" rIns="114300" bIns="66675"/>
                    <a:lstStyle/>
                    <a:p>
                      <a:pPr algn="ctr">
                        <a:buNone/>
                      </a:pPr>
                      <a:r>
                        <a:rPr sz="1875" b="1">
                          <a:solidFill>
                            <a:srgbClr val="203440"/>
                          </a:solidFill>
                          <a:latin typeface="Arial"/>
                          <a:ea typeface="Arial"/>
                          <a:cs typeface="Arial"/>
                        </a:rPr>
                        <a:t>0.31832</a:t>
                      </a:r>
                    </a:p>
                  </a:txBody>
                  <a:tcPr marL="91440" marR="91440" marT="45720" marB="45720" anchor="ctr">
                    <a:lnR w="6668">
                      <a:solidFill>
                        <a:srgbClr val="C1CDD4"/>
                      </a:solidFill>
                      <a:prstDash val="solid"/>
                    </a:lnR>
                    <a:lnB w="6668">
                      <a:solidFill>
                        <a:srgbClr val="C1CDD4"/>
                      </a:solidFill>
                      <a:prstDash val="solid"/>
                    </a:lnB>
                    <a:solidFill>
                      <a:srgbClr val="E5F2F1"/>
                    </a:solidFill>
                  </a:tcPr>
                </a:tc>
                <a:tc>
                  <a:txBody>
                    <a:bodyPr lIns="114300" tIns="66675" rIns="114300" bIns="66675"/>
                    <a:lstStyle/>
                    <a:p>
                      <a:pPr algn="ctr">
                        <a:buNone/>
                      </a:pPr>
                      <a:r>
                        <a:rPr sz="1875" b="1">
                          <a:solidFill>
                            <a:srgbClr val="203440"/>
                          </a:solidFill>
                          <a:latin typeface="Arial"/>
                          <a:ea typeface="Arial"/>
                          <a:cs typeface="Arial"/>
                        </a:rPr>
                        <a:t>0.32826</a:t>
                      </a:r>
                    </a:p>
                  </a:txBody>
                  <a:tcPr marL="91440" marR="91440" marT="45720" marB="45720" anchor="ctr">
                    <a:lnR w="6668">
                      <a:solidFill>
                        <a:srgbClr val="C1CDD4"/>
                      </a:solidFill>
                      <a:prstDash val="solid"/>
                    </a:lnR>
                    <a:lnB w="6668">
                      <a:solidFill>
                        <a:srgbClr val="C1CDD4"/>
                      </a:solidFill>
                      <a:prstDash val="solid"/>
                    </a:lnB>
                    <a:solidFill>
                      <a:srgbClr val="E5F2F1"/>
                    </a:solidFill>
                  </a:tcPr>
                </a:tc>
                <a:tc>
                  <a:txBody>
                    <a:bodyPr lIns="114300" tIns="66675" rIns="114300" bIns="66675"/>
                    <a:lstStyle/>
                    <a:p>
                      <a:pPr algn="ctr">
                        <a:buNone/>
                      </a:pPr>
                      <a:r>
                        <a:rPr sz="1875" b="1">
                          <a:solidFill>
                            <a:srgbClr val="203440"/>
                          </a:solidFill>
                          <a:latin typeface="Arial"/>
                          <a:ea typeface="Arial"/>
                          <a:cs typeface="Arial"/>
                        </a:rPr>
                        <a:t>0.31968</a:t>
                      </a:r>
                    </a:p>
                  </a:txBody>
                  <a:tcPr marL="91440" marR="91440" marT="45720" marB="45720" anchor="ctr">
                    <a:lnR w="6668">
                      <a:solidFill>
                        <a:srgbClr val="C1CDD4"/>
                      </a:solidFill>
                      <a:prstDash val="solid"/>
                    </a:lnR>
                    <a:lnB w="6668">
                      <a:solidFill>
                        <a:srgbClr val="C1CDD4"/>
                      </a:solidFill>
                      <a:prstDash val="solid"/>
                    </a:lnB>
                    <a:solidFill>
                      <a:srgbClr val="E5F2F1"/>
                    </a:solidFill>
                  </a:tcPr>
                </a:tc>
                <a:tc>
                  <a:txBody>
                    <a:bodyPr lIns="114300" tIns="66675" rIns="114300" bIns="66675"/>
                    <a:lstStyle/>
                    <a:p>
                      <a:pPr algn="ctr">
                        <a:buNone/>
                      </a:pPr>
                      <a:r>
                        <a:rPr sz="1875" b="1">
                          <a:solidFill>
                            <a:srgbClr val="203440"/>
                          </a:solidFill>
                          <a:latin typeface="Arial"/>
                          <a:ea typeface="Arial"/>
                          <a:cs typeface="Arial"/>
                        </a:rPr>
                        <a:t>0.32542</a:t>
                      </a:r>
                    </a:p>
                  </a:txBody>
                  <a:tcPr marL="91440" marR="91440" marT="45720" marB="45720" anchor="ctr">
                    <a:lnR w="6668">
                      <a:solidFill>
                        <a:srgbClr val="C1CDD4"/>
                      </a:solidFill>
                      <a:prstDash val="solid"/>
                    </a:lnR>
                    <a:lnB w="6668">
                      <a:solidFill>
                        <a:srgbClr val="C1CDD4"/>
                      </a:solidFill>
                      <a:prstDash val="solid"/>
                    </a:lnB>
                    <a:solidFill>
                      <a:srgbClr val="E5F2F1"/>
                    </a:solidFill>
                  </a:tcPr>
                </a:tc>
              </a:tr>
            </a:tbl>
          </a:graphicData>
        </a:graphic>
      </p:graphicFrame>
      <p:sp>
        <p:nvSpPr>
          <p:cNvPr id="8" name="proxy-equation">
            <a:extLst xmlns:a="http://schemas.openxmlformats.org/drawingml/2006/main">
              <a:ext uri="{FF2B5EF4-FFF2-40B4-BE49-F238E27FC236}">
                <a16:creationId xmlns:a16="http://schemas.microsoft.com/office/drawing/2014/main" id="{F92F888B-9965-43C9-9DA0-753E7D00DCEE}"/>
              </a:ext>
            </a:extLst>
          </p:cNvPr>
          <p:cNvSpPr>
            <a:spLocks xmlns:a="http://schemas.openxmlformats.org/drawingml/2006/main" noGrp="1"/>
          </p:cNvSpPr>
          <p:nvPr/>
        </p:nvSpPr>
        <p:spPr>
          <a:xfrm xmlns:a="http://schemas.openxmlformats.org/drawingml/2006/main">
            <a:off x="609600" y="5314950"/>
            <a:ext cx="109728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325" b="1">
                <a:solidFill>
                  <a:srgbClr val="007E83"/>
                </a:solidFill>
                <a:latin typeface="Arial"/>
                <a:ea typeface="Arial"/>
                <a:cs typeface="Arial"/>
              </a:defRPr>
            </a:defPPr>
            <a:lvl1pPr algn="l">
              <a:buNone/>
              <a:defRPr sz="2325" b="1">
                <a:solidFill>
                  <a:srgbClr val="007E83"/>
                </a:solidFill>
                <a:latin typeface="Arial"/>
                <a:ea typeface="Arial"/>
                <a:cs typeface="Arial"/>
              </a:defRPr>
            </a:lvl1pPr>
            <a:lvl2pPr algn="l">
              <a:buNone/>
              <a:defRPr sz="2325" b="1">
                <a:solidFill>
                  <a:srgbClr val="007E83"/>
                </a:solidFill>
                <a:latin typeface="Arial"/>
                <a:ea typeface="Arial"/>
                <a:cs typeface="Arial"/>
              </a:defRPr>
            </a:lvl2pPr>
            <a:lvl3pPr algn="l">
              <a:buNone/>
              <a:defRPr sz="2325" b="1">
                <a:solidFill>
                  <a:srgbClr val="007E83"/>
                </a:solidFill>
                <a:latin typeface="Arial"/>
                <a:ea typeface="Arial"/>
                <a:cs typeface="Arial"/>
              </a:defRPr>
            </a:lvl3pPr>
            <a:lvl4pPr algn="l">
              <a:buNone/>
              <a:defRPr sz="2325" b="1">
                <a:solidFill>
                  <a:srgbClr val="007E83"/>
                </a:solidFill>
                <a:latin typeface="Arial"/>
                <a:ea typeface="Arial"/>
                <a:cs typeface="Arial"/>
              </a:defRPr>
            </a:lvl4pPr>
            <a:lvl5pPr algn="l">
              <a:buNone/>
              <a:defRPr sz="2325" b="1">
                <a:solidFill>
                  <a:srgbClr val="007E83"/>
                </a:solidFill>
                <a:latin typeface="Arial"/>
                <a:ea typeface="Arial"/>
                <a:cs typeface="Arial"/>
              </a:defRPr>
            </a:lvl5pPr>
            <a:lvl6pPr algn="l">
              <a:buNone/>
              <a:defRPr sz="2325" b="1">
                <a:solidFill>
                  <a:srgbClr val="007E83"/>
                </a:solidFill>
                <a:latin typeface="Arial"/>
                <a:ea typeface="Arial"/>
                <a:cs typeface="Arial"/>
              </a:defRPr>
            </a:lvl6pPr>
            <a:lvl7pPr algn="l">
              <a:buNone/>
              <a:defRPr sz="2325" b="1">
                <a:solidFill>
                  <a:srgbClr val="007E83"/>
                </a:solidFill>
                <a:latin typeface="Arial"/>
                <a:ea typeface="Arial"/>
                <a:cs typeface="Arial"/>
              </a:defRPr>
            </a:lvl7pPr>
            <a:lvl8pPr algn="l">
              <a:buNone/>
              <a:defRPr sz="2325" b="1">
                <a:solidFill>
                  <a:srgbClr val="007E83"/>
                </a:solidFill>
                <a:latin typeface="Arial"/>
                <a:ea typeface="Arial"/>
                <a:cs typeface="Arial"/>
              </a:defRPr>
            </a:lvl8pPr>
            <a:lvl9pPr algn="l">
              <a:buNone/>
              <a:defRPr sz="2325" b="1">
                <a:solidFill>
                  <a:srgbClr val="007E83"/>
                </a:solidFill>
                <a:latin typeface="Arial"/>
                <a:ea typeface="Arial"/>
                <a:cs typeface="Arial"/>
              </a:defRPr>
            </a:lvl9pPr>
          </a:lstStyle>
          <a:p xmlns:a="http://schemas.openxmlformats.org/drawingml/2006/main">
            <a:pPr algn="l">
              <a:buNone/>
              <a:defRPr sz="2325" b="1">
                <a:solidFill>
                  <a:srgbClr val="007E83"/>
                </a:solidFill>
                <a:latin typeface="Arial"/>
                <a:ea typeface="Arial"/>
                <a:cs typeface="Arial"/>
              </a:defRPr>
            </a:pPr>
            <a:r>
              <a:rPr sz="2325" b="1">
                <a:solidFill>
                  <a:srgbClr val="007E83"/>
                </a:solidFill>
                <a:latin typeface="Arial"/>
                <a:ea typeface="Arial"/>
                <a:cs typeface="Arial"/>
              </a:rPr>
              <a:t>(0.32826 − 0.32542) × 100 = 0.284 percentage points</a:t>
            </a:r>
          </a:p>
        </p:txBody>
      </p:sp>
    </p:spTree>
    <p:extLst>
      <p:ext uri="{BB962C8B-B14F-4D97-AF65-F5344CB8AC3E}">
        <p14:creationId xmlns:p14="http://schemas.microsoft.com/office/powerpoint/2010/main" val="679653528"/>
      </p:ext>
    </p:extLst>
  </p:cSld>
</p:sld>
</file>

<file path=ppt/slides/slide21.xml><?xml version="1.0" encoding="utf-8"?>
<p:sld xmlns:p="http://schemas.openxmlformats.org/presentationml/2006/main" show="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eyebrow">
            <a:extLst xmlns:a="http://schemas.openxmlformats.org/drawingml/2006/main">
              <a:ext uri="{FF2B5EF4-FFF2-40B4-BE49-F238E27FC236}">
                <a16:creationId xmlns:a16="http://schemas.microsoft.com/office/drawing/2014/main" id="{BB99B161-803C-4A7C-A229-7CA8D332C3BD}"/>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75" b="1">
                <a:solidFill>
                  <a:srgbClr val="007E83"/>
                </a:solidFill>
                <a:latin typeface="Arial"/>
                <a:ea typeface="Arial"/>
                <a:cs typeface="Arial"/>
              </a:defRPr>
            </a:defPPr>
            <a:lvl1pPr algn="l">
              <a:buNone/>
              <a:defRPr sz="1275" b="1">
                <a:solidFill>
                  <a:srgbClr val="007E83"/>
                </a:solidFill>
                <a:latin typeface="Arial"/>
                <a:ea typeface="Arial"/>
                <a:cs typeface="Arial"/>
              </a:defRPr>
            </a:lvl1pPr>
            <a:lvl2pPr algn="l">
              <a:buNone/>
              <a:defRPr sz="1275" b="1">
                <a:solidFill>
                  <a:srgbClr val="007E83"/>
                </a:solidFill>
                <a:latin typeface="Arial"/>
                <a:ea typeface="Arial"/>
                <a:cs typeface="Arial"/>
              </a:defRPr>
            </a:lvl2pPr>
            <a:lvl3pPr algn="l">
              <a:buNone/>
              <a:defRPr sz="1275" b="1">
                <a:solidFill>
                  <a:srgbClr val="007E83"/>
                </a:solidFill>
                <a:latin typeface="Arial"/>
                <a:ea typeface="Arial"/>
                <a:cs typeface="Arial"/>
              </a:defRPr>
            </a:lvl3pPr>
            <a:lvl4pPr algn="l">
              <a:buNone/>
              <a:defRPr sz="1275" b="1">
                <a:solidFill>
                  <a:srgbClr val="007E83"/>
                </a:solidFill>
                <a:latin typeface="Arial"/>
                <a:ea typeface="Arial"/>
                <a:cs typeface="Arial"/>
              </a:defRPr>
            </a:lvl4pPr>
            <a:lvl5pPr algn="l">
              <a:buNone/>
              <a:defRPr sz="1275" b="1">
                <a:solidFill>
                  <a:srgbClr val="007E83"/>
                </a:solidFill>
                <a:latin typeface="Arial"/>
                <a:ea typeface="Arial"/>
                <a:cs typeface="Arial"/>
              </a:defRPr>
            </a:lvl5pPr>
            <a:lvl6pPr algn="l">
              <a:buNone/>
              <a:defRPr sz="1275" b="1">
                <a:solidFill>
                  <a:srgbClr val="007E83"/>
                </a:solidFill>
                <a:latin typeface="Arial"/>
                <a:ea typeface="Arial"/>
                <a:cs typeface="Arial"/>
              </a:defRPr>
            </a:lvl6pPr>
            <a:lvl7pPr algn="l">
              <a:buNone/>
              <a:defRPr sz="1275" b="1">
                <a:solidFill>
                  <a:srgbClr val="007E83"/>
                </a:solidFill>
                <a:latin typeface="Arial"/>
                <a:ea typeface="Arial"/>
                <a:cs typeface="Arial"/>
              </a:defRPr>
            </a:lvl7pPr>
            <a:lvl8pPr algn="l">
              <a:buNone/>
              <a:defRPr sz="1275" b="1">
                <a:solidFill>
                  <a:srgbClr val="007E83"/>
                </a:solidFill>
                <a:latin typeface="Arial"/>
                <a:ea typeface="Arial"/>
                <a:cs typeface="Arial"/>
              </a:defRPr>
            </a:lvl8pPr>
            <a:lvl9pPr algn="l">
              <a:buNone/>
              <a:defRPr sz="1275" b="1">
                <a:solidFill>
                  <a:srgbClr val="007E83"/>
                </a:solidFill>
                <a:latin typeface="Arial"/>
                <a:ea typeface="Arial"/>
                <a:cs typeface="Arial"/>
              </a:defRPr>
            </a:lvl9pPr>
          </a:lstStyle>
          <a:p xmlns:a="http://schemas.openxmlformats.org/drawingml/2006/main">
            <a:pPr algn="l">
              <a:buNone/>
              <a:defRPr sz="1275" b="1">
                <a:solidFill>
                  <a:srgbClr val="007E83"/>
                </a:solidFill>
                <a:latin typeface="Arial"/>
                <a:ea typeface="Arial"/>
                <a:cs typeface="Arial"/>
              </a:defRPr>
            </a:pPr>
            <a:r>
              <a:rPr sz="1275" b="1">
                <a:solidFill>
                  <a:srgbClr val="007E83"/>
                </a:solidFill>
                <a:latin typeface="Arial"/>
                <a:ea typeface="Arial"/>
                <a:cs typeface="Arial"/>
              </a:rPr>
              <a:t>BACKUP  ·  FOR DISCUSSION</a:t>
            </a:r>
          </a:p>
        </p:txBody>
      </p:sp>
      <p:sp>
        <p:nvSpPr>
          <p:cNvPr id="2" name="slide-title">
            <a:extLst xmlns:a="http://schemas.openxmlformats.org/drawingml/2006/main">
              <a:ext uri="{FF2B5EF4-FFF2-40B4-BE49-F238E27FC236}">
                <a16:creationId xmlns:a16="http://schemas.microsoft.com/office/drawing/2014/main" id="{5A2EBC0B-1B64-4225-98B3-749A557B9D5E}"/>
              </a:ext>
            </a:extLst>
          </p:cNvPr>
          <p:cNvSpPr>
            <a:spLocks xmlns:a="http://schemas.openxmlformats.org/drawingml/2006/main" noGrp="1"/>
          </p:cNvSpPr>
          <p:nvPr/>
        </p:nvSpPr>
        <p:spPr>
          <a:xfrm xmlns:a="http://schemas.openxmlformats.org/drawingml/2006/main">
            <a:off x="609600" y="695325"/>
            <a:ext cx="109728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850" b="1">
                <a:solidFill>
                  <a:srgbClr val="173042"/>
                </a:solidFill>
                <a:latin typeface="Arial"/>
                <a:ea typeface="Arial"/>
                <a:cs typeface="Arial"/>
              </a:defRPr>
            </a:defPPr>
            <a:lvl1pPr algn="l">
              <a:buNone/>
              <a:defRPr sz="2850" b="1">
                <a:solidFill>
                  <a:srgbClr val="173042"/>
                </a:solidFill>
                <a:latin typeface="Arial"/>
                <a:ea typeface="Arial"/>
                <a:cs typeface="Arial"/>
              </a:defRPr>
            </a:lvl1pPr>
            <a:lvl2pPr algn="l">
              <a:buNone/>
              <a:defRPr sz="2850" b="1">
                <a:solidFill>
                  <a:srgbClr val="173042"/>
                </a:solidFill>
                <a:latin typeface="Arial"/>
                <a:ea typeface="Arial"/>
                <a:cs typeface="Arial"/>
              </a:defRPr>
            </a:lvl2pPr>
            <a:lvl3pPr algn="l">
              <a:buNone/>
              <a:defRPr sz="2850" b="1">
                <a:solidFill>
                  <a:srgbClr val="173042"/>
                </a:solidFill>
                <a:latin typeface="Arial"/>
                <a:ea typeface="Arial"/>
                <a:cs typeface="Arial"/>
              </a:defRPr>
            </a:lvl3pPr>
            <a:lvl4pPr algn="l">
              <a:buNone/>
              <a:defRPr sz="2850" b="1">
                <a:solidFill>
                  <a:srgbClr val="173042"/>
                </a:solidFill>
                <a:latin typeface="Arial"/>
                <a:ea typeface="Arial"/>
                <a:cs typeface="Arial"/>
              </a:defRPr>
            </a:lvl4pPr>
            <a:lvl5pPr algn="l">
              <a:buNone/>
              <a:defRPr sz="2850" b="1">
                <a:solidFill>
                  <a:srgbClr val="173042"/>
                </a:solidFill>
                <a:latin typeface="Arial"/>
                <a:ea typeface="Arial"/>
                <a:cs typeface="Arial"/>
              </a:defRPr>
            </a:lvl5pPr>
            <a:lvl6pPr algn="l">
              <a:buNone/>
              <a:defRPr sz="2850" b="1">
                <a:solidFill>
                  <a:srgbClr val="173042"/>
                </a:solidFill>
                <a:latin typeface="Arial"/>
                <a:ea typeface="Arial"/>
                <a:cs typeface="Arial"/>
              </a:defRPr>
            </a:lvl6pPr>
            <a:lvl7pPr algn="l">
              <a:buNone/>
              <a:defRPr sz="2850" b="1">
                <a:solidFill>
                  <a:srgbClr val="173042"/>
                </a:solidFill>
                <a:latin typeface="Arial"/>
                <a:ea typeface="Arial"/>
                <a:cs typeface="Arial"/>
              </a:defRPr>
            </a:lvl7pPr>
            <a:lvl8pPr algn="l">
              <a:buNone/>
              <a:defRPr sz="2850" b="1">
                <a:solidFill>
                  <a:srgbClr val="173042"/>
                </a:solidFill>
                <a:latin typeface="Arial"/>
                <a:ea typeface="Arial"/>
                <a:cs typeface="Arial"/>
              </a:defRPr>
            </a:lvl8pPr>
            <a:lvl9pPr algn="l">
              <a:buNone/>
              <a:defRPr sz="2850" b="1">
                <a:solidFill>
                  <a:srgbClr val="173042"/>
                </a:solidFill>
                <a:latin typeface="Arial"/>
                <a:ea typeface="Arial"/>
                <a:cs typeface="Arial"/>
              </a:defRPr>
            </a:lvl9pPr>
          </a:lstStyle>
          <a:p xmlns:a="http://schemas.openxmlformats.org/drawingml/2006/main">
            <a:pPr algn="l">
              <a:buNone/>
              <a:defRPr sz="2850" b="1">
                <a:solidFill>
                  <a:srgbClr val="173042"/>
                </a:solidFill>
                <a:latin typeface="Arial"/>
                <a:ea typeface="Arial"/>
                <a:cs typeface="Arial"/>
              </a:defRPr>
            </a:pPr>
            <a:r>
              <a:rPr sz="2850" b="1">
                <a:solidFill>
                  <a:srgbClr val="173042"/>
                </a:solidFill>
                <a:latin typeface="Arial"/>
                <a:ea typeface="Arial"/>
                <a:cs typeface="Arial"/>
              </a:rPr>
              <a:t>How the paired interval is calculated</a:t>
            </a:r>
          </a:p>
        </p:txBody>
      </p:sp>
      <p:sp>
        <p:nvSpPr>
          <p:cNvPr id="3" name="slide-subtitle">
            <a:extLst xmlns:a="http://schemas.openxmlformats.org/drawingml/2006/main">
              <a:ext uri="{FF2B5EF4-FFF2-40B4-BE49-F238E27FC236}">
                <a16:creationId xmlns:a16="http://schemas.microsoft.com/office/drawing/2014/main" id="{D1AE75C1-0CA4-4CC3-92B3-EF0B5D372FBE}"/>
              </a:ext>
            </a:extLst>
          </p:cNvPr>
          <p:cNvSpPr>
            <a:spLocks xmlns:a="http://schemas.openxmlformats.org/drawingml/2006/main" noGrp="1"/>
          </p:cNvSpPr>
          <p:nvPr/>
        </p:nvSpPr>
        <p:spPr>
          <a:xfrm xmlns:a="http://schemas.openxmlformats.org/drawingml/2006/main">
            <a:off x="609600" y="1400175"/>
            <a:ext cx="109728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725" b="0">
                <a:solidFill>
                  <a:srgbClr val="586B79"/>
                </a:solidFill>
                <a:latin typeface="Arial"/>
                <a:ea typeface="Arial"/>
                <a:cs typeface="Arial"/>
              </a:defRPr>
            </a:defPPr>
            <a:lvl1pPr algn="l">
              <a:buNone/>
              <a:defRPr sz="1725" b="0">
                <a:solidFill>
                  <a:srgbClr val="586B79"/>
                </a:solidFill>
                <a:latin typeface="Arial"/>
                <a:ea typeface="Arial"/>
                <a:cs typeface="Arial"/>
              </a:defRPr>
            </a:lvl1pPr>
            <a:lvl2pPr algn="l">
              <a:buNone/>
              <a:defRPr sz="1725" b="0">
                <a:solidFill>
                  <a:srgbClr val="586B79"/>
                </a:solidFill>
                <a:latin typeface="Arial"/>
                <a:ea typeface="Arial"/>
                <a:cs typeface="Arial"/>
              </a:defRPr>
            </a:lvl2pPr>
            <a:lvl3pPr algn="l">
              <a:buNone/>
              <a:defRPr sz="1725" b="0">
                <a:solidFill>
                  <a:srgbClr val="586B79"/>
                </a:solidFill>
                <a:latin typeface="Arial"/>
                <a:ea typeface="Arial"/>
                <a:cs typeface="Arial"/>
              </a:defRPr>
            </a:lvl3pPr>
            <a:lvl4pPr algn="l">
              <a:buNone/>
              <a:defRPr sz="1725" b="0">
                <a:solidFill>
                  <a:srgbClr val="586B79"/>
                </a:solidFill>
                <a:latin typeface="Arial"/>
                <a:ea typeface="Arial"/>
                <a:cs typeface="Arial"/>
              </a:defRPr>
            </a:lvl4pPr>
            <a:lvl5pPr algn="l">
              <a:buNone/>
              <a:defRPr sz="1725" b="0">
                <a:solidFill>
                  <a:srgbClr val="586B79"/>
                </a:solidFill>
                <a:latin typeface="Arial"/>
                <a:ea typeface="Arial"/>
                <a:cs typeface="Arial"/>
              </a:defRPr>
            </a:lvl5pPr>
            <a:lvl6pPr algn="l">
              <a:buNone/>
              <a:defRPr sz="1725" b="0">
                <a:solidFill>
                  <a:srgbClr val="586B79"/>
                </a:solidFill>
                <a:latin typeface="Arial"/>
                <a:ea typeface="Arial"/>
                <a:cs typeface="Arial"/>
              </a:defRPr>
            </a:lvl6pPr>
            <a:lvl7pPr algn="l">
              <a:buNone/>
              <a:defRPr sz="1725" b="0">
                <a:solidFill>
                  <a:srgbClr val="586B79"/>
                </a:solidFill>
                <a:latin typeface="Arial"/>
                <a:ea typeface="Arial"/>
                <a:cs typeface="Arial"/>
              </a:defRPr>
            </a:lvl7pPr>
            <a:lvl8pPr algn="l">
              <a:buNone/>
              <a:defRPr sz="1725" b="0">
                <a:solidFill>
                  <a:srgbClr val="586B79"/>
                </a:solidFill>
                <a:latin typeface="Arial"/>
                <a:ea typeface="Arial"/>
                <a:cs typeface="Arial"/>
              </a:defRPr>
            </a:lvl8pPr>
            <a:lvl9pPr algn="l">
              <a:buNone/>
              <a:defRPr sz="1725" b="0">
                <a:solidFill>
                  <a:srgbClr val="586B79"/>
                </a:solidFill>
                <a:latin typeface="Arial"/>
                <a:ea typeface="Arial"/>
                <a:cs typeface="Arial"/>
              </a:defRPr>
            </a:lvl9pPr>
          </a:lstStyle>
          <a:p xmlns:a="http://schemas.openxmlformats.org/drawingml/2006/main">
            <a:pPr algn="l">
              <a:buNone/>
              <a:defRPr sz="1725" b="0">
                <a:solidFill>
                  <a:srgbClr val="586B79"/>
                </a:solidFill>
                <a:latin typeface="Arial"/>
                <a:ea typeface="Arial"/>
                <a:cs typeface="Arial"/>
              </a:defRPr>
            </a:pPr>
            <a:r>
              <a:rPr sz="1725" b="0">
                <a:solidFill>
                  <a:srgbClr val="586B79"/>
                </a:solidFill>
                <a:latin typeface="Arial"/>
                <a:ea typeface="Arial"/>
                <a:cs typeface="Arial"/>
              </a:rPr>
              <a:t>Use matched training seeds and unrounded test scores; all quantities below are percentage points.</a:t>
            </a:r>
          </a:p>
        </p:txBody>
      </p:sp>
      <p:sp>
        <p:nvSpPr>
          <p:cNvPr id="4" name="footer-rule">
            <a:extLst xmlns:a="http://schemas.openxmlformats.org/drawingml/2006/main">
              <a:ext uri="{FF2B5EF4-FFF2-40B4-BE49-F238E27FC236}">
                <a16:creationId xmlns:a16="http://schemas.microsoft.com/office/drawing/2014/main" id="{F9278FD4-8BCA-4167-9914-8F7159E8E480}"/>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4DEE4"/>
          </a:solidFill>
          <a:ln xmlns:a="http://schemas.openxmlformats.org/drawingml/2006/main" w="0">
            <a:noFill/>
            <a:prstDash val="solid"/>
          </a:ln>
        </p:spPr>
      </p:sp>
      <p:sp>
        <p:nvSpPr>
          <p:cNvPr id="5" name="footer-author">
            <a:extLst xmlns:a="http://schemas.openxmlformats.org/drawingml/2006/main">
              <a:ext uri="{FF2B5EF4-FFF2-40B4-BE49-F238E27FC236}">
                <a16:creationId xmlns:a16="http://schemas.microsoft.com/office/drawing/2014/main" id="{6F98EB0E-2CA6-4A6A-A105-049AE580E08C}"/>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200" b="0">
                <a:solidFill>
                  <a:srgbClr val="586B79"/>
                </a:solidFill>
                <a:latin typeface="Arial"/>
                <a:ea typeface="Arial"/>
                <a:cs typeface="Arial"/>
              </a:defRPr>
            </a:defPPr>
            <a:lvl1pPr algn="l">
              <a:buNone/>
              <a:defRPr sz="1200" b="0">
                <a:solidFill>
                  <a:srgbClr val="586B79"/>
                </a:solidFill>
                <a:latin typeface="Arial"/>
                <a:ea typeface="Arial"/>
                <a:cs typeface="Arial"/>
              </a:defRPr>
            </a:lvl1pPr>
            <a:lvl2pPr algn="l">
              <a:buNone/>
              <a:defRPr sz="1200" b="0">
                <a:solidFill>
                  <a:srgbClr val="586B79"/>
                </a:solidFill>
                <a:latin typeface="Arial"/>
                <a:ea typeface="Arial"/>
                <a:cs typeface="Arial"/>
              </a:defRPr>
            </a:lvl2pPr>
            <a:lvl3pPr algn="l">
              <a:buNone/>
              <a:defRPr sz="1200" b="0">
                <a:solidFill>
                  <a:srgbClr val="586B79"/>
                </a:solidFill>
                <a:latin typeface="Arial"/>
                <a:ea typeface="Arial"/>
                <a:cs typeface="Arial"/>
              </a:defRPr>
            </a:lvl3pPr>
            <a:lvl4pPr algn="l">
              <a:buNone/>
              <a:defRPr sz="1200" b="0">
                <a:solidFill>
                  <a:srgbClr val="586B79"/>
                </a:solidFill>
                <a:latin typeface="Arial"/>
                <a:ea typeface="Arial"/>
                <a:cs typeface="Arial"/>
              </a:defRPr>
            </a:lvl4pPr>
            <a:lvl5pPr algn="l">
              <a:buNone/>
              <a:defRPr sz="1200" b="0">
                <a:solidFill>
                  <a:srgbClr val="586B79"/>
                </a:solidFill>
                <a:latin typeface="Arial"/>
                <a:ea typeface="Arial"/>
                <a:cs typeface="Arial"/>
              </a:defRPr>
            </a:lvl5pPr>
            <a:lvl6pPr algn="l">
              <a:buNone/>
              <a:defRPr sz="1200" b="0">
                <a:solidFill>
                  <a:srgbClr val="586B79"/>
                </a:solidFill>
                <a:latin typeface="Arial"/>
                <a:ea typeface="Arial"/>
                <a:cs typeface="Arial"/>
              </a:defRPr>
            </a:lvl6pPr>
            <a:lvl7pPr algn="l">
              <a:buNone/>
              <a:defRPr sz="1200" b="0">
                <a:solidFill>
                  <a:srgbClr val="586B79"/>
                </a:solidFill>
                <a:latin typeface="Arial"/>
                <a:ea typeface="Arial"/>
                <a:cs typeface="Arial"/>
              </a:defRPr>
            </a:lvl7pPr>
            <a:lvl8pPr algn="l">
              <a:buNone/>
              <a:defRPr sz="1200" b="0">
                <a:solidFill>
                  <a:srgbClr val="586B79"/>
                </a:solidFill>
                <a:latin typeface="Arial"/>
                <a:ea typeface="Arial"/>
                <a:cs typeface="Arial"/>
              </a:defRPr>
            </a:lvl8pPr>
            <a:lvl9pPr algn="l">
              <a:buNone/>
              <a:defRPr sz="1200" b="0">
                <a:solidFill>
                  <a:srgbClr val="586B79"/>
                </a:solidFill>
                <a:latin typeface="Arial"/>
                <a:ea typeface="Arial"/>
                <a:cs typeface="Arial"/>
              </a:defRPr>
            </a:lvl9pPr>
          </a:lstStyle>
          <a:p xmlns:a="http://schemas.openxmlformats.org/drawingml/2006/main">
            <a:pPr algn="l">
              <a:buNone/>
              <a:defRPr sz="1200" b="0">
                <a:solidFill>
                  <a:srgbClr val="586B79"/>
                </a:solidFill>
                <a:latin typeface="Arial"/>
                <a:ea typeface="Arial"/>
                <a:cs typeface="Arial"/>
              </a:defRPr>
            </a:pPr>
            <a:r>
              <a:rPr sz="1200" b="0">
                <a:solidFill>
                  <a:srgbClr val="586B79"/>
                </a:solidFill>
                <a:latin typeface="Arial"/>
                <a:ea typeface="Arial"/>
                <a:cs typeface="Arial"/>
              </a:rPr>
              <a:t>Qiang Zhang  |  Kyungpook National University</a:t>
            </a:r>
          </a:p>
        </p:txBody>
      </p:sp>
      <p:sp>
        <p:nvSpPr>
          <p:cNvPr id="6" name="footer-number">
            <a:extLst xmlns:a="http://schemas.openxmlformats.org/drawingml/2006/main">
              <a:ext uri="{FF2B5EF4-FFF2-40B4-BE49-F238E27FC236}">
                <a16:creationId xmlns:a16="http://schemas.microsoft.com/office/drawing/2014/main" id="{90BC186A-7CF4-4556-BF93-9CA39C9C0567}"/>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r">
              <a:defRPr sz="1350" b="0">
                <a:solidFill>
                  <a:srgbClr val="586B79"/>
                </a:solidFill>
                <a:latin typeface="Arial"/>
                <a:ea typeface="Arial"/>
                <a:cs typeface="Arial"/>
              </a:defRPr>
            </a:defPPr>
            <a:lvl1pPr algn="r">
              <a:buNone/>
              <a:defRPr sz="1350" b="0">
                <a:solidFill>
                  <a:srgbClr val="586B79"/>
                </a:solidFill>
                <a:latin typeface="Arial"/>
                <a:ea typeface="Arial"/>
                <a:cs typeface="Arial"/>
              </a:defRPr>
            </a:lvl1pPr>
            <a:lvl2pPr algn="r">
              <a:buNone/>
              <a:defRPr sz="1350" b="0">
                <a:solidFill>
                  <a:srgbClr val="586B79"/>
                </a:solidFill>
                <a:latin typeface="Arial"/>
                <a:ea typeface="Arial"/>
                <a:cs typeface="Arial"/>
              </a:defRPr>
            </a:lvl2pPr>
            <a:lvl3pPr algn="r">
              <a:buNone/>
              <a:defRPr sz="1350" b="0">
                <a:solidFill>
                  <a:srgbClr val="586B79"/>
                </a:solidFill>
                <a:latin typeface="Arial"/>
                <a:ea typeface="Arial"/>
                <a:cs typeface="Arial"/>
              </a:defRPr>
            </a:lvl3pPr>
            <a:lvl4pPr algn="r">
              <a:buNone/>
              <a:defRPr sz="1350" b="0">
                <a:solidFill>
                  <a:srgbClr val="586B79"/>
                </a:solidFill>
                <a:latin typeface="Arial"/>
                <a:ea typeface="Arial"/>
                <a:cs typeface="Arial"/>
              </a:defRPr>
            </a:lvl4pPr>
            <a:lvl5pPr algn="r">
              <a:buNone/>
              <a:defRPr sz="1350" b="0">
                <a:solidFill>
                  <a:srgbClr val="586B79"/>
                </a:solidFill>
                <a:latin typeface="Arial"/>
                <a:ea typeface="Arial"/>
                <a:cs typeface="Arial"/>
              </a:defRPr>
            </a:lvl5pPr>
            <a:lvl6pPr algn="r">
              <a:buNone/>
              <a:defRPr sz="1350" b="0">
                <a:solidFill>
                  <a:srgbClr val="586B79"/>
                </a:solidFill>
                <a:latin typeface="Arial"/>
                <a:ea typeface="Arial"/>
                <a:cs typeface="Arial"/>
              </a:defRPr>
            </a:lvl6pPr>
            <a:lvl7pPr algn="r">
              <a:buNone/>
              <a:defRPr sz="1350" b="0">
                <a:solidFill>
                  <a:srgbClr val="586B79"/>
                </a:solidFill>
                <a:latin typeface="Arial"/>
                <a:ea typeface="Arial"/>
                <a:cs typeface="Arial"/>
              </a:defRPr>
            </a:lvl7pPr>
            <a:lvl8pPr algn="r">
              <a:buNone/>
              <a:defRPr sz="1350" b="0">
                <a:solidFill>
                  <a:srgbClr val="586B79"/>
                </a:solidFill>
                <a:latin typeface="Arial"/>
                <a:ea typeface="Arial"/>
                <a:cs typeface="Arial"/>
              </a:defRPr>
            </a:lvl8pPr>
            <a:lvl9pPr algn="r">
              <a:buNone/>
              <a:defRPr sz="1350" b="0">
                <a:solidFill>
                  <a:srgbClr val="586B79"/>
                </a:solidFill>
                <a:latin typeface="Arial"/>
                <a:ea typeface="Arial"/>
                <a:cs typeface="Arial"/>
              </a:defRPr>
            </a:lvl9pPr>
          </a:lstStyle>
          <a:p xmlns:a="http://schemas.openxmlformats.org/drawingml/2006/main">
            <a:pPr algn="r">
              <a:buNone/>
              <a:defRPr sz="1350" b="0">
                <a:solidFill>
                  <a:srgbClr val="586B79"/>
                </a:solidFill>
                <a:latin typeface="Arial"/>
                <a:ea typeface="Arial"/>
                <a:cs typeface="Arial"/>
              </a:defRPr>
            </a:pPr>
            <a:r>
              <a:rPr sz="1350" b="0">
                <a:solidFill>
                  <a:srgbClr val="586B79"/>
                </a:solidFill>
                <a:latin typeface="Arial"/>
                <a:ea typeface="Arial"/>
                <a:cs typeface="Arial"/>
              </a:rPr>
              <a:t>B6</a:t>
            </a:r>
          </a:p>
        </p:txBody>
      </p:sp>
      <p:sp>
        <p:nvSpPr>
          <p:cNvPr id="7" name="differences">
            <a:extLst xmlns:a="http://schemas.openxmlformats.org/drawingml/2006/main">
              <a:ext uri="{FF2B5EF4-FFF2-40B4-BE49-F238E27FC236}">
                <a16:creationId xmlns:a16="http://schemas.microsoft.com/office/drawing/2014/main" id="{053D1273-A92E-4D06-8438-1371D25661D5}"/>
              </a:ext>
            </a:extLst>
          </p:cNvPr>
          <p:cNvSpPr>
            <a:spLocks xmlns:a="http://schemas.openxmlformats.org/drawingml/2006/main" noGrp="1"/>
          </p:cNvSpPr>
          <p:nvPr/>
        </p:nvSpPr>
        <p:spPr>
          <a:xfrm xmlns:a="http://schemas.openxmlformats.org/drawingml/2006/main">
            <a:off x="609600" y="2085975"/>
            <a:ext cx="109728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325" b="1">
                <a:solidFill>
                  <a:srgbClr val="173042"/>
                </a:solidFill>
                <a:latin typeface="Arial"/>
                <a:ea typeface="Arial"/>
                <a:cs typeface="Arial"/>
              </a:defRPr>
            </a:defPPr>
            <a:lvl1pPr algn="l">
              <a:buNone/>
              <a:defRPr sz="2325" b="1">
                <a:solidFill>
                  <a:srgbClr val="173042"/>
                </a:solidFill>
                <a:latin typeface="Arial"/>
                <a:ea typeface="Arial"/>
                <a:cs typeface="Arial"/>
              </a:defRPr>
            </a:lvl1pPr>
            <a:lvl2pPr algn="l">
              <a:buNone/>
              <a:defRPr sz="2325" b="1">
                <a:solidFill>
                  <a:srgbClr val="173042"/>
                </a:solidFill>
                <a:latin typeface="Arial"/>
                <a:ea typeface="Arial"/>
                <a:cs typeface="Arial"/>
              </a:defRPr>
            </a:lvl2pPr>
            <a:lvl3pPr algn="l">
              <a:buNone/>
              <a:defRPr sz="2325" b="1">
                <a:solidFill>
                  <a:srgbClr val="173042"/>
                </a:solidFill>
                <a:latin typeface="Arial"/>
                <a:ea typeface="Arial"/>
                <a:cs typeface="Arial"/>
              </a:defRPr>
            </a:lvl3pPr>
            <a:lvl4pPr algn="l">
              <a:buNone/>
              <a:defRPr sz="2325" b="1">
                <a:solidFill>
                  <a:srgbClr val="173042"/>
                </a:solidFill>
                <a:latin typeface="Arial"/>
                <a:ea typeface="Arial"/>
                <a:cs typeface="Arial"/>
              </a:defRPr>
            </a:lvl4pPr>
            <a:lvl5pPr algn="l">
              <a:buNone/>
              <a:defRPr sz="2325" b="1">
                <a:solidFill>
                  <a:srgbClr val="173042"/>
                </a:solidFill>
                <a:latin typeface="Arial"/>
                <a:ea typeface="Arial"/>
                <a:cs typeface="Arial"/>
              </a:defRPr>
            </a:lvl5pPr>
            <a:lvl6pPr algn="l">
              <a:buNone/>
              <a:defRPr sz="2325" b="1">
                <a:solidFill>
                  <a:srgbClr val="173042"/>
                </a:solidFill>
                <a:latin typeface="Arial"/>
                <a:ea typeface="Arial"/>
                <a:cs typeface="Arial"/>
              </a:defRPr>
            </a:lvl6pPr>
            <a:lvl7pPr algn="l">
              <a:buNone/>
              <a:defRPr sz="2325" b="1">
                <a:solidFill>
                  <a:srgbClr val="173042"/>
                </a:solidFill>
                <a:latin typeface="Arial"/>
                <a:ea typeface="Arial"/>
                <a:cs typeface="Arial"/>
              </a:defRPr>
            </a:lvl7pPr>
            <a:lvl8pPr algn="l">
              <a:buNone/>
              <a:defRPr sz="2325" b="1">
                <a:solidFill>
                  <a:srgbClr val="173042"/>
                </a:solidFill>
                <a:latin typeface="Arial"/>
                <a:ea typeface="Arial"/>
                <a:cs typeface="Arial"/>
              </a:defRPr>
            </a:lvl8pPr>
            <a:lvl9pPr algn="l">
              <a:buNone/>
              <a:defRPr sz="2325" b="1">
                <a:solidFill>
                  <a:srgbClr val="173042"/>
                </a:solidFill>
                <a:latin typeface="Arial"/>
                <a:ea typeface="Arial"/>
                <a:cs typeface="Arial"/>
              </a:defRPr>
            </a:lvl9pPr>
          </a:lstStyle>
          <a:p xmlns:a="http://schemas.openxmlformats.org/drawingml/2006/main">
            <a:pPr algn="l">
              <a:buNone/>
              <a:defRPr sz="2325" b="1">
                <a:solidFill>
                  <a:srgbClr val="173042"/>
                </a:solidFill>
                <a:latin typeface="Arial"/>
                <a:ea typeface="Arial"/>
                <a:cs typeface="Arial"/>
              </a:defRPr>
            </a:pPr>
            <a:r>
              <a:rPr sz="2325" b="1">
                <a:solidFill>
                  <a:srgbClr val="173042"/>
                </a:solidFill>
                <a:latin typeface="Arial"/>
                <a:ea typeface="Arial"/>
                <a:cs typeface="Arial"/>
              </a:rPr>
              <a:t>Paired differences: 0.05516, 1.15091, 0.45745</a:t>
            </a:r>
          </a:p>
        </p:txBody>
      </p:sp>
      <p:sp>
        <p:nvSpPr>
          <p:cNvPr id="8" name="sample-summary">
            <a:extLst xmlns:a="http://schemas.openxmlformats.org/drawingml/2006/main">
              <a:ext uri="{FF2B5EF4-FFF2-40B4-BE49-F238E27FC236}">
                <a16:creationId xmlns:a16="http://schemas.microsoft.com/office/drawing/2014/main" id="{0A2B2EA9-AC04-4FF5-863D-8B04E7B4891B}"/>
              </a:ext>
            </a:extLst>
          </p:cNvPr>
          <p:cNvSpPr>
            <a:spLocks xmlns:a="http://schemas.openxmlformats.org/drawingml/2006/main" noGrp="1"/>
          </p:cNvSpPr>
          <p:nvPr/>
        </p:nvSpPr>
        <p:spPr>
          <a:xfrm xmlns:a="http://schemas.openxmlformats.org/drawingml/2006/main">
            <a:off x="609600" y="2686050"/>
            <a:ext cx="109728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175" b="0">
                <a:solidFill>
                  <a:srgbClr val="203440"/>
                </a:solidFill>
                <a:latin typeface="Arial"/>
                <a:ea typeface="Arial"/>
                <a:cs typeface="Arial"/>
              </a:defRPr>
            </a:defPPr>
            <a:lvl1pPr algn="l">
              <a:buNone/>
              <a:defRPr sz="2175" b="0">
                <a:solidFill>
                  <a:srgbClr val="203440"/>
                </a:solidFill>
                <a:latin typeface="Arial"/>
                <a:ea typeface="Arial"/>
                <a:cs typeface="Arial"/>
              </a:defRPr>
            </a:lvl1pPr>
            <a:lvl2pPr algn="l">
              <a:buNone/>
              <a:defRPr sz="2175" b="0">
                <a:solidFill>
                  <a:srgbClr val="203440"/>
                </a:solidFill>
                <a:latin typeface="Arial"/>
                <a:ea typeface="Arial"/>
                <a:cs typeface="Arial"/>
              </a:defRPr>
            </a:lvl2pPr>
            <a:lvl3pPr algn="l">
              <a:buNone/>
              <a:defRPr sz="2175" b="0">
                <a:solidFill>
                  <a:srgbClr val="203440"/>
                </a:solidFill>
                <a:latin typeface="Arial"/>
                <a:ea typeface="Arial"/>
                <a:cs typeface="Arial"/>
              </a:defRPr>
            </a:lvl3pPr>
            <a:lvl4pPr algn="l">
              <a:buNone/>
              <a:defRPr sz="2175" b="0">
                <a:solidFill>
                  <a:srgbClr val="203440"/>
                </a:solidFill>
                <a:latin typeface="Arial"/>
                <a:ea typeface="Arial"/>
                <a:cs typeface="Arial"/>
              </a:defRPr>
            </a:lvl4pPr>
            <a:lvl5pPr algn="l">
              <a:buNone/>
              <a:defRPr sz="2175" b="0">
                <a:solidFill>
                  <a:srgbClr val="203440"/>
                </a:solidFill>
                <a:latin typeface="Arial"/>
                <a:ea typeface="Arial"/>
                <a:cs typeface="Arial"/>
              </a:defRPr>
            </a:lvl5pPr>
            <a:lvl6pPr algn="l">
              <a:buNone/>
              <a:defRPr sz="2175" b="0">
                <a:solidFill>
                  <a:srgbClr val="203440"/>
                </a:solidFill>
                <a:latin typeface="Arial"/>
                <a:ea typeface="Arial"/>
                <a:cs typeface="Arial"/>
              </a:defRPr>
            </a:lvl6pPr>
            <a:lvl7pPr algn="l">
              <a:buNone/>
              <a:defRPr sz="2175" b="0">
                <a:solidFill>
                  <a:srgbClr val="203440"/>
                </a:solidFill>
                <a:latin typeface="Arial"/>
                <a:ea typeface="Arial"/>
                <a:cs typeface="Arial"/>
              </a:defRPr>
            </a:lvl7pPr>
            <a:lvl8pPr algn="l">
              <a:buNone/>
              <a:defRPr sz="2175" b="0">
                <a:solidFill>
                  <a:srgbClr val="203440"/>
                </a:solidFill>
                <a:latin typeface="Arial"/>
                <a:ea typeface="Arial"/>
                <a:cs typeface="Arial"/>
              </a:defRPr>
            </a:lvl8pPr>
            <a:lvl9pPr algn="l">
              <a:buNone/>
              <a:defRPr sz="2175" b="0">
                <a:solidFill>
                  <a:srgbClr val="203440"/>
                </a:solidFill>
                <a:latin typeface="Arial"/>
                <a:ea typeface="Arial"/>
                <a:cs typeface="Arial"/>
              </a:defRPr>
            </a:lvl9pPr>
          </a:lstStyle>
          <a:p xmlns:a="http://schemas.openxmlformats.org/drawingml/2006/main">
            <a:pPr algn="l">
              <a:buNone/>
              <a:defRPr sz="2175" b="0">
                <a:solidFill>
                  <a:srgbClr val="203440"/>
                </a:solidFill>
                <a:latin typeface="Arial"/>
                <a:ea typeface="Arial"/>
                <a:cs typeface="Arial"/>
              </a:defRPr>
            </a:pPr>
            <a:r>
              <a:rPr sz="2175" b="0">
                <a:solidFill>
                  <a:srgbClr val="203440"/>
                </a:solidFill>
                <a:latin typeface="Arial"/>
                <a:ea typeface="Arial"/>
                <a:cs typeface="Arial"/>
              </a:rPr>
              <a:t>n = 3     mean = 0.55451     sample SD = 0.55428</a:t>
            </a:r>
          </a:p>
        </p:txBody>
      </p:sp>
      <p:sp>
        <p:nvSpPr>
          <p:cNvPr id="9" name="formula">
            <a:extLst xmlns:a="http://schemas.openxmlformats.org/drawingml/2006/main">
              <a:ext uri="{FF2B5EF4-FFF2-40B4-BE49-F238E27FC236}">
                <a16:creationId xmlns:a16="http://schemas.microsoft.com/office/drawing/2014/main" id="{D6481902-D1BE-4EA0-9D5F-384DEA1F2352}"/>
              </a:ext>
            </a:extLst>
          </p:cNvPr>
          <p:cNvSpPr>
            <a:spLocks xmlns:a="http://schemas.openxmlformats.org/drawingml/2006/main" noGrp="1"/>
          </p:cNvSpPr>
          <p:nvPr/>
        </p:nvSpPr>
        <p:spPr>
          <a:xfrm xmlns:a="http://schemas.openxmlformats.org/drawingml/2006/main">
            <a:off x="609600" y="3324225"/>
            <a:ext cx="109728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175" b="0">
                <a:solidFill>
                  <a:srgbClr val="203440"/>
                </a:solidFill>
                <a:latin typeface="Arial"/>
                <a:ea typeface="Arial"/>
                <a:cs typeface="Arial"/>
              </a:defRPr>
            </a:defPPr>
            <a:lvl1pPr algn="l">
              <a:buNone/>
              <a:defRPr sz="2175" b="0">
                <a:solidFill>
                  <a:srgbClr val="203440"/>
                </a:solidFill>
                <a:latin typeface="Arial"/>
                <a:ea typeface="Arial"/>
                <a:cs typeface="Arial"/>
              </a:defRPr>
            </a:lvl1pPr>
            <a:lvl2pPr algn="l">
              <a:buNone/>
              <a:defRPr sz="2175" b="0">
                <a:solidFill>
                  <a:srgbClr val="203440"/>
                </a:solidFill>
                <a:latin typeface="Arial"/>
                <a:ea typeface="Arial"/>
                <a:cs typeface="Arial"/>
              </a:defRPr>
            </a:lvl2pPr>
            <a:lvl3pPr algn="l">
              <a:buNone/>
              <a:defRPr sz="2175" b="0">
                <a:solidFill>
                  <a:srgbClr val="203440"/>
                </a:solidFill>
                <a:latin typeface="Arial"/>
                <a:ea typeface="Arial"/>
                <a:cs typeface="Arial"/>
              </a:defRPr>
            </a:lvl3pPr>
            <a:lvl4pPr algn="l">
              <a:buNone/>
              <a:defRPr sz="2175" b="0">
                <a:solidFill>
                  <a:srgbClr val="203440"/>
                </a:solidFill>
                <a:latin typeface="Arial"/>
                <a:ea typeface="Arial"/>
                <a:cs typeface="Arial"/>
              </a:defRPr>
            </a:lvl4pPr>
            <a:lvl5pPr algn="l">
              <a:buNone/>
              <a:defRPr sz="2175" b="0">
                <a:solidFill>
                  <a:srgbClr val="203440"/>
                </a:solidFill>
                <a:latin typeface="Arial"/>
                <a:ea typeface="Arial"/>
                <a:cs typeface="Arial"/>
              </a:defRPr>
            </a:lvl5pPr>
            <a:lvl6pPr algn="l">
              <a:buNone/>
              <a:defRPr sz="2175" b="0">
                <a:solidFill>
                  <a:srgbClr val="203440"/>
                </a:solidFill>
                <a:latin typeface="Arial"/>
                <a:ea typeface="Arial"/>
                <a:cs typeface="Arial"/>
              </a:defRPr>
            </a:lvl6pPr>
            <a:lvl7pPr algn="l">
              <a:buNone/>
              <a:defRPr sz="2175" b="0">
                <a:solidFill>
                  <a:srgbClr val="203440"/>
                </a:solidFill>
                <a:latin typeface="Arial"/>
                <a:ea typeface="Arial"/>
                <a:cs typeface="Arial"/>
              </a:defRPr>
            </a:lvl7pPr>
            <a:lvl8pPr algn="l">
              <a:buNone/>
              <a:defRPr sz="2175" b="0">
                <a:solidFill>
                  <a:srgbClr val="203440"/>
                </a:solidFill>
                <a:latin typeface="Arial"/>
                <a:ea typeface="Arial"/>
                <a:cs typeface="Arial"/>
              </a:defRPr>
            </a:lvl8pPr>
            <a:lvl9pPr algn="l">
              <a:buNone/>
              <a:defRPr sz="2175" b="0">
                <a:solidFill>
                  <a:srgbClr val="203440"/>
                </a:solidFill>
                <a:latin typeface="Arial"/>
                <a:ea typeface="Arial"/>
                <a:cs typeface="Arial"/>
              </a:defRPr>
            </a:lvl9pPr>
          </a:lstStyle>
          <a:p xmlns:a="http://schemas.openxmlformats.org/drawingml/2006/main">
            <a:pPr algn="l">
              <a:buNone/>
              <a:defRPr sz="2175" b="0">
                <a:solidFill>
                  <a:srgbClr val="203440"/>
                </a:solidFill>
                <a:latin typeface="Arial"/>
                <a:ea typeface="Arial"/>
                <a:cs typeface="Arial"/>
              </a:defRPr>
            </a:pPr>
            <a:r>
              <a:rPr sz="2175" b="0">
                <a:solidFill>
                  <a:srgbClr val="203440"/>
                </a:solidFill>
                <a:latin typeface="Arial"/>
                <a:ea typeface="Arial"/>
                <a:cs typeface="Arial"/>
              </a:rPr>
              <a:t>95% paired t interval = mean ± t(0.975, 2) × SD / √3</a:t>
            </a:r>
          </a:p>
        </p:txBody>
      </p:sp>
      <p:sp>
        <p:nvSpPr>
          <p:cNvPr id="10" name="calculation">
            <a:extLst xmlns:a="http://schemas.openxmlformats.org/drawingml/2006/main">
              <a:ext uri="{FF2B5EF4-FFF2-40B4-BE49-F238E27FC236}">
                <a16:creationId xmlns:a16="http://schemas.microsoft.com/office/drawing/2014/main" id="{56DC2D30-BC28-4F0A-A9A7-02F77D158007}"/>
              </a:ext>
            </a:extLst>
          </p:cNvPr>
          <p:cNvSpPr>
            <a:spLocks xmlns:a="http://schemas.openxmlformats.org/drawingml/2006/main" noGrp="1"/>
          </p:cNvSpPr>
          <p:nvPr/>
        </p:nvSpPr>
        <p:spPr>
          <a:xfrm xmlns:a="http://schemas.openxmlformats.org/drawingml/2006/main">
            <a:off x="609600" y="3857625"/>
            <a:ext cx="109728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250" b="1">
                <a:solidFill>
                  <a:srgbClr val="007E83"/>
                </a:solidFill>
                <a:latin typeface="Arial"/>
                <a:ea typeface="Arial"/>
                <a:cs typeface="Arial"/>
              </a:defRPr>
            </a:defPPr>
            <a:lvl1pPr algn="l">
              <a:buNone/>
              <a:defRPr sz="2250" b="1">
                <a:solidFill>
                  <a:srgbClr val="007E83"/>
                </a:solidFill>
                <a:latin typeface="Arial"/>
                <a:ea typeface="Arial"/>
                <a:cs typeface="Arial"/>
              </a:defRPr>
            </a:lvl1pPr>
            <a:lvl2pPr algn="l">
              <a:buNone/>
              <a:defRPr sz="2250" b="1">
                <a:solidFill>
                  <a:srgbClr val="007E83"/>
                </a:solidFill>
                <a:latin typeface="Arial"/>
                <a:ea typeface="Arial"/>
                <a:cs typeface="Arial"/>
              </a:defRPr>
            </a:lvl2pPr>
            <a:lvl3pPr algn="l">
              <a:buNone/>
              <a:defRPr sz="2250" b="1">
                <a:solidFill>
                  <a:srgbClr val="007E83"/>
                </a:solidFill>
                <a:latin typeface="Arial"/>
                <a:ea typeface="Arial"/>
                <a:cs typeface="Arial"/>
              </a:defRPr>
            </a:lvl3pPr>
            <a:lvl4pPr algn="l">
              <a:buNone/>
              <a:defRPr sz="2250" b="1">
                <a:solidFill>
                  <a:srgbClr val="007E83"/>
                </a:solidFill>
                <a:latin typeface="Arial"/>
                <a:ea typeface="Arial"/>
                <a:cs typeface="Arial"/>
              </a:defRPr>
            </a:lvl4pPr>
            <a:lvl5pPr algn="l">
              <a:buNone/>
              <a:defRPr sz="2250" b="1">
                <a:solidFill>
                  <a:srgbClr val="007E83"/>
                </a:solidFill>
                <a:latin typeface="Arial"/>
                <a:ea typeface="Arial"/>
                <a:cs typeface="Arial"/>
              </a:defRPr>
            </a:lvl5pPr>
            <a:lvl6pPr algn="l">
              <a:buNone/>
              <a:defRPr sz="2250" b="1">
                <a:solidFill>
                  <a:srgbClr val="007E83"/>
                </a:solidFill>
                <a:latin typeface="Arial"/>
                <a:ea typeface="Arial"/>
                <a:cs typeface="Arial"/>
              </a:defRPr>
            </a:lvl6pPr>
            <a:lvl7pPr algn="l">
              <a:buNone/>
              <a:defRPr sz="2250" b="1">
                <a:solidFill>
                  <a:srgbClr val="007E83"/>
                </a:solidFill>
                <a:latin typeface="Arial"/>
                <a:ea typeface="Arial"/>
                <a:cs typeface="Arial"/>
              </a:defRPr>
            </a:lvl7pPr>
            <a:lvl8pPr algn="l">
              <a:buNone/>
              <a:defRPr sz="2250" b="1">
                <a:solidFill>
                  <a:srgbClr val="007E83"/>
                </a:solidFill>
                <a:latin typeface="Arial"/>
                <a:ea typeface="Arial"/>
                <a:cs typeface="Arial"/>
              </a:defRPr>
            </a:lvl8pPr>
            <a:lvl9pPr algn="l">
              <a:buNone/>
              <a:defRPr sz="2250" b="1">
                <a:solidFill>
                  <a:srgbClr val="007E83"/>
                </a:solidFill>
                <a:latin typeface="Arial"/>
                <a:ea typeface="Arial"/>
                <a:cs typeface="Arial"/>
              </a:defRPr>
            </a:lvl9pPr>
          </a:lstStyle>
          <a:p xmlns:a="http://schemas.openxmlformats.org/drawingml/2006/main">
            <a:pPr algn="l">
              <a:buNone/>
              <a:defRPr sz="2250" b="1">
                <a:solidFill>
                  <a:srgbClr val="007E83"/>
                </a:solidFill>
                <a:latin typeface="Arial"/>
                <a:ea typeface="Arial"/>
                <a:cs typeface="Arial"/>
              </a:defRPr>
            </a:pPr>
            <a:r>
              <a:rPr sz="2250" b="1">
                <a:solidFill>
                  <a:srgbClr val="007E83"/>
                </a:solidFill>
                <a:latin typeface="Arial"/>
                <a:ea typeface="Arial"/>
                <a:cs typeface="Arial"/>
              </a:rPr>
              <a:t>0.55451 ± 4.30265 × 0.55428 / √3 = [−0.82241, 1.93142]</a:t>
            </a:r>
          </a:p>
        </p:txBody>
      </p:sp>
      <p:sp>
        <p:nvSpPr>
          <p:cNvPr id="11" name="interpretation">
            <a:extLst xmlns:a="http://schemas.openxmlformats.org/drawingml/2006/main">
              <a:ext uri="{FF2B5EF4-FFF2-40B4-BE49-F238E27FC236}">
                <a16:creationId xmlns:a16="http://schemas.microsoft.com/office/drawing/2014/main" id="{C38CE19E-DB59-4B8E-B7D8-FCC76165785D}"/>
              </a:ext>
            </a:extLst>
          </p:cNvPr>
          <p:cNvSpPr>
            <a:spLocks xmlns:a="http://schemas.openxmlformats.org/drawingml/2006/main" noGrp="1"/>
          </p:cNvSpPr>
          <p:nvPr/>
        </p:nvSpPr>
        <p:spPr>
          <a:xfrm xmlns:a="http://schemas.openxmlformats.org/drawingml/2006/main">
            <a:off x="609600" y="4552950"/>
            <a:ext cx="109728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2025" b="0">
                <a:solidFill>
                  <a:srgbClr val="203440"/>
                </a:solidFill>
                <a:latin typeface="Arial"/>
                <a:ea typeface="Arial"/>
                <a:cs typeface="Arial"/>
              </a:defRPr>
            </a:defPPr>
            <a:lvl1pPr algn="l">
              <a:buNone/>
              <a:defRPr sz="2025" b="0">
                <a:solidFill>
                  <a:srgbClr val="203440"/>
                </a:solidFill>
                <a:latin typeface="Arial"/>
                <a:ea typeface="Arial"/>
                <a:cs typeface="Arial"/>
              </a:defRPr>
            </a:lvl1pPr>
            <a:lvl2pPr algn="l">
              <a:buNone/>
              <a:defRPr sz="2025" b="0">
                <a:solidFill>
                  <a:srgbClr val="203440"/>
                </a:solidFill>
                <a:latin typeface="Arial"/>
                <a:ea typeface="Arial"/>
                <a:cs typeface="Arial"/>
              </a:defRPr>
            </a:lvl2pPr>
            <a:lvl3pPr algn="l">
              <a:buNone/>
              <a:defRPr sz="2025" b="0">
                <a:solidFill>
                  <a:srgbClr val="203440"/>
                </a:solidFill>
                <a:latin typeface="Arial"/>
                <a:ea typeface="Arial"/>
                <a:cs typeface="Arial"/>
              </a:defRPr>
            </a:lvl3pPr>
            <a:lvl4pPr algn="l">
              <a:buNone/>
              <a:defRPr sz="2025" b="0">
                <a:solidFill>
                  <a:srgbClr val="203440"/>
                </a:solidFill>
                <a:latin typeface="Arial"/>
                <a:ea typeface="Arial"/>
                <a:cs typeface="Arial"/>
              </a:defRPr>
            </a:lvl4pPr>
            <a:lvl5pPr algn="l">
              <a:buNone/>
              <a:defRPr sz="2025" b="0">
                <a:solidFill>
                  <a:srgbClr val="203440"/>
                </a:solidFill>
                <a:latin typeface="Arial"/>
                <a:ea typeface="Arial"/>
                <a:cs typeface="Arial"/>
              </a:defRPr>
            </a:lvl5pPr>
            <a:lvl6pPr algn="l">
              <a:buNone/>
              <a:defRPr sz="2025" b="0">
                <a:solidFill>
                  <a:srgbClr val="203440"/>
                </a:solidFill>
                <a:latin typeface="Arial"/>
                <a:ea typeface="Arial"/>
                <a:cs typeface="Arial"/>
              </a:defRPr>
            </a:lvl6pPr>
            <a:lvl7pPr algn="l">
              <a:buNone/>
              <a:defRPr sz="2025" b="0">
                <a:solidFill>
                  <a:srgbClr val="203440"/>
                </a:solidFill>
                <a:latin typeface="Arial"/>
                <a:ea typeface="Arial"/>
                <a:cs typeface="Arial"/>
              </a:defRPr>
            </a:lvl7pPr>
            <a:lvl8pPr algn="l">
              <a:buNone/>
              <a:defRPr sz="2025" b="0">
                <a:solidFill>
                  <a:srgbClr val="203440"/>
                </a:solidFill>
                <a:latin typeface="Arial"/>
                <a:ea typeface="Arial"/>
                <a:cs typeface="Arial"/>
              </a:defRPr>
            </a:lvl8pPr>
            <a:lvl9pPr algn="l">
              <a:buNone/>
              <a:defRPr sz="2025" b="0">
                <a:solidFill>
                  <a:srgbClr val="203440"/>
                </a:solidFill>
                <a:latin typeface="Arial"/>
                <a:ea typeface="Arial"/>
                <a:cs typeface="Arial"/>
              </a:defRPr>
            </a:lvl9pPr>
          </a:lstStyle>
          <a:p xmlns:a="http://schemas.openxmlformats.org/drawingml/2006/main">
            <a:pPr algn="l">
              <a:buNone/>
              <a:defRPr sz="2025" b="0">
                <a:solidFill>
                  <a:srgbClr val="203440"/>
                </a:solidFill>
                <a:latin typeface="Arial"/>
                <a:ea typeface="Arial"/>
                <a:cs typeface="Arial"/>
              </a:defRPr>
            </a:pPr>
            <a:r>
              <a:rPr sz="2025" b="0">
                <a:solidFill>
                  <a:srgbClr val="203440"/>
                </a:solidFill>
                <a:latin typeface="Arial"/>
                <a:ea typeface="Arial"/>
                <a:cs typeface="Arial"/>
              </a:rPr>
              <a:t>The interval permits a negative, zero or positive effect under this model.</a:t>
            </a:r>
          </a:p>
          <a:p xmlns:a="http://schemas.openxmlformats.org/drawingml/2006/main">
            <a:pPr algn="l">
              <a:buNone/>
              <a:defRPr sz="2025" b="0">
                <a:solidFill>
                  <a:srgbClr val="203440"/>
                </a:solidFill>
                <a:latin typeface="Arial"/>
                <a:ea typeface="Arial"/>
                <a:cs typeface="Arial"/>
              </a:defRPr>
            </a:pPr>
            <a:r>
              <a:rPr sz="2025" b="0">
                <a:solidFill>
                  <a:srgbClr val="203440"/>
                </a:solidFill>
                <a:latin typeface="Arial"/>
                <a:ea typeface="Arial"/>
                <a:cs typeface="Arial"/>
              </a:rPr>
              <a:t>It shows limited precision; it does not prove the effect is zero.</a:t>
            </a:r>
          </a:p>
        </p:txBody>
      </p:sp>
      <p:sp>
        <p:nvSpPr>
          <p:cNvPr id="12" name="exact-test">
            <a:extLst xmlns:a="http://schemas.openxmlformats.org/drawingml/2006/main">
              <a:ext uri="{FF2B5EF4-FFF2-40B4-BE49-F238E27FC236}">
                <a16:creationId xmlns:a16="http://schemas.microsoft.com/office/drawing/2014/main" id="{1FF49D85-CC12-4E6F-9617-15851DC4A152}"/>
              </a:ext>
            </a:extLst>
          </p:cNvPr>
          <p:cNvSpPr>
            <a:spLocks xmlns:a="http://schemas.openxmlformats.org/drawingml/2006/main" noGrp="1"/>
          </p:cNvSpPr>
          <p:nvPr/>
        </p:nvSpPr>
        <p:spPr>
          <a:xfrm xmlns:a="http://schemas.openxmlformats.org/drawingml/2006/main">
            <a:off x="609600" y="5695950"/>
            <a:ext cx="109728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lgn="l">
              <a:defRPr sz="1725" b="0">
                <a:solidFill>
                  <a:srgbClr val="586B79"/>
                </a:solidFill>
                <a:latin typeface="Arial"/>
                <a:ea typeface="Arial"/>
                <a:cs typeface="Arial"/>
              </a:defRPr>
            </a:defPPr>
            <a:lvl1pPr algn="l">
              <a:buNone/>
              <a:defRPr sz="1725" b="0">
                <a:solidFill>
                  <a:srgbClr val="586B79"/>
                </a:solidFill>
                <a:latin typeface="Arial"/>
                <a:ea typeface="Arial"/>
                <a:cs typeface="Arial"/>
              </a:defRPr>
            </a:lvl1pPr>
            <a:lvl2pPr algn="l">
              <a:buNone/>
              <a:defRPr sz="1725" b="0">
                <a:solidFill>
                  <a:srgbClr val="586B79"/>
                </a:solidFill>
                <a:latin typeface="Arial"/>
                <a:ea typeface="Arial"/>
                <a:cs typeface="Arial"/>
              </a:defRPr>
            </a:lvl2pPr>
            <a:lvl3pPr algn="l">
              <a:buNone/>
              <a:defRPr sz="1725" b="0">
                <a:solidFill>
                  <a:srgbClr val="586B79"/>
                </a:solidFill>
                <a:latin typeface="Arial"/>
                <a:ea typeface="Arial"/>
                <a:cs typeface="Arial"/>
              </a:defRPr>
            </a:lvl3pPr>
            <a:lvl4pPr algn="l">
              <a:buNone/>
              <a:defRPr sz="1725" b="0">
                <a:solidFill>
                  <a:srgbClr val="586B79"/>
                </a:solidFill>
                <a:latin typeface="Arial"/>
                <a:ea typeface="Arial"/>
                <a:cs typeface="Arial"/>
              </a:defRPr>
            </a:lvl4pPr>
            <a:lvl5pPr algn="l">
              <a:buNone/>
              <a:defRPr sz="1725" b="0">
                <a:solidFill>
                  <a:srgbClr val="586B79"/>
                </a:solidFill>
                <a:latin typeface="Arial"/>
                <a:ea typeface="Arial"/>
                <a:cs typeface="Arial"/>
              </a:defRPr>
            </a:lvl5pPr>
            <a:lvl6pPr algn="l">
              <a:buNone/>
              <a:defRPr sz="1725" b="0">
                <a:solidFill>
                  <a:srgbClr val="586B79"/>
                </a:solidFill>
                <a:latin typeface="Arial"/>
                <a:ea typeface="Arial"/>
                <a:cs typeface="Arial"/>
              </a:defRPr>
            </a:lvl6pPr>
            <a:lvl7pPr algn="l">
              <a:buNone/>
              <a:defRPr sz="1725" b="0">
                <a:solidFill>
                  <a:srgbClr val="586B79"/>
                </a:solidFill>
                <a:latin typeface="Arial"/>
                <a:ea typeface="Arial"/>
                <a:cs typeface="Arial"/>
              </a:defRPr>
            </a:lvl7pPr>
            <a:lvl8pPr algn="l">
              <a:buNone/>
              <a:defRPr sz="1725" b="0">
                <a:solidFill>
                  <a:srgbClr val="586B79"/>
                </a:solidFill>
                <a:latin typeface="Arial"/>
                <a:ea typeface="Arial"/>
                <a:cs typeface="Arial"/>
              </a:defRPr>
            </a:lvl8pPr>
            <a:lvl9pPr algn="l">
              <a:buNone/>
              <a:defRPr sz="1725" b="0">
                <a:solidFill>
                  <a:srgbClr val="586B79"/>
                </a:solidFill>
                <a:latin typeface="Arial"/>
                <a:ea typeface="Arial"/>
                <a:cs typeface="Arial"/>
              </a:defRPr>
            </a:lvl9pPr>
          </a:lstStyle>
          <a:p xmlns:a="http://schemas.openxmlformats.org/drawingml/2006/main">
            <a:pPr algn="l">
              <a:buNone/>
              <a:defRPr sz="1725" b="0">
                <a:solidFill>
                  <a:srgbClr val="586B79"/>
                </a:solidFill>
                <a:latin typeface="Arial"/>
                <a:ea typeface="Arial"/>
                <a:cs typeface="Arial"/>
              </a:defRPr>
            </a:pPr>
            <a:r>
              <a:rPr sz="1725" b="0">
                <a:solidFill>
                  <a:srgbClr val="586B79"/>
                </a:solidFill>
                <a:latin typeface="Arial"/>
                <a:ea typeface="Arial"/>
                <a:cs typeface="Arial"/>
              </a:rPr>
              <a:t>Exact paired sign-flip check: 8 sign patterns, 2 equally or more extreme → p = 2/8 = 0.25.</a:t>
            </a:r>
          </a:p>
        </p:txBody>
      </p:sp>
    </p:spTree>
    <p:extLst>
      <p:ext uri="{BB962C8B-B14F-4D97-AF65-F5344CB8AC3E}">
        <p14:creationId xmlns:p14="http://schemas.microsoft.com/office/powerpoint/2010/main" val="19779946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Microsoft YaHei"/>
        <a:cs typeface="Arial"/>
      </a:majorFont>
      <a:minorFont>
        <a:latin typeface="Arial"/>
        <a:ea typeface="Microsoft YaHei"/>
        <a:cs typeface="Arial"/>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2026-10-28T06:52:38.5460000Z</dcterms:created>
  <dcterms:modified xsi:type="dcterms:W3CDTF">2026-10-28T06:52:38.5460000Z</dcterms:modified>
</coreProperties>
</file>