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embeddedFontLst>
    <p:embeddedFont>
      <p:font typeface="EB Garamond" pitchFamily="18" charset="0"/>
      <p:regular r:id="rId25"/>
      <p:bold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I’m [presenter name] from Kasetsart University. Our paper is about the step after automatic music transcription: taking notes transcribed from a recording and turning them into notation and a simulated performance for six Thai instruments from the piphat ensemble. The photo is a piphat ensemble in Bangkok around 1963, just to show the instrument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Multi-instrument AMT models such as MuScriptor give us note events and source-instrument labels. But they tell us what was played, not how a different ensemble should play it. If we want six Thai instruments to perform a piece, we still have to decide which voice carries the melody, how to quantize timing, how to map pitches onto a Thai tuning, which register to use, and how each instrument should articulate. That downstream transformation is what this paper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target is a fixed set of six instruments drawn from the piphat ensemble: ranat ek, a treble xylophone; khong wong yai, a circle of tuned gongs; pi nai, a quadruple-reed oboe; the small cymbals ching and chap; the taphon hand drum; and the klong that drum pair. The table shows the role each one has in our system. An important boundary: these rules define a contemporary computational transformation. We do not claim this is traditional piphat arranging. Thai notation is context-dependent and measured Thai tunings vary, so we avoid assuming a fixed equal-step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three contributions. First, a deterministic pipeline from audio or MIDI to validated notation for the six instruments, where every source note is traced in an audit ledger. Second, six sound engines that render that notation into one audio stem per instrument. Third, an evaluation that keeps the stages apart, so transcription error is not confused with notes we omit on purpose. We ask four questions: RQ1 on symbolic pop music, RQ2 on real audio, RQ3 on synthetic audio, and RQ4 on the renderer.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whole system. Along the top: source audio goes through AMT to transcribed notes; MIDI input skips that step and joins at voice analysis. Then voice analysis and arrangement, musical notation with playing instructions, simulated performance on six instruments, and finally mixed audio plus one track per instrument. The dashed box at the bottom is the evaluation: AMT is checked against reference notes, conversion against the MIDI input, the end-to-end arrangement by comparing the reference-MIDI path with the audio path, and the renderer for pitch, repeatability, clipping and stem summation. I’ll walk through the processing stages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A. MuScriptor Medium transcribes the audio. Normalization then handles tempo and meter maps, PPQN or SMPTE timing, sustain, program changes and incomplete note-offs. Polyphonic sources are split into lines with a directed note graph whose edge costs combine pitch distance, gap, overlap, metrical position, contour and continuity. Exact duplicates are merged for analysis but keep their IDs in the audit ledger. Sections come from markers and tempo or meter changes; if those don’t describe the form, we use bar-level novelty. Finally onsets and durations are quantized to four slots per room. “Room” is our project’s name for the metrical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B picks the main line. Each candidate voice is scored on note density, inter-onset intervals, pitch and duration prominence, velocity, monophony, continuity, repetition and metrical salience. Then a segmental dynamic program chooses, for every room, one candidate or an explicit NONE state. Switching sources is penalized, but less at rests and weak boundaries. NONE wins when the material is silent, chordal, or has no dominant line. Up to two dissimilar high-ranked paths are kept as secondary material. The grid on the left is just an illustration of such a path. For pitch, each section tests all twelve tonic classes against the seven degrees of the selected tuning profile, weighting sustained and cadential notes and penalizing unnecessary tonic changes. Notes go to the nearest degree and octave, and every change is logged.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Arrangement gives each instrument one job. Ranat plays the main grid and khong reinforces it at a lower level. Secondary paths become independent parts, source texture fills in when the main material is absent, and unused source notes may bridge short gaps. Pi only uses notes from a suitable monophonic source path: depending on its rests and motion it plays a counterline, or takes selected phrases while ranat carries the complement. Articulation follows the source timing, and long lines get an explicit circular-breath cue instead of an invented rest. We never compose decorative pi notes. Percussion is metrical accompaniment, not a remapping of MIDI drums: ching sets the room cycle, taphon is enabled by energy, klong that marks strong drum evidence. These are contemporary heuristics, not named traditional patterns. The audit ledger accounts for every input note, and none are silently dropped.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output of arrangement is a UTF-8 text format we call .piphat. It records Thai solfege degrees do-re-mi as ด ร ม ฟ ซ ล ท, octave marks, timing, playing instructions and percussion patterns. Each room has four slots; a dash sustains, a dot rests, and parentheses subdivide a slot. A line holds eight rooms. This is our project notation, not a replacement for traditional notation. Before anything is saved, the score is formatted as text, parsed back, validated against slot structure and instrument playability, and compiled into the event timeline that the renderer uses. If any step fails, the run stops — there is no fallback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six engines read the same event timeline: instrument, pitch or stroke, timing, velocity and playing instructions; pi also gets fingering, tongue contact, pressure and breath. Each note event and the instrument’s stored model data drive a simulated gesture and response. Ranat is the only audio-domain model, built from measured impulse responses of 15 bars and extended to 21 pitches. The others store numeric acoustic parameters. They follow the common excitation–resonator organization, but they are not physical models calibrated against recordings of these instruments. For pi, a continuous phrase is rendered in a single pass, so phase, pressure, vibrato and breath noise carry across note boundaries.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numbers, two songs you probably know. Both come from POP909, the symbolic pop corpus, so this is the MIDI path with no transcription step. Each clip plays the same opening verse twice: A is the original MIDI on a plain piano, so you can hear the tune; B is what Piphat makes of it with six Thai instruments. [Click The Moon Represents My Heart.] The melody moves to ranat and khong, mapped onto the Thai seven-degree tuning, which is why some intervals sound slightly different. [Click Qing Tian.] Melody-transfer F1 is 97.7 and 99.4 percent for these two songs; the corpus mean is 86.2 percent, so these are better than average. On real audio, as we will see, agreement is much lower because transcription errors come first. The evaluation does not measure perceived 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corpus examines one stage. POP909 has 909 pop songs as MIDI with labeled melody, bridge and piano tracks, so it tests the core without transcription. URMP gives 44 real chamber-music recordings with aligned notes, which shows what transcription does before arrangement. BabySlakh gives 20 synthetic mixtures as a controlled check. And 61 note-event probes test the renderer. For audio we compare two paths: one built from the reference MIDI and one from the transcribed audio, on the same 120-BPM time grid. AMT F1 uses the standard mir_eval tolerances. Arrangement F1 compares multisets of section, room, slot and mapped degree between the two paths. All results are macro means with 10,000-resample bootstrap confidence intervals, and failures stay in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RQ1. On all 909 POP909 songs, every MIDI run completed. Melody-transfer F1 is 86.2 percent and melody coverage 79.6 percent. These answer different questions: F1 asks whether source melody notes land in matching room, slot and degree positions; coverage counts how many labeled melody notes are represented at all. Bridge coverage is 57.7 percent and piano only 14.3 percent. So the core keeps most of the melody and deliberately thins the supporting parts, which is what an arrangement for six instruments should do. No pitched event appears without a source, and there are no playability violations.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RQ2 and RQ3 compare the audio path with the reference-MIDI path. On real URMP audio, 43 of 44 excerpts completed; the one failure, a four-player excerpt, produced no note events and stays in the denominator. AMT note F1 is 60.4 percent, but arrangement F1 between the two paths is only 35.6 percent, and 13.8 percent when exact target onset and pitch must match. On synthetic BabySlakh, all 20 completed, and the numbers are lower: 49.8 and 27.4. So synthetic audio does not reduce the gap. Two cautions: these F1 values use different matching rules, so you cannot subtract them; and lower agreement doesn’t tell us that either arrangement is musically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RQ4 is about the renderer. Across 61 pitched target keys, the median pitch error is 1.23 cents and the 95th percentile is 7.12 cents. For pi, the median RMS continuity across legato boundaries is 0.966, with zero detected clicks. Every probe sample is finite, nothing clips, repeated renders are bit-identical, and the stems sum to the master. So the answer to RQ4 is yes — but this is engineering conformance, not a claim about how good it sounds.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limitations are important. POP909 is symbolic pop, URMP is Western chamber music without percussion, and BabySlakh is synthetic. None of them contain matched recordings of the six Thai target instruments, and we ran no listening test and no assessment by Thai music experts. So our objective checks cannot establish naturalness, cultural authenticity or listener preference. Next we want licensed recordings of the target instruments, separate evaluation of Thai and non-Thai repertoire, and Thai musicians and listeners judging the part assignment and the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On symbolic input the system keeps most of the labeled melody while selectively reducing supporting parts. On audio, transcription is the main source of disagreement: arrangement agreement with the reference-MIDI path is 35.6 percent on real audio and 27.4 percent on synthetic audio. The renderer is accurate in pitch and fully repeatable. What we cannot claim yet is perceived quality or validity as traditional arranging — that needs evaluation by Thai musicians. Thank you, and I’m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 the full reference list from the paper, for questions about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1E7"/>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53" y="812753"/>
            <a:ext cx="10566377" cy="467253"/>
          </a:xfrm>
          <a:prstGeom prst="rect">
            <a:avLst/>
          </a:prstGeom>
          <a:noFill/>
          <a:ln/>
        </p:spPr>
        <p:txBody>
          <a:bodyPr wrap="square" lIns="0" tIns="0" rIns="0" bIns="0" rtlCol="0" anchor="t"/>
          <a:lstStyle>
            <a:lvl1pPr algn="l" indent="0" marL="0">
              <a:lnSpc>
                <a:spcPct val="115000"/>
              </a:lnSpc>
              <a:buNone/>
              <a:defRPr lang="en-US" sz="3200" dirty="0">
                <a:solidFill>
                  <a:srgbClr val="1B1611"/>
                </a:solidFill>
                <a:latin typeface="EB Garamond" pitchFamily="34" charset="0"/>
                <a:ea typeface="EB Garamond" pitchFamily="34" charset="-122"/>
                <a:cs typeface="EB Garamond"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753" y="1584807"/>
            <a:ext cx="10566447" cy="4460393"/>
          </a:xfrm>
          <a:prstGeom prst="rect">
            <a:avLst/>
          </a:prstGeom>
          <a:noFill/>
          <a:ln/>
        </p:spPr>
        <p:txBody>
          <a:bodyPr wrap="square" lIns="0" tIns="0" rIns="0" bIns="0" rtlCol="0" anchor="t"/>
          <a:lstStyle>
            <a:lvl1pPr algn="l" indent="0" marL="0">
              <a:lnSpc>
                <a:spcPct val="140000"/>
              </a:lnSpc>
              <a:buNone/>
              <a:defRPr lang="en-US" sz="1600" dirty="0">
                <a:solidFill>
                  <a:srgbClr val="1B1611"/>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1E7"/>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53" y="812753"/>
            <a:ext cx="10566377" cy="467253"/>
          </a:xfrm>
          <a:prstGeom prst="rect">
            <a:avLst/>
          </a:prstGeom>
          <a:noFill/>
          <a:ln/>
        </p:spPr>
        <p:txBody>
          <a:bodyPr wrap="square" lIns="0" tIns="0" rIns="0" bIns="0" rtlCol="0" anchor="t"/>
          <a:lstStyle>
            <a:lvl1pPr algn="l" indent="0" marL="0">
              <a:lnSpc>
                <a:spcPct val="115000"/>
              </a:lnSpc>
              <a:buNone/>
              <a:defRPr lang="en-US" sz="3200" dirty="0">
                <a:solidFill>
                  <a:srgbClr val="1B1611"/>
                </a:solidFill>
                <a:latin typeface="EB Garamond" pitchFamily="34" charset="0"/>
                <a:ea typeface="EB Garamond" pitchFamily="34" charset="-122"/>
                <a:cs typeface="EB Garamond"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753" y="1584807"/>
            <a:ext cx="10566447" cy="4460393"/>
          </a:xfrm>
          <a:prstGeom prst="rect">
            <a:avLst/>
          </a:prstGeom>
          <a:noFill/>
          <a:ln/>
        </p:spPr>
        <p:txBody>
          <a:bodyPr wrap="square" lIns="0" tIns="0" rIns="0" bIns="0" rtlCol="0" anchor="t"/>
          <a:lstStyle>
            <a:lvl1pPr algn="l" indent="0" marL="0">
              <a:lnSpc>
                <a:spcPct val="140000"/>
              </a:lnSpc>
              <a:buNone/>
              <a:defRPr lang="en-US" sz="1600" dirty="0">
                <a:solidFill>
                  <a:srgbClr val="1B1611"/>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slideLayout" Target="../slideLayouts/slideLayout2.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2.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2.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2.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 Id="rId8" Type="http://schemas.microsoft.com/office/2007/relationships/media" Target="../media/media1.mp4"/><Relationship Id="rId9" Type="http://schemas.openxmlformats.org/officeDocument/2006/relationships/video" Target="../media/media1.mp4"/><Relationship Id="rId10" Type="http://schemas.microsoft.com/office/2007/relationships/media" Target="../media/media2.mp4"/><Relationship Id="rId11" Type="http://schemas.openxmlformats.org/officeDocument/2006/relationships/video" Target="../media/media2.mp4"/></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2.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611"/>
        </a:solidFill>
      </p:bgPr>
    </p:bg>
    <p:spTree>
      <p:nvGrpSpPr>
        <p:cNvPr id="1" name=""/>
        <p:cNvGrpSpPr/>
        <p:nvPr/>
      </p:nvGrpSpPr>
      <p:grpSpPr>
        <a:xfrm>
          <a:off x="0" y="0"/>
          <a:ext cx="0" cy="0"/>
          <a:chOff x="0" y="0"/>
          <a:chExt cx="0" cy="0"/>
        </a:xfrm>
      </p:grpSpPr>
      <p:pic>
        <p:nvPicPr>
          <p:cNvPr id="2" name="Image 0" descr="Piphat ensemble musicians playing ranat, khong wong and drums in Bangkok, circa 1963">    </p:cNvPr>
          <p:cNvPicPr>
            <a:picLocks noChangeAspect="1"/>
          </p:cNvPicPr>
          <p:nvPr/>
        </p:nvPicPr>
        <p:blipFill>
          <a:blip r:embed="rId1">
            <a:alphaModFix amt="85000"/>
          </a:blip>
          <a:srcRect l="23936" r="23936" t="0" b="0"/>
          <a:stretch/>
        </p:blipFill>
        <p:spPr>
          <a:xfrm>
            <a:off x="6908736" y="0"/>
            <a:ext cx="5283146" cy="6857950"/>
          </a:xfrm>
          <a:prstGeom prst="rect">
            <a:avLst/>
          </a:prstGeom>
        </p:spPr>
      </p:pic>
      <p:sp>
        <p:nvSpPr>
          <p:cNvPr id="3" name="Shape 0"/>
          <p:cNvSpPr/>
          <p:nvPr/>
        </p:nvSpPr>
        <p:spPr>
          <a:xfrm>
            <a:off x="6908736" y="0"/>
            <a:ext cx="5283146" cy="6857950"/>
          </a:xfrm>
          <a:prstGeom prst="rect">
            <a:avLst/>
          </a:prstGeom>
          <a:gradFill rotWithShape="1">
            <a:gsLst>
              <a:gs pos="0">
                <a:srgbClr val="1B1611"/>
              </a:gs>
              <a:gs pos="45000">
                <a:srgbClr val="1B1611">
                  <a:alpha val="35000"/>
                </a:srgbClr>
              </a:gs>
              <a:gs pos="100000">
                <a:srgbClr val="1B1611">
                  <a:alpha val="0"/>
                </a:srgbClr>
              </a:gs>
            </a:gsLst>
            <a:lin ang="0" scaled="0"/>
          </a:gradFill>
          <a:ln/>
        </p:spPr>
      </p:sp>
      <p:pic>
        <p:nvPicPr>
          <p:cNvPr id="4" name="Image 1" descr="Computer Science, Kasetsart University, 40th anniversary logo">    </p:cNvPr>
          <p:cNvPicPr>
            <a:picLocks noChangeAspect="1"/>
          </p:cNvPicPr>
          <p:nvPr/>
        </p:nvPicPr>
        <p:blipFill>
          <a:blip r:embed="rId2"/>
          <a:srcRect l="-22" r="-22" t="0" b="0"/>
          <a:stretch/>
        </p:blipFill>
        <p:spPr>
          <a:xfrm>
            <a:off x="812753" y="406376"/>
            <a:ext cx="704789" cy="609523"/>
          </a:xfrm>
          <a:prstGeom prst="rect">
            <a:avLst/>
          </a:prstGeom>
        </p:spPr>
      </p:pic>
      <p:pic>
        <p:nvPicPr>
          <p:cNvPr id="5" name="Image 2" descr="Kasetsart University seal">    </p:cNvPr>
          <p:cNvPicPr>
            <a:picLocks noChangeAspect="1"/>
          </p:cNvPicPr>
          <p:nvPr/>
        </p:nvPicPr>
        <p:blipFill>
          <a:blip r:embed="rId3"/>
          <a:srcRect l="0" r="0" t="0" b="0"/>
          <a:stretch/>
        </p:blipFill>
        <p:spPr>
          <a:xfrm>
            <a:off x="1695295" y="406376"/>
            <a:ext cx="609523" cy="609523"/>
          </a:xfrm>
          <a:prstGeom prst="rect">
            <a:avLst/>
          </a:prstGeom>
        </p:spPr>
      </p:pic>
      <p:sp>
        <p:nvSpPr>
          <p:cNvPr id="6" name="Shape 1"/>
          <p:cNvSpPr/>
          <p:nvPr/>
        </p:nvSpPr>
        <p:spPr>
          <a:xfrm>
            <a:off x="2482571" y="482556"/>
            <a:ext cx="12697" cy="457163"/>
          </a:xfrm>
          <a:prstGeom prst="rect">
            <a:avLst/>
          </a:prstGeom>
          <a:solidFill>
            <a:srgbClr val="4A3F31"/>
          </a:solidFill>
          <a:ln/>
        </p:spPr>
      </p:sp>
      <p:pic>
        <p:nvPicPr>
          <p:cNvPr id="7" name="Image 3" descr="IACST logo, organizer of ICCT 2026">    </p:cNvPr>
          <p:cNvPicPr>
            <a:picLocks noChangeAspect="1"/>
          </p:cNvPicPr>
          <p:nvPr/>
        </p:nvPicPr>
        <p:blipFill>
          <a:blip r:embed="rId4"/>
          <a:srcRect l="-59" r="-59" t="0" b="0"/>
          <a:stretch/>
        </p:blipFill>
        <p:spPr>
          <a:xfrm>
            <a:off x="2673020" y="406376"/>
            <a:ext cx="704789" cy="609523"/>
          </a:xfrm>
          <a:prstGeom prst="rect">
            <a:avLst/>
          </a:prstGeom>
        </p:spPr>
      </p:pic>
      <p:sp>
        <p:nvSpPr>
          <p:cNvPr id="8" name="Text 2"/>
          <p:cNvSpPr/>
          <p:nvPr/>
        </p:nvSpPr>
        <p:spPr>
          <a:xfrm>
            <a:off x="3555563" y="521992"/>
            <a:ext cx="2860325" cy="208198"/>
          </a:xfrm>
          <a:prstGeom prst="rect">
            <a:avLst/>
          </a:prstGeom>
          <a:noFill/>
          <a:ln/>
        </p:spPr>
        <p:txBody>
          <a:bodyPr wrap="square" lIns="0" tIns="0" rIns="0" bIns="0" rtlCol="0" anchor="t">
            <a:normAutofit/>
          </a:bodyPr>
          <a:lstStyle/>
          <a:p>
            <a:pPr algn="l" indent="0" marL="0">
              <a:lnSpc>
                <a:spcPts val="1440"/>
              </a:lnSpc>
              <a:buNone/>
            </a:pPr>
            <a:r>
              <a:rPr lang="en-US" sz="1200" b="1" dirty="0">
                <a:solidFill>
                  <a:srgbClr val="F6F1E7"/>
                </a:solidFill>
                <a:latin typeface="IBM Plex Sans" pitchFamily="34" charset="0"/>
                <a:ea typeface="IBM Plex Sans" pitchFamily="34" charset="-122"/>
                <a:cs typeface="IBM Plex Sans" pitchFamily="34" charset="-120"/>
              </a:rPr>
              <a:t>The 9th International Conference</a:t>
            </a:r>
            <a:endParaRPr lang="en-US" sz="1200" dirty="0"/>
          </a:p>
        </p:txBody>
      </p:sp>
      <p:sp>
        <p:nvSpPr>
          <p:cNvPr id="9" name="Text 3"/>
          <p:cNvSpPr/>
          <p:nvPr/>
        </p:nvSpPr>
        <p:spPr>
          <a:xfrm>
            <a:off x="3555563" y="717486"/>
            <a:ext cx="2860325" cy="208198"/>
          </a:xfrm>
          <a:prstGeom prst="rect">
            <a:avLst/>
          </a:prstGeom>
          <a:noFill/>
          <a:ln/>
        </p:spPr>
        <p:txBody>
          <a:bodyPr wrap="square" lIns="0" tIns="0" rIns="0" bIns="0" rtlCol="0" anchor="t">
            <a:normAutofit/>
          </a:bodyPr>
          <a:lstStyle/>
          <a:p>
            <a:pPr algn="l" indent="0" marL="0">
              <a:lnSpc>
                <a:spcPts val="1440"/>
              </a:lnSpc>
              <a:buNone/>
            </a:pPr>
            <a:r>
              <a:rPr lang="en-US" sz="1200" dirty="0">
                <a:solidFill>
                  <a:srgbClr val="B8AD99"/>
                </a:solidFill>
                <a:latin typeface="IBM Plex Sans" pitchFamily="34" charset="0"/>
                <a:ea typeface="IBM Plex Sans" pitchFamily="34" charset="-122"/>
                <a:cs typeface="IBM Plex Sans" pitchFamily="34" charset="-120"/>
              </a:rPr>
              <a:t>on Culture Technology · ICCT 2026</a:t>
            </a:r>
            <a:endParaRPr lang="en-US" sz="1200" dirty="0"/>
          </a:p>
        </p:txBody>
      </p:sp>
      <p:sp>
        <p:nvSpPr>
          <p:cNvPr id="10" name="Text 4"/>
          <p:cNvSpPr/>
          <p:nvPr/>
        </p:nvSpPr>
        <p:spPr>
          <a:xfrm>
            <a:off x="812753" y="1498540"/>
            <a:ext cx="5886450" cy="274372"/>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C9973A"/>
                </a:solidFill>
                <a:latin typeface="IBM Plex Sans" pitchFamily="34" charset="0"/>
                <a:ea typeface="IBM Plex Sans" pitchFamily="34" charset="-122"/>
                <a:cs typeface="IBM Plex Sans" pitchFamily="34" charset="-120"/>
              </a:rPr>
              <a:t>ICCT 2026 · SHANGHAI · 29–31 OCTOBER 2026</a:t>
            </a:r>
            <a:endParaRPr lang="en-US" sz="1400" dirty="0"/>
          </a:p>
        </p:txBody>
      </p:sp>
      <p:sp>
        <p:nvSpPr>
          <p:cNvPr id="11" name="Text 5"/>
          <p:cNvSpPr/>
          <p:nvPr>
            <p:ph type="title"/>
          </p:nvPr>
        </p:nvSpPr>
        <p:spPr>
          <a:xfrm>
            <a:off x="812753" y="1879523"/>
            <a:ext cx="6540500" cy="1785608"/>
          </a:xfrm>
          <a:prstGeom prst="rect">
            <a:avLst/>
          </a:prstGeom>
          <a:noFill/>
          <a:ln/>
        </p:spPr>
        <p:txBody>
          <a:bodyPr wrap="square" lIns="0" tIns="0" rIns="0" bIns="0" rtlCol="0" anchor="t">
            <a:normAutofit/>
          </a:bodyPr>
          <a:lstStyle/>
          <a:p>
            <a:pPr algn="l" indent="0" marL="0">
              <a:lnSpc>
                <a:spcPts val="4620"/>
              </a:lnSpc>
              <a:buNone/>
            </a:pPr>
            <a:r>
              <a:rPr lang="en-US" sz="4400" b="1" i="0" dirty="0">
                <a:solidFill>
                  <a:srgbClr val="F6F1E7"/>
                </a:solidFill>
                <a:latin typeface="EB Garamond" pitchFamily="18" charset="0"/>
                <a:ea typeface="EB Garamond" pitchFamily="18" charset="-122"/>
                <a:cs typeface="EB Garamond" pitchFamily="18" charset="-120"/>
              </a:rPr>
              <a:t>Automatic Music</a:t>
            </a:r>
            <a:endParaRPr lang="en-US" sz="4400" dirty="0"/>
          </a:p>
          <a:p>
            <a:pPr algn="l" indent="0" marL="0">
              <a:lnSpc>
                <a:spcPts val="4620"/>
              </a:lnSpc>
              <a:buNone/>
            </a:pPr>
            <a:r>
              <a:rPr lang="en-US" sz="4400" b="1" i="0" dirty="0">
                <a:solidFill>
                  <a:srgbClr val="F6F1E7"/>
                </a:solidFill>
                <a:latin typeface="EB Garamond" pitchFamily="18" charset="0"/>
                <a:ea typeface="EB Garamond" pitchFamily="18" charset="-122"/>
                <a:cs typeface="EB Garamond" pitchFamily="18" charset="-120"/>
              </a:rPr>
              <a:t>Transcription of Six</a:t>
            </a:r>
            <a:endParaRPr lang="en-US" sz="4400" dirty="0"/>
          </a:p>
          <a:p>
            <a:pPr algn="l" indent="0" marL="0">
              <a:lnSpc>
                <a:spcPts val="4620"/>
              </a:lnSpc>
              <a:buNone/>
            </a:pPr>
            <a:r>
              <a:rPr lang="en-US" sz="4400" b="1" i="0" dirty="0">
                <a:solidFill>
                  <a:srgbClr val="F6F1E7"/>
                </a:solidFill>
                <a:latin typeface="EB Garamond" pitchFamily="18" charset="0"/>
                <a:ea typeface="EB Garamond" pitchFamily="18" charset="-122"/>
                <a:cs typeface="EB Garamond" pitchFamily="18" charset="-120"/>
              </a:rPr>
              <a:t>Thai Musical Instruments</a:t>
            </a:r>
            <a:endParaRPr lang="en-US" sz="4400" dirty="0"/>
          </a:p>
        </p:txBody>
      </p:sp>
      <p:sp>
        <p:nvSpPr>
          <p:cNvPr id="12" name="Shape 6"/>
          <p:cNvSpPr/>
          <p:nvPr/>
        </p:nvSpPr>
        <p:spPr>
          <a:xfrm>
            <a:off x="812753" y="3835393"/>
            <a:ext cx="761966" cy="25393"/>
          </a:xfrm>
          <a:prstGeom prst="rect">
            <a:avLst/>
          </a:prstGeom>
          <a:solidFill>
            <a:srgbClr val="C9973A"/>
          </a:solidFill>
          <a:ln/>
        </p:spPr>
      </p:sp>
      <p:sp>
        <p:nvSpPr>
          <p:cNvPr id="13" name="Text 7"/>
          <p:cNvSpPr/>
          <p:nvPr/>
        </p:nvSpPr>
        <p:spPr>
          <a:xfrm>
            <a:off x="812753" y="4038540"/>
            <a:ext cx="5886450" cy="59431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9CFBD"/>
                </a:solidFill>
                <a:latin typeface="IBM Plex Sans" pitchFamily="34" charset="0"/>
                <a:ea typeface="IBM Plex Sans" pitchFamily="34" charset="-122"/>
                <a:cs typeface="IBM Plex Sans" pitchFamily="34" charset="-120"/>
              </a:rPr>
              <a:t>From transcribed notes to validated notation and a simulated six-instrument performance</a:t>
            </a:r>
            <a:endParaRPr lang="en-US" sz="1600" dirty="0"/>
          </a:p>
        </p:txBody>
      </p:sp>
      <p:sp>
        <p:nvSpPr>
          <p:cNvPr id="14" name="Text 8"/>
          <p:cNvSpPr/>
          <p:nvPr/>
        </p:nvSpPr>
        <p:spPr>
          <a:xfrm>
            <a:off x="812753" y="4902163"/>
            <a:ext cx="6017226"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7"/>
                </a:solidFill>
                <a:latin typeface="IBM Plex Sans" pitchFamily="34" charset="0"/>
                <a:ea typeface="IBM Plex Sans" pitchFamily="34" charset="-122"/>
                <a:cs typeface="IBM Plex Sans" pitchFamily="34" charset="-120"/>
              </a:rPr>
              <a:t>Thaphon Chinnakornsakul · Atipong Wamaloon · Somchoke Ruengittinun · Worasait Suwannik</a:t>
            </a:r>
            <a:endParaRPr lang="en-US" sz="1400" dirty="0"/>
          </a:p>
        </p:txBody>
      </p:sp>
      <p:sp>
        <p:nvSpPr>
          <p:cNvPr id="15" name="Text 9"/>
          <p:cNvSpPr/>
          <p:nvPr/>
        </p:nvSpPr>
        <p:spPr>
          <a:xfrm>
            <a:off x="812753" y="5450893"/>
            <a:ext cx="6017226"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Computer Science, Kasetsart University, Bangkok, Thailand</a:t>
            </a:r>
            <a:endParaRPr lang="en-US" sz="1200" dirty="0"/>
          </a:p>
        </p:txBody>
      </p:sp>
      <p:sp>
        <p:nvSpPr>
          <p:cNvPr id="16" name="Text 10"/>
          <p:cNvSpPr/>
          <p:nvPr/>
        </p:nvSpPr>
        <p:spPr>
          <a:xfrm>
            <a:off x="8384565" y="6390781"/>
            <a:ext cx="3401025"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D9CFBD"/>
                </a:solidFill>
                <a:latin typeface="IBM Plex Sans" pitchFamily="34" charset="0"/>
                <a:ea typeface="IBM Plex Sans" pitchFamily="34" charset="-122"/>
                <a:cs typeface="IBM Plex Sans" pitchFamily="34" charset="-120"/>
              </a:rPr>
              <a:t>Photo: S. J. Carlquist, 1963 [9]</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3"/>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3"/>
            <a:ext cx="380983" cy="380983"/>
          </a:xfrm>
          <a:prstGeom prst="rect">
            <a:avLst/>
          </a:prstGeom>
        </p:spPr>
      </p:pic>
      <p:sp>
        <p:nvSpPr>
          <p:cNvPr id="4" name="Shape 0"/>
          <p:cNvSpPr/>
          <p:nvPr/>
        </p:nvSpPr>
        <p:spPr>
          <a:xfrm>
            <a:off x="1885745" y="301524"/>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3"/>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5"/>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3"/>
            <a:ext cx="10883368" cy="959906"/>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Transcription says what was played — not how another ensemble should play it</a:t>
            </a:r>
            <a:endParaRPr lang="en-US" sz="3200" dirty="0"/>
          </a:p>
        </p:txBody>
      </p:sp>
      <p:sp>
        <p:nvSpPr>
          <p:cNvPr id="9" name="Shape 4"/>
          <p:cNvSpPr/>
          <p:nvPr/>
        </p:nvSpPr>
        <p:spPr>
          <a:xfrm>
            <a:off x="815928" y="2365338"/>
            <a:ext cx="2940027" cy="1670027"/>
          </a:xfrm>
          <a:prstGeom prst="roundRect">
            <a:avLst>
              <a:gd name="adj" fmla="val 5894"/>
            </a:avLst>
          </a:prstGeom>
          <a:solidFill>
            <a:srgbClr val="FFFDF8"/>
          </a:solidFill>
          <a:ln w="6350">
            <a:solidFill>
              <a:srgbClr val="E2D8C6"/>
            </a:solidFill>
            <a:prstDash val="solid"/>
          </a:ln>
        </p:spPr>
      </p:sp>
      <p:sp>
        <p:nvSpPr>
          <p:cNvPr id="10" name="Text 5"/>
          <p:cNvSpPr/>
          <p:nvPr/>
        </p:nvSpPr>
        <p:spPr>
          <a:xfrm>
            <a:off x="1072067" y="2621477"/>
            <a:ext cx="2500581"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5F12"/>
                </a:solidFill>
                <a:latin typeface="IBM Plex Sans" pitchFamily="34" charset="0"/>
                <a:ea typeface="IBM Plex Sans" pitchFamily="34" charset="-122"/>
                <a:cs typeface="IBM Plex Sans" pitchFamily="34" charset="-120"/>
              </a:rPr>
              <a:t>INPUT</a:t>
            </a:r>
            <a:endParaRPr lang="en-US" sz="1200" dirty="0"/>
          </a:p>
        </p:txBody>
      </p:sp>
      <p:sp>
        <p:nvSpPr>
          <p:cNvPr id="11" name="Text 6"/>
          <p:cNvSpPr/>
          <p:nvPr/>
        </p:nvSpPr>
        <p:spPr>
          <a:xfrm>
            <a:off x="1072067" y="2910894"/>
            <a:ext cx="2500581" cy="330203"/>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1611"/>
                </a:solidFill>
                <a:latin typeface="IBM Plex Sans" pitchFamily="34" charset="0"/>
                <a:ea typeface="IBM Plex Sans" pitchFamily="34" charset="-122"/>
                <a:cs typeface="IBM Plex Sans" pitchFamily="34" charset="-120"/>
              </a:rPr>
              <a:t>Recording or MIDI</a:t>
            </a:r>
            <a:endParaRPr lang="en-US" sz="2000" dirty="0"/>
          </a:p>
        </p:txBody>
      </p:sp>
      <p:sp>
        <p:nvSpPr>
          <p:cNvPr id="12" name="Text 7"/>
          <p:cNvSpPr/>
          <p:nvPr/>
        </p:nvSpPr>
        <p:spPr>
          <a:xfrm>
            <a:off x="1072067" y="3291877"/>
            <a:ext cx="250058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Any source ensemble</a:t>
            </a:r>
            <a:endParaRPr lang="en-US" sz="1400" dirty="0"/>
          </a:p>
        </p:txBody>
      </p:sp>
      <p:pic>
        <p:nvPicPr>
          <p:cNvPr id="13" name="Image 3" descr="arrow-right">    </p:cNvPr>
          <p:cNvPicPr>
            <a:picLocks noChangeAspect="1"/>
          </p:cNvPicPr>
          <p:nvPr/>
        </p:nvPicPr>
        <p:blipFill>
          <a:blip r:embed="rId4"/>
          <a:srcRect l="-9" r="-9" t="0" b="0"/>
          <a:stretch/>
        </p:blipFill>
        <p:spPr>
          <a:xfrm>
            <a:off x="3962360" y="3086040"/>
            <a:ext cx="457163" cy="228539"/>
          </a:xfrm>
          <a:prstGeom prst="rect">
            <a:avLst/>
          </a:prstGeom>
        </p:spPr>
      </p:pic>
      <p:sp>
        <p:nvSpPr>
          <p:cNvPr id="14" name="Shape 8"/>
          <p:cNvSpPr/>
          <p:nvPr/>
        </p:nvSpPr>
        <p:spPr>
          <a:xfrm>
            <a:off x="4625928" y="2365338"/>
            <a:ext cx="2940027" cy="1670027"/>
          </a:xfrm>
          <a:prstGeom prst="roundRect">
            <a:avLst>
              <a:gd name="adj" fmla="val 5894"/>
            </a:avLst>
          </a:prstGeom>
          <a:solidFill>
            <a:srgbClr val="FFFDF8"/>
          </a:solidFill>
          <a:ln w="6350">
            <a:solidFill>
              <a:srgbClr val="E2D8C6"/>
            </a:solidFill>
            <a:prstDash val="solid"/>
          </a:ln>
        </p:spPr>
      </p:sp>
      <p:sp>
        <p:nvSpPr>
          <p:cNvPr id="15" name="Text 9"/>
          <p:cNvSpPr/>
          <p:nvPr/>
        </p:nvSpPr>
        <p:spPr>
          <a:xfrm>
            <a:off x="4882067" y="2621477"/>
            <a:ext cx="2500581" cy="236366"/>
          </a:xfrm>
          <a:prstGeom prst="rect">
            <a:avLst/>
          </a:prstGeom>
          <a:noFill/>
          <a:ln/>
        </p:spPr>
        <p:txBody>
          <a:bodyPr wrap="square" lIns="0" tIns="0" rIns="0" bIns="0" rtlCol="0" anchor="t">
            <a:normAutofit/>
          </a:bodyPr>
          <a:lstStyle/>
          <a:p>
            <a:pPr algn="l" indent="0" marL="0">
              <a:lnSpc>
                <a:spcPts val="1675"/>
              </a:lnSpc>
              <a:buNone/>
            </a:pPr>
            <a:r>
              <a:rPr lang="en-US" sz="1196" b="1" spc="100" kern="0" dirty="0">
                <a:solidFill>
                  <a:srgbClr val="8A5F12"/>
                </a:solidFill>
                <a:latin typeface="IBM Plex Sans" pitchFamily="34" charset="0"/>
                <a:ea typeface="IBM Plex Sans" pitchFamily="34" charset="-122"/>
                <a:cs typeface="IBM Plex Sans" pitchFamily="34" charset="-120"/>
              </a:rPr>
              <a:t>AMT [1]</a:t>
            </a:r>
            <a:endParaRPr lang="en-US" sz="1196" dirty="0"/>
          </a:p>
        </p:txBody>
      </p:sp>
      <p:sp>
        <p:nvSpPr>
          <p:cNvPr id="16" name="Text 10"/>
          <p:cNvSpPr/>
          <p:nvPr/>
        </p:nvSpPr>
        <p:spPr>
          <a:xfrm>
            <a:off x="4882067" y="2908623"/>
            <a:ext cx="2500581" cy="327008"/>
          </a:xfrm>
          <a:prstGeom prst="rect">
            <a:avLst/>
          </a:prstGeom>
          <a:noFill/>
          <a:ln/>
        </p:spPr>
        <p:txBody>
          <a:bodyPr wrap="square" lIns="0" tIns="0" rIns="0" bIns="0" rtlCol="0" anchor="t">
            <a:normAutofit/>
          </a:bodyPr>
          <a:lstStyle/>
          <a:p>
            <a:pPr algn="l" indent="0" marL="0">
              <a:lnSpc>
                <a:spcPts val="2370"/>
              </a:lnSpc>
              <a:buNone/>
            </a:pPr>
            <a:r>
              <a:rPr lang="en-US" sz="1975" b="1" dirty="0">
                <a:solidFill>
                  <a:srgbClr val="1B1611"/>
                </a:solidFill>
                <a:latin typeface="IBM Plex Sans" pitchFamily="34" charset="0"/>
                <a:ea typeface="IBM Plex Sans" pitchFamily="34" charset="-122"/>
                <a:cs typeface="IBM Plex Sans" pitchFamily="34" charset="-120"/>
              </a:rPr>
              <a:t>Note events</a:t>
            </a:r>
            <a:endParaRPr lang="en-US" sz="1975" dirty="0"/>
          </a:p>
        </p:txBody>
      </p:sp>
      <p:sp>
        <p:nvSpPr>
          <p:cNvPr id="17" name="Text 11"/>
          <p:cNvSpPr/>
          <p:nvPr/>
        </p:nvSpPr>
        <p:spPr>
          <a:xfrm>
            <a:off x="4882067" y="3286411"/>
            <a:ext cx="2500581" cy="518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Onset, offset, pitch, source instrument</a:t>
            </a:r>
            <a:endParaRPr lang="en-US" sz="1400" dirty="0"/>
          </a:p>
        </p:txBody>
      </p:sp>
      <p:pic>
        <p:nvPicPr>
          <p:cNvPr id="18" name="Image 4" descr="arrow-right">    </p:cNvPr>
          <p:cNvPicPr>
            <a:picLocks noChangeAspect="1"/>
          </p:cNvPicPr>
          <p:nvPr/>
        </p:nvPicPr>
        <p:blipFill>
          <a:blip r:embed="rId5"/>
          <a:srcRect l="-9" r="-9" t="0" b="0"/>
          <a:stretch/>
        </p:blipFill>
        <p:spPr>
          <a:xfrm>
            <a:off x="7772360" y="3086040"/>
            <a:ext cx="457163" cy="228539"/>
          </a:xfrm>
          <a:prstGeom prst="rect">
            <a:avLst/>
          </a:prstGeom>
        </p:spPr>
      </p:pic>
      <p:sp>
        <p:nvSpPr>
          <p:cNvPr id="19" name="Shape 12"/>
          <p:cNvSpPr/>
          <p:nvPr/>
        </p:nvSpPr>
        <p:spPr>
          <a:xfrm>
            <a:off x="8435928" y="2365338"/>
            <a:ext cx="2940027" cy="1670027"/>
          </a:xfrm>
          <a:prstGeom prst="roundRect">
            <a:avLst>
              <a:gd name="adj" fmla="val 5894"/>
            </a:avLst>
          </a:prstGeom>
          <a:solidFill>
            <a:srgbClr val="1B1611"/>
          </a:solidFill>
          <a:ln w="6350">
            <a:solidFill>
              <a:srgbClr val="1B1611"/>
            </a:solidFill>
            <a:prstDash val="solid"/>
          </a:ln>
          <a:effectLst>
            <a:outerShdw sx="100000" sy="100000" kx="0" ky="0" algn="bl" rotWithShape="0" blurRad="254000" dist="101600" dir="5400000">
              <a:srgbClr val="1B1611">
                <a:alpha val="25000"/>
              </a:srgbClr>
            </a:outerShdw>
          </a:effectLst>
        </p:spPr>
      </p:sp>
      <p:sp>
        <p:nvSpPr>
          <p:cNvPr id="20" name="Text 13"/>
          <p:cNvSpPr/>
          <p:nvPr/>
        </p:nvSpPr>
        <p:spPr>
          <a:xfrm>
            <a:off x="8692067" y="2621477"/>
            <a:ext cx="2500581" cy="236366"/>
          </a:xfrm>
          <a:prstGeom prst="rect">
            <a:avLst/>
          </a:prstGeom>
          <a:noFill/>
          <a:ln/>
        </p:spPr>
        <p:txBody>
          <a:bodyPr wrap="square" lIns="0" tIns="0" rIns="0" bIns="0" rtlCol="0" anchor="t">
            <a:normAutofit/>
          </a:bodyPr>
          <a:lstStyle/>
          <a:p>
            <a:pPr algn="l" indent="0" marL="0">
              <a:lnSpc>
                <a:spcPts val="1675"/>
              </a:lnSpc>
              <a:buNone/>
            </a:pPr>
            <a:r>
              <a:rPr lang="en-US" sz="1196" b="1" spc="100" kern="0" dirty="0">
                <a:solidFill>
                  <a:srgbClr val="C9973A"/>
                </a:solidFill>
                <a:latin typeface="IBM Plex Sans" pitchFamily="34" charset="0"/>
                <a:ea typeface="IBM Plex Sans" pitchFamily="34" charset="-122"/>
                <a:cs typeface="IBM Plex Sans" pitchFamily="34" charset="-120"/>
              </a:rPr>
              <a:t>THIS WORK</a:t>
            </a:r>
            <a:endParaRPr lang="en-US" sz="1196" dirty="0"/>
          </a:p>
        </p:txBody>
      </p:sp>
      <p:sp>
        <p:nvSpPr>
          <p:cNvPr id="21" name="Text 14"/>
          <p:cNvSpPr/>
          <p:nvPr/>
        </p:nvSpPr>
        <p:spPr>
          <a:xfrm>
            <a:off x="8692067" y="2908623"/>
            <a:ext cx="2500581" cy="327008"/>
          </a:xfrm>
          <a:prstGeom prst="rect">
            <a:avLst/>
          </a:prstGeom>
          <a:noFill/>
          <a:ln/>
        </p:spPr>
        <p:txBody>
          <a:bodyPr wrap="square" lIns="0" tIns="0" rIns="0" bIns="0" rtlCol="0" anchor="t">
            <a:normAutofit/>
          </a:bodyPr>
          <a:lstStyle/>
          <a:p>
            <a:pPr algn="l" indent="0" marL="0">
              <a:lnSpc>
                <a:spcPts val="2370"/>
              </a:lnSpc>
              <a:buNone/>
            </a:pPr>
            <a:r>
              <a:rPr lang="en-US" sz="1975" b="1" dirty="0">
                <a:solidFill>
                  <a:srgbClr val="F6F1E7"/>
                </a:solidFill>
                <a:latin typeface="IBM Plex Sans" pitchFamily="34" charset="0"/>
                <a:ea typeface="IBM Plex Sans" pitchFamily="34" charset="-122"/>
                <a:cs typeface="IBM Plex Sans" pitchFamily="34" charset="-120"/>
              </a:rPr>
              <a:t>Six Thai parts</a:t>
            </a:r>
            <a:endParaRPr lang="en-US" sz="1975" dirty="0"/>
          </a:p>
        </p:txBody>
      </p:sp>
      <p:sp>
        <p:nvSpPr>
          <p:cNvPr id="22" name="Text 15"/>
          <p:cNvSpPr/>
          <p:nvPr/>
        </p:nvSpPr>
        <p:spPr>
          <a:xfrm>
            <a:off x="8692067" y="3286411"/>
            <a:ext cx="2500581" cy="518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FBD"/>
                </a:solidFill>
                <a:latin typeface="IBM Plex Sans" pitchFamily="34" charset="0"/>
                <a:ea typeface="IBM Plex Sans" pitchFamily="34" charset="-122"/>
                <a:cs typeface="IBM Plex Sans" pitchFamily="34" charset="-120"/>
              </a:rPr>
              <a:t>Notation, playing instructions, audio stems</a:t>
            </a:r>
            <a:endParaRPr lang="en-US" sz="1400" dirty="0"/>
          </a:p>
        </p:txBody>
      </p:sp>
      <p:sp>
        <p:nvSpPr>
          <p:cNvPr id="23" name="Text 16"/>
          <p:cNvSpPr/>
          <p:nvPr/>
        </p:nvSpPr>
        <p:spPr>
          <a:xfrm>
            <a:off x="812753" y="4597360"/>
            <a:ext cx="9810664" cy="59431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4238"/>
                </a:solidFill>
                <a:latin typeface="IBM Plex Sans" pitchFamily="34" charset="0"/>
                <a:ea typeface="IBM Plex Sans" pitchFamily="34" charset="-122"/>
                <a:cs typeface="IBM Plex Sans" pitchFamily="34" charset="-120"/>
              </a:rPr>
              <a:t>The missing step needs decisions AMT does not make: </a:t>
            </a:r>
            <a:r>
              <a:rPr lang="en-US" sz="1600" b="1" dirty="0">
                <a:solidFill>
                  <a:srgbClr val="1B1611"/>
                </a:solidFill>
                <a:latin typeface="IBM Plex Sans" pitchFamily="34" charset="0"/>
                <a:ea typeface="IBM Plex Sans" pitchFamily="34" charset="-122"/>
                <a:cs typeface="IBM Plex Sans" pitchFamily="34" charset="-120"/>
              </a:rPr>
              <a:t>which voice to keep, timing, tuning, register, and playing instructions</a:t>
            </a:r>
            <a:r>
              <a:rPr lang="en-US" sz="1600" dirty="0">
                <a:solidFill>
                  <a:srgbClr val="4A4238"/>
                </a:solidFill>
                <a:latin typeface="IBM Plex Sans" pitchFamily="34" charset="0"/>
                <a:ea typeface="IBM Plex Sans" pitchFamily="34" charset="-122"/>
                <a:cs typeface="IBM Plex Sans" pitchFamily="34" charset="-120"/>
              </a:rPr>
              <a:t> for a fixed target ensemble.</a:t>
            </a:r>
            <a:endParaRPr lang="en-US" sz="1600" dirty="0"/>
          </a:p>
        </p:txBody>
      </p:sp>
      <p:sp>
        <p:nvSpPr>
          <p:cNvPr id="24" name="Text 17"/>
          <p:cNvSpPr/>
          <p:nvPr/>
        </p:nvSpPr>
        <p:spPr>
          <a:xfrm>
            <a:off x="812753" y="6238338"/>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5" name="Text 18"/>
          <p:cNvSpPr/>
          <p:nvPr/>
        </p:nvSpPr>
        <p:spPr>
          <a:xfrm>
            <a:off x="10058498" y="6238338"/>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3"/>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3"/>
            <a:ext cx="380983" cy="380983"/>
          </a:xfrm>
          <a:prstGeom prst="rect">
            <a:avLst/>
          </a:prstGeom>
        </p:spPr>
      </p:pic>
      <p:sp>
        <p:nvSpPr>
          <p:cNvPr id="4" name="Shape 0"/>
          <p:cNvSpPr/>
          <p:nvPr/>
        </p:nvSpPr>
        <p:spPr>
          <a:xfrm>
            <a:off x="1885745" y="301524"/>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3"/>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5"/>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3"/>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The target: six instruments of the piphat ensemble</a:t>
            </a:r>
            <a:endParaRPr lang="en-US" sz="3200" dirty="0"/>
          </a:p>
        </p:txBody>
      </p:sp>
      <p:pic>
        <p:nvPicPr>
          <p:cNvPr id="9" name="Image 3" descr="Piphat ensemble in Bangkok, circa 1963, with ranat, khong wong, pi and drums">    </p:cNvPr>
          <p:cNvPicPr>
            <a:picLocks noChangeAspect="1"/>
          </p:cNvPicPr>
          <p:nvPr/>
        </p:nvPicPr>
        <p:blipFill>
          <a:blip r:embed="rId4"/>
          <a:srcRect l="0" r="0" t="20" b="20"/>
          <a:stretch/>
        </p:blipFill>
        <p:spPr>
          <a:xfrm>
            <a:off x="812753" y="1676377"/>
            <a:ext cx="4571967" cy="3092430"/>
          </a:xfrm>
          <a:prstGeom prst="roundRect">
            <a:avLst>
              <a:gd name="adj" fmla="val 3285"/>
            </a:avLst>
          </a:prstGeom>
          <a:effectLst>
            <a:outerShdw sx="100000" sy="100000" kx="0" ky="0" algn="bl" rotWithShape="0" blurRad="304800" dist="127000" dir="5400000">
              <a:srgbClr val="1B1611">
                <a:alpha val="22000"/>
              </a:srgbClr>
            </a:outerShdw>
          </a:effectLst>
        </p:spPr>
      </p:pic>
      <p:sp>
        <p:nvSpPr>
          <p:cNvPr id="10" name="Text 4"/>
          <p:cNvSpPr/>
          <p:nvPr/>
        </p:nvSpPr>
        <p:spPr>
          <a:xfrm>
            <a:off x="812753" y="4902163"/>
            <a:ext cx="4709126" cy="451872"/>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Piphat ensemble, Bangkok, c. 1963 [9]. Illustrates the instrument family, not our exact configuration.</a:t>
            </a:r>
            <a:endParaRPr lang="en-US" sz="1200" dirty="0"/>
          </a:p>
        </p:txBody>
      </p:sp>
      <p:sp>
        <p:nvSpPr>
          <p:cNvPr id="11" name="Text 5"/>
          <p:cNvSpPr/>
          <p:nvPr/>
        </p:nvSpPr>
        <p:spPr>
          <a:xfrm>
            <a:off x="5791180" y="1676377"/>
            <a:ext cx="2223701"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5F12"/>
                </a:solidFill>
                <a:latin typeface="IBM Plex Sans" pitchFamily="34" charset="0"/>
                <a:ea typeface="IBM Plex Sans" pitchFamily="34" charset="-122"/>
                <a:cs typeface="IBM Plex Sans" pitchFamily="34" charset="-120"/>
              </a:rPr>
              <a:t>INSTRUMENT</a:t>
            </a:r>
            <a:endParaRPr lang="en-US" sz="1200" dirty="0"/>
          </a:p>
        </p:txBody>
      </p:sp>
      <p:sp>
        <p:nvSpPr>
          <p:cNvPr id="12" name="Text 6"/>
          <p:cNvSpPr/>
          <p:nvPr/>
        </p:nvSpPr>
        <p:spPr>
          <a:xfrm>
            <a:off x="8102472" y="1676377"/>
            <a:ext cx="3374957"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5F12"/>
                </a:solidFill>
                <a:latin typeface="IBM Plex Sans" pitchFamily="34" charset="0"/>
                <a:ea typeface="IBM Plex Sans" pitchFamily="34" charset="-122"/>
                <a:cs typeface="IBM Plex Sans" pitchFamily="34" charset="-120"/>
              </a:rPr>
              <a:t>ROLE IN THIS SYSTEM</a:t>
            </a:r>
            <a:endParaRPr lang="en-US" sz="1200" dirty="0"/>
          </a:p>
        </p:txBody>
      </p:sp>
      <p:sp>
        <p:nvSpPr>
          <p:cNvPr id="13" name="Shape 7"/>
          <p:cNvSpPr/>
          <p:nvPr/>
        </p:nvSpPr>
        <p:spPr>
          <a:xfrm>
            <a:off x="5791180" y="2435168"/>
            <a:ext cx="5587950" cy="0"/>
          </a:xfrm>
          <a:prstGeom prst="line">
            <a:avLst/>
          </a:prstGeom>
          <a:noFill/>
          <a:ln w="6350">
            <a:solidFill>
              <a:srgbClr val="E2D8C6"/>
            </a:solidFill>
            <a:prstDash val="solid"/>
          </a:ln>
        </p:spPr>
      </p:sp>
      <p:sp>
        <p:nvSpPr>
          <p:cNvPr id="14" name="Shape 8"/>
          <p:cNvSpPr/>
          <p:nvPr/>
        </p:nvSpPr>
        <p:spPr>
          <a:xfrm>
            <a:off x="5791180" y="2105456"/>
            <a:ext cx="50787" cy="228539"/>
          </a:xfrm>
          <a:prstGeom prst="roundRect">
            <a:avLst>
              <a:gd name="adj" fmla="val 50000"/>
            </a:avLst>
          </a:prstGeom>
          <a:solidFill>
            <a:srgbClr val="C9973A"/>
          </a:solidFill>
          <a:ln/>
        </p:spPr>
      </p:sp>
      <p:sp>
        <p:nvSpPr>
          <p:cNvPr id="15" name="Text 9"/>
          <p:cNvSpPr/>
          <p:nvPr/>
        </p:nvSpPr>
        <p:spPr>
          <a:xfrm>
            <a:off x="5994326" y="2095281"/>
            <a:ext cx="2014460"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Ranat ek</a:t>
            </a:r>
            <a:endParaRPr lang="en-US" sz="1400" dirty="0"/>
          </a:p>
        </p:txBody>
      </p:sp>
      <p:sp>
        <p:nvSpPr>
          <p:cNvPr id="16" name="Text 10"/>
          <p:cNvSpPr/>
          <p:nvPr/>
        </p:nvSpPr>
        <p:spPr>
          <a:xfrm>
            <a:off x="8102472" y="2104194"/>
            <a:ext cx="3374957"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Main melodic grid</a:t>
            </a:r>
            <a:endParaRPr lang="en-US" sz="1300" dirty="0"/>
          </a:p>
        </p:txBody>
      </p:sp>
      <p:sp>
        <p:nvSpPr>
          <p:cNvPr id="17" name="Shape 11"/>
          <p:cNvSpPr/>
          <p:nvPr/>
        </p:nvSpPr>
        <p:spPr>
          <a:xfrm>
            <a:off x="5791180" y="2917725"/>
            <a:ext cx="5587950" cy="0"/>
          </a:xfrm>
          <a:prstGeom prst="line">
            <a:avLst/>
          </a:prstGeom>
          <a:noFill/>
          <a:ln w="6350">
            <a:solidFill>
              <a:srgbClr val="E2D8C6"/>
            </a:solidFill>
            <a:prstDash val="solid"/>
          </a:ln>
        </p:spPr>
      </p:sp>
      <p:sp>
        <p:nvSpPr>
          <p:cNvPr id="18" name="Shape 12"/>
          <p:cNvSpPr/>
          <p:nvPr/>
        </p:nvSpPr>
        <p:spPr>
          <a:xfrm>
            <a:off x="5791180" y="2588013"/>
            <a:ext cx="50787" cy="228539"/>
          </a:xfrm>
          <a:prstGeom prst="roundRect">
            <a:avLst>
              <a:gd name="adj" fmla="val 50000"/>
            </a:avLst>
          </a:prstGeom>
          <a:solidFill>
            <a:srgbClr val="C9973A"/>
          </a:solidFill>
          <a:ln/>
        </p:spPr>
      </p:sp>
      <p:sp>
        <p:nvSpPr>
          <p:cNvPr id="19" name="Text 13"/>
          <p:cNvSpPr/>
          <p:nvPr/>
        </p:nvSpPr>
        <p:spPr>
          <a:xfrm>
            <a:off x="5994326" y="2577838"/>
            <a:ext cx="2014460"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Khong wong yai</a:t>
            </a:r>
            <a:endParaRPr lang="en-US" sz="1400" dirty="0"/>
          </a:p>
        </p:txBody>
      </p:sp>
      <p:sp>
        <p:nvSpPr>
          <p:cNvPr id="20" name="Text 14"/>
          <p:cNvSpPr/>
          <p:nvPr/>
        </p:nvSpPr>
        <p:spPr>
          <a:xfrm>
            <a:off x="8102472" y="2586751"/>
            <a:ext cx="3374957"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Lower reinforcement of the main line</a:t>
            </a:r>
            <a:endParaRPr lang="en-US" sz="1300" dirty="0"/>
          </a:p>
        </p:txBody>
      </p:sp>
      <p:sp>
        <p:nvSpPr>
          <p:cNvPr id="21" name="Shape 15"/>
          <p:cNvSpPr/>
          <p:nvPr/>
        </p:nvSpPr>
        <p:spPr>
          <a:xfrm>
            <a:off x="5791180" y="3400365"/>
            <a:ext cx="5587950" cy="0"/>
          </a:xfrm>
          <a:prstGeom prst="line">
            <a:avLst/>
          </a:prstGeom>
          <a:noFill/>
          <a:ln w="6350">
            <a:solidFill>
              <a:srgbClr val="E2D8C6"/>
            </a:solidFill>
            <a:prstDash val="solid"/>
          </a:ln>
        </p:spPr>
      </p:sp>
      <p:sp>
        <p:nvSpPr>
          <p:cNvPr id="22" name="Shape 16"/>
          <p:cNvSpPr/>
          <p:nvPr/>
        </p:nvSpPr>
        <p:spPr>
          <a:xfrm>
            <a:off x="5791180" y="3070653"/>
            <a:ext cx="50787" cy="228539"/>
          </a:xfrm>
          <a:prstGeom prst="roundRect">
            <a:avLst>
              <a:gd name="adj" fmla="val 50000"/>
            </a:avLst>
          </a:prstGeom>
          <a:solidFill>
            <a:srgbClr val="C9973A"/>
          </a:solidFill>
          <a:ln/>
        </p:spPr>
      </p:sp>
      <p:sp>
        <p:nvSpPr>
          <p:cNvPr id="23" name="Text 17"/>
          <p:cNvSpPr/>
          <p:nvPr/>
        </p:nvSpPr>
        <p:spPr>
          <a:xfrm>
            <a:off x="5994326" y="3060478"/>
            <a:ext cx="2014460"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Pi nai</a:t>
            </a:r>
            <a:endParaRPr lang="en-US" sz="1400" dirty="0"/>
          </a:p>
        </p:txBody>
      </p:sp>
      <p:sp>
        <p:nvSpPr>
          <p:cNvPr id="24" name="Text 18"/>
          <p:cNvSpPr/>
          <p:nvPr/>
        </p:nvSpPr>
        <p:spPr>
          <a:xfrm>
            <a:off x="8102472" y="3069391"/>
            <a:ext cx="3374957"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Counterline or selected source phrases</a:t>
            </a:r>
            <a:endParaRPr lang="en-US" sz="1300" dirty="0"/>
          </a:p>
        </p:txBody>
      </p:sp>
      <p:sp>
        <p:nvSpPr>
          <p:cNvPr id="25" name="Shape 19"/>
          <p:cNvSpPr/>
          <p:nvPr/>
        </p:nvSpPr>
        <p:spPr>
          <a:xfrm>
            <a:off x="5791180" y="3882920"/>
            <a:ext cx="5587950" cy="0"/>
          </a:xfrm>
          <a:prstGeom prst="line">
            <a:avLst/>
          </a:prstGeom>
          <a:noFill/>
          <a:ln w="6350">
            <a:solidFill>
              <a:srgbClr val="E2D8C6"/>
            </a:solidFill>
            <a:prstDash val="solid"/>
          </a:ln>
        </p:spPr>
      </p:sp>
      <p:sp>
        <p:nvSpPr>
          <p:cNvPr id="26" name="Shape 20"/>
          <p:cNvSpPr/>
          <p:nvPr/>
        </p:nvSpPr>
        <p:spPr>
          <a:xfrm>
            <a:off x="5791180" y="3553209"/>
            <a:ext cx="50787" cy="228539"/>
          </a:xfrm>
          <a:prstGeom prst="roundRect">
            <a:avLst>
              <a:gd name="adj" fmla="val 50000"/>
            </a:avLst>
          </a:prstGeom>
          <a:solidFill>
            <a:srgbClr val="2F5D57"/>
          </a:solidFill>
          <a:ln/>
        </p:spPr>
      </p:sp>
      <p:sp>
        <p:nvSpPr>
          <p:cNvPr id="27" name="Text 21"/>
          <p:cNvSpPr/>
          <p:nvPr/>
        </p:nvSpPr>
        <p:spPr>
          <a:xfrm>
            <a:off x="5994326" y="3543035"/>
            <a:ext cx="2014460"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Ching / chap</a:t>
            </a:r>
            <a:endParaRPr lang="en-US" sz="1400" dirty="0"/>
          </a:p>
        </p:txBody>
      </p:sp>
      <p:sp>
        <p:nvSpPr>
          <p:cNvPr id="28" name="Text 22"/>
          <p:cNvSpPr/>
          <p:nvPr/>
        </p:nvSpPr>
        <p:spPr>
          <a:xfrm>
            <a:off x="8102472" y="3551948"/>
            <a:ext cx="3374957"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Establishes the metrical cycle</a:t>
            </a:r>
            <a:endParaRPr lang="en-US" sz="1300" dirty="0"/>
          </a:p>
        </p:txBody>
      </p:sp>
      <p:sp>
        <p:nvSpPr>
          <p:cNvPr id="29" name="Shape 23"/>
          <p:cNvSpPr/>
          <p:nvPr/>
        </p:nvSpPr>
        <p:spPr>
          <a:xfrm>
            <a:off x="5791180" y="4365561"/>
            <a:ext cx="5587950" cy="0"/>
          </a:xfrm>
          <a:prstGeom prst="line">
            <a:avLst/>
          </a:prstGeom>
          <a:noFill/>
          <a:ln w="6350">
            <a:solidFill>
              <a:srgbClr val="E2D8C6"/>
            </a:solidFill>
            <a:prstDash val="solid"/>
          </a:ln>
        </p:spPr>
      </p:sp>
      <p:sp>
        <p:nvSpPr>
          <p:cNvPr id="30" name="Shape 24"/>
          <p:cNvSpPr/>
          <p:nvPr/>
        </p:nvSpPr>
        <p:spPr>
          <a:xfrm>
            <a:off x="5791180" y="4035850"/>
            <a:ext cx="50787" cy="228539"/>
          </a:xfrm>
          <a:prstGeom prst="roundRect">
            <a:avLst>
              <a:gd name="adj" fmla="val 50000"/>
            </a:avLst>
          </a:prstGeom>
          <a:solidFill>
            <a:srgbClr val="2F5D57"/>
          </a:solidFill>
          <a:ln/>
        </p:spPr>
      </p:sp>
      <p:sp>
        <p:nvSpPr>
          <p:cNvPr id="31" name="Text 25"/>
          <p:cNvSpPr/>
          <p:nvPr/>
        </p:nvSpPr>
        <p:spPr>
          <a:xfrm>
            <a:off x="5994326" y="4025675"/>
            <a:ext cx="2014460"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Taphon</a:t>
            </a:r>
            <a:endParaRPr lang="en-US" sz="1400" dirty="0"/>
          </a:p>
        </p:txBody>
      </p:sp>
      <p:sp>
        <p:nvSpPr>
          <p:cNvPr id="32" name="Text 26"/>
          <p:cNvSpPr/>
          <p:nvPr/>
        </p:nvSpPr>
        <p:spPr>
          <a:xfrm>
            <a:off x="8102472" y="4034588"/>
            <a:ext cx="3374957"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Energy-driven rhythmic accompaniment</a:t>
            </a:r>
            <a:endParaRPr lang="en-US" sz="1300" dirty="0"/>
          </a:p>
        </p:txBody>
      </p:sp>
      <p:sp>
        <p:nvSpPr>
          <p:cNvPr id="33" name="Shape 27"/>
          <p:cNvSpPr/>
          <p:nvPr/>
        </p:nvSpPr>
        <p:spPr>
          <a:xfrm>
            <a:off x="5791180" y="4848117"/>
            <a:ext cx="5587950" cy="0"/>
          </a:xfrm>
          <a:prstGeom prst="line">
            <a:avLst/>
          </a:prstGeom>
          <a:noFill/>
          <a:ln w="6350">
            <a:solidFill>
              <a:srgbClr val="E2D8C6"/>
            </a:solidFill>
            <a:prstDash val="solid"/>
          </a:ln>
        </p:spPr>
      </p:sp>
      <p:sp>
        <p:nvSpPr>
          <p:cNvPr id="34" name="Shape 28"/>
          <p:cNvSpPr/>
          <p:nvPr/>
        </p:nvSpPr>
        <p:spPr>
          <a:xfrm>
            <a:off x="5791180" y="4518405"/>
            <a:ext cx="50787" cy="228539"/>
          </a:xfrm>
          <a:prstGeom prst="roundRect">
            <a:avLst>
              <a:gd name="adj" fmla="val 50000"/>
            </a:avLst>
          </a:prstGeom>
          <a:solidFill>
            <a:srgbClr val="2F5D57"/>
          </a:solidFill>
          <a:ln/>
        </p:spPr>
      </p:sp>
      <p:sp>
        <p:nvSpPr>
          <p:cNvPr id="35" name="Text 29"/>
          <p:cNvSpPr/>
          <p:nvPr/>
        </p:nvSpPr>
        <p:spPr>
          <a:xfrm>
            <a:off x="5994326" y="4508232"/>
            <a:ext cx="2014460"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Klong that</a:t>
            </a:r>
            <a:endParaRPr lang="en-US" sz="1400" dirty="0"/>
          </a:p>
        </p:txBody>
      </p:sp>
      <p:sp>
        <p:nvSpPr>
          <p:cNvPr id="36" name="Text 30"/>
          <p:cNvSpPr/>
          <p:nvPr/>
        </p:nvSpPr>
        <p:spPr>
          <a:xfrm>
            <a:off x="8102472" y="4517144"/>
            <a:ext cx="3374957"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Strong accents, percussion passages</a:t>
            </a:r>
            <a:endParaRPr lang="en-US" sz="1300" dirty="0"/>
          </a:p>
        </p:txBody>
      </p:sp>
      <p:sp>
        <p:nvSpPr>
          <p:cNvPr id="37" name="Text 31"/>
          <p:cNvSpPr/>
          <p:nvPr/>
        </p:nvSpPr>
        <p:spPr>
          <a:xfrm>
            <a:off x="5791180" y="5054522"/>
            <a:ext cx="5755588" cy="238636"/>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8A5F12"/>
                </a:solidFill>
                <a:latin typeface="IBM Plex Sans" pitchFamily="34" charset="0"/>
                <a:ea typeface="IBM Plex Sans" pitchFamily="34" charset="-122"/>
                <a:cs typeface="IBM Plex Sans" pitchFamily="34" charset="-120"/>
              </a:rPr>
              <a:t>Gold</a:t>
            </a:r>
            <a:r>
              <a:rPr lang="en-US" sz="1200" dirty="0">
                <a:solidFill>
                  <a:srgbClr val="7A6F5E"/>
                </a:solidFill>
                <a:latin typeface="IBM Plex Sans" pitchFamily="34" charset="0"/>
                <a:ea typeface="IBM Plex Sans" pitchFamily="34" charset="-122"/>
                <a:cs typeface="IBM Plex Sans" pitchFamily="34" charset="-120"/>
              </a:rPr>
              <a:t> melodic · </a:t>
            </a:r>
            <a:r>
              <a:rPr lang="en-US" sz="1200" b="1" dirty="0">
                <a:solidFill>
                  <a:srgbClr val="2F5D57"/>
                </a:solidFill>
                <a:latin typeface="IBM Plex Sans" pitchFamily="34" charset="0"/>
                <a:ea typeface="IBM Plex Sans" pitchFamily="34" charset="-122"/>
                <a:cs typeface="IBM Plex Sans" pitchFamily="34" charset="-120"/>
              </a:rPr>
              <a:t>green</a:t>
            </a:r>
            <a:r>
              <a:rPr lang="en-US" sz="1200" dirty="0">
                <a:solidFill>
                  <a:srgbClr val="7A6F5E"/>
                </a:solidFill>
                <a:latin typeface="IBM Plex Sans" pitchFamily="34" charset="0"/>
                <a:ea typeface="IBM Plex Sans" pitchFamily="34" charset="-122"/>
                <a:cs typeface="IBM Plex Sans" pitchFamily="34" charset="-120"/>
              </a:rPr>
              <a:t> rhythmic</a:t>
            </a:r>
            <a:endParaRPr lang="en-US" sz="1200" dirty="0"/>
          </a:p>
        </p:txBody>
      </p:sp>
      <p:sp>
        <p:nvSpPr>
          <p:cNvPr id="38" name="Text 32"/>
          <p:cNvSpPr/>
          <p:nvPr/>
        </p:nvSpPr>
        <p:spPr>
          <a:xfrm>
            <a:off x="812753" y="6238337"/>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39" name="Text 33"/>
          <p:cNvSpPr/>
          <p:nvPr/>
        </p:nvSpPr>
        <p:spPr>
          <a:xfrm>
            <a:off x="10058498" y="6238337"/>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4"/>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3"/>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2"/>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Contributions and research questions</a:t>
            </a:r>
            <a:endParaRPr lang="en-US" sz="3200" dirty="0"/>
          </a:p>
        </p:txBody>
      </p:sp>
      <p:sp>
        <p:nvSpPr>
          <p:cNvPr id="9" name="Text 4"/>
          <p:cNvSpPr/>
          <p:nvPr/>
        </p:nvSpPr>
        <p:spPr>
          <a:xfrm>
            <a:off x="812753" y="1676377"/>
            <a:ext cx="5232313"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5F12"/>
                </a:solidFill>
                <a:latin typeface="IBM Plex Sans" pitchFamily="34" charset="0"/>
                <a:ea typeface="IBM Plex Sans" pitchFamily="34" charset="-122"/>
                <a:cs typeface="IBM Plex Sans" pitchFamily="34" charset="-120"/>
              </a:rPr>
              <a:t>CONTRIBUTIONS</a:t>
            </a:r>
            <a:endParaRPr lang="en-US" sz="1200" dirty="0"/>
          </a:p>
        </p:txBody>
      </p:sp>
      <p:sp>
        <p:nvSpPr>
          <p:cNvPr id="10" name="Shape 5"/>
          <p:cNvSpPr/>
          <p:nvPr/>
        </p:nvSpPr>
        <p:spPr>
          <a:xfrm>
            <a:off x="825453" y="2057360"/>
            <a:ext cx="0" cy="779876"/>
          </a:xfrm>
          <a:prstGeom prst="line">
            <a:avLst/>
          </a:prstGeom>
          <a:noFill/>
          <a:ln w="25400">
            <a:solidFill>
              <a:srgbClr val="C9973A"/>
            </a:solidFill>
            <a:prstDash val="solid"/>
          </a:ln>
        </p:spPr>
      </p:sp>
      <p:sp>
        <p:nvSpPr>
          <p:cNvPr id="11" name="Text 6"/>
          <p:cNvSpPr/>
          <p:nvPr/>
        </p:nvSpPr>
        <p:spPr>
          <a:xfrm>
            <a:off x="986638" y="2057360"/>
            <a:ext cx="5053212"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1 · Deterministic pipeline</a:t>
            </a:r>
            <a:endParaRPr lang="en-US" sz="1600" dirty="0"/>
          </a:p>
        </p:txBody>
      </p:sp>
      <p:sp>
        <p:nvSpPr>
          <p:cNvPr id="12" name="Text 7"/>
          <p:cNvSpPr/>
          <p:nvPr/>
        </p:nvSpPr>
        <p:spPr>
          <a:xfrm>
            <a:off x="986638" y="2339291"/>
            <a:ext cx="5053212"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Audio or MIDI to validated notation for six Thai instruments; every source note traced in an audit ledger</a:t>
            </a:r>
            <a:endParaRPr lang="en-US" sz="1400" dirty="0"/>
          </a:p>
        </p:txBody>
      </p:sp>
      <p:sp>
        <p:nvSpPr>
          <p:cNvPr id="13" name="Shape 8"/>
          <p:cNvSpPr/>
          <p:nvPr/>
        </p:nvSpPr>
        <p:spPr>
          <a:xfrm>
            <a:off x="825453" y="3175000"/>
            <a:ext cx="0" cy="530904"/>
          </a:xfrm>
          <a:prstGeom prst="line">
            <a:avLst/>
          </a:prstGeom>
          <a:noFill/>
          <a:ln w="25400">
            <a:solidFill>
              <a:srgbClr val="C9973A"/>
            </a:solidFill>
            <a:prstDash val="solid"/>
          </a:ln>
        </p:spPr>
      </p:sp>
      <p:sp>
        <p:nvSpPr>
          <p:cNvPr id="14" name="Text 9"/>
          <p:cNvSpPr/>
          <p:nvPr/>
        </p:nvSpPr>
        <p:spPr>
          <a:xfrm>
            <a:off x="986638" y="3175000"/>
            <a:ext cx="5053212"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2 · Six sound engines</a:t>
            </a:r>
            <a:endParaRPr lang="en-US" sz="1600" dirty="0"/>
          </a:p>
        </p:txBody>
      </p:sp>
      <p:sp>
        <p:nvSpPr>
          <p:cNvPr id="15" name="Text 10"/>
          <p:cNvSpPr/>
          <p:nvPr/>
        </p:nvSpPr>
        <p:spPr>
          <a:xfrm>
            <a:off x="986638" y="3456932"/>
            <a:ext cx="5053212"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One audio stem per instrument from the same event timeline</a:t>
            </a:r>
            <a:endParaRPr lang="en-US" sz="1400" dirty="0"/>
          </a:p>
        </p:txBody>
      </p:sp>
      <p:sp>
        <p:nvSpPr>
          <p:cNvPr id="16" name="Shape 11"/>
          <p:cNvSpPr/>
          <p:nvPr/>
        </p:nvSpPr>
        <p:spPr>
          <a:xfrm>
            <a:off x="825453" y="4292557"/>
            <a:ext cx="0" cy="779876"/>
          </a:xfrm>
          <a:prstGeom prst="line">
            <a:avLst/>
          </a:prstGeom>
          <a:noFill/>
          <a:ln w="25400">
            <a:solidFill>
              <a:srgbClr val="C9973A"/>
            </a:solidFill>
            <a:prstDash val="solid"/>
          </a:ln>
        </p:spPr>
      </p:sp>
      <p:sp>
        <p:nvSpPr>
          <p:cNvPr id="17" name="Text 12"/>
          <p:cNvSpPr/>
          <p:nvPr/>
        </p:nvSpPr>
        <p:spPr>
          <a:xfrm>
            <a:off x="986638" y="4292557"/>
            <a:ext cx="5053212"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3 · Stage-separated evaluation</a:t>
            </a:r>
            <a:endParaRPr lang="en-US" sz="1600" dirty="0"/>
          </a:p>
        </p:txBody>
      </p:sp>
      <p:sp>
        <p:nvSpPr>
          <p:cNvPr id="18" name="Text 13"/>
          <p:cNvSpPr/>
          <p:nvPr/>
        </p:nvSpPr>
        <p:spPr>
          <a:xfrm>
            <a:off x="986638" y="4574488"/>
            <a:ext cx="5053212"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Transcription error, intentional omission, end-to-end agreement, renderer conformance</a:t>
            </a:r>
            <a:endParaRPr lang="en-US" sz="1400" dirty="0"/>
          </a:p>
        </p:txBody>
      </p:sp>
      <p:sp>
        <p:nvSpPr>
          <p:cNvPr id="19" name="Shape 14"/>
          <p:cNvSpPr/>
          <p:nvPr/>
        </p:nvSpPr>
        <p:spPr>
          <a:xfrm>
            <a:off x="6299129" y="1676377"/>
            <a:ext cx="5079916" cy="3322315"/>
          </a:xfrm>
          <a:prstGeom prst="roundRect">
            <a:avLst>
              <a:gd name="adj" fmla="val 3058"/>
            </a:avLst>
          </a:prstGeom>
          <a:solidFill>
            <a:srgbClr val="1B1611"/>
          </a:solidFill>
          <a:ln/>
          <a:effectLst>
            <a:outerShdw sx="100000" sy="100000" kx="0" ky="0" algn="bl" rotWithShape="0" blurRad="304800" dist="127000" dir="5400000">
              <a:srgbClr val="1B1611">
                <a:alpha val="25000"/>
              </a:srgbClr>
            </a:outerShdw>
          </a:effectLst>
        </p:spPr>
      </p:sp>
      <p:sp>
        <p:nvSpPr>
          <p:cNvPr id="20" name="Text 15"/>
          <p:cNvSpPr/>
          <p:nvPr/>
        </p:nvSpPr>
        <p:spPr>
          <a:xfrm>
            <a:off x="6603849" y="1981095"/>
            <a:ext cx="4604592"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C9973A"/>
                </a:solidFill>
                <a:latin typeface="IBM Plex Sans" pitchFamily="34" charset="0"/>
                <a:ea typeface="IBM Plex Sans" pitchFamily="34" charset="-122"/>
                <a:cs typeface="IBM Plex Sans" pitchFamily="34" charset="-120"/>
              </a:rPr>
              <a:t>RESEARCH QUESTIONS</a:t>
            </a:r>
            <a:endParaRPr lang="en-US" sz="1200" dirty="0"/>
          </a:p>
        </p:txBody>
      </p:sp>
      <p:sp>
        <p:nvSpPr>
          <p:cNvPr id="21" name="Text 16"/>
          <p:cNvSpPr/>
          <p:nvPr/>
        </p:nvSpPr>
        <p:spPr>
          <a:xfrm>
            <a:off x="6603849" y="2321299"/>
            <a:ext cx="4604592" cy="52334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F1E7"/>
                </a:solidFill>
                <a:latin typeface="IBM Plex Sans" pitchFamily="34" charset="0"/>
                <a:ea typeface="IBM Plex Sans" pitchFamily="34" charset="-122"/>
                <a:cs typeface="IBM Plex Sans" pitchFamily="34" charset="-120"/>
              </a:rPr>
              <a:t>RQ1</a:t>
            </a:r>
            <a:r>
              <a:rPr lang="en-US" sz="1400" dirty="0">
                <a:solidFill>
                  <a:srgbClr val="D9CFBD"/>
                </a:solidFill>
                <a:latin typeface="IBM Plex Sans" pitchFamily="34" charset="0"/>
                <a:ea typeface="IBM Plex Sans" pitchFamily="34" charset="-122"/>
                <a:cs typeface="IBM Plex Sans" pitchFamily="34" charset="-120"/>
              </a:rPr>
              <a:t> How much labeled melody and supporting material does the core keep on symbolic pop music?</a:t>
            </a:r>
            <a:endParaRPr lang="en-US" sz="1400" dirty="0"/>
          </a:p>
        </p:txBody>
      </p:sp>
      <p:sp>
        <p:nvSpPr>
          <p:cNvPr id="22" name="Text 17"/>
          <p:cNvSpPr/>
          <p:nvPr/>
        </p:nvSpPr>
        <p:spPr>
          <a:xfrm>
            <a:off x="6603849" y="2946208"/>
            <a:ext cx="4604592" cy="52334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F1E7"/>
                </a:solidFill>
                <a:latin typeface="IBM Plex Sans" pitchFamily="34" charset="0"/>
                <a:ea typeface="IBM Plex Sans" pitchFamily="34" charset="-122"/>
                <a:cs typeface="IBM Plex Sans" pitchFamily="34" charset="-120"/>
              </a:rPr>
              <a:t>RQ2</a:t>
            </a:r>
            <a:r>
              <a:rPr lang="en-US" sz="1400" dirty="0">
                <a:solidFill>
                  <a:srgbClr val="D9CFBD"/>
                </a:solidFill>
                <a:latin typeface="IBM Plex Sans" pitchFamily="34" charset="0"/>
                <a:ea typeface="IBM Plex Sans" pitchFamily="34" charset="-122"/>
                <a:cs typeface="IBM Plex Sans" pitchFamily="34" charset="-120"/>
              </a:rPr>
              <a:t> How much does real-audio transcription change the notation versus a reference-MIDI path?</a:t>
            </a:r>
            <a:endParaRPr lang="en-US" sz="1400" dirty="0"/>
          </a:p>
        </p:txBody>
      </p:sp>
      <p:sp>
        <p:nvSpPr>
          <p:cNvPr id="23" name="Text 18"/>
          <p:cNvSpPr/>
          <p:nvPr/>
        </p:nvSpPr>
        <p:spPr>
          <a:xfrm>
            <a:off x="6603849" y="3571118"/>
            <a:ext cx="4604592" cy="52334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F1E7"/>
                </a:solidFill>
                <a:latin typeface="IBM Plex Sans" pitchFamily="34" charset="0"/>
                <a:ea typeface="IBM Plex Sans" pitchFamily="34" charset="-122"/>
                <a:cs typeface="IBM Plex Sans" pitchFamily="34" charset="-120"/>
              </a:rPr>
              <a:t>RQ3</a:t>
            </a:r>
            <a:r>
              <a:rPr lang="en-US" sz="1400" dirty="0">
                <a:solidFill>
                  <a:srgbClr val="D9CFBD"/>
                </a:solidFill>
                <a:latin typeface="IBM Plex Sans" pitchFamily="34" charset="0"/>
                <a:ea typeface="IBM Plex Sans" pitchFamily="34" charset="-122"/>
                <a:cs typeface="IBM Plex Sans" pitchFamily="34" charset="-120"/>
              </a:rPr>
              <a:t> How does the same comparison behave on controlled synthetic audio?</a:t>
            </a:r>
            <a:endParaRPr lang="en-US" sz="1400" dirty="0"/>
          </a:p>
        </p:txBody>
      </p:sp>
      <p:sp>
        <p:nvSpPr>
          <p:cNvPr id="24" name="Text 19"/>
          <p:cNvSpPr/>
          <p:nvPr/>
        </p:nvSpPr>
        <p:spPr>
          <a:xfrm>
            <a:off x="6603849" y="4196028"/>
            <a:ext cx="4604592" cy="52334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F1E7"/>
                </a:solidFill>
                <a:latin typeface="IBM Plex Sans" pitchFamily="34" charset="0"/>
                <a:ea typeface="IBM Plex Sans" pitchFamily="34" charset="-122"/>
                <a:cs typeface="IBM Plex Sans" pitchFamily="34" charset="-120"/>
              </a:rPr>
              <a:t>RQ4</a:t>
            </a:r>
            <a:r>
              <a:rPr lang="en-US" sz="1400" dirty="0">
                <a:solidFill>
                  <a:srgbClr val="D9CFBD"/>
                </a:solidFill>
                <a:latin typeface="IBM Plex Sans" pitchFamily="34" charset="0"/>
                <a:ea typeface="IBM Plex Sans" pitchFamily="34" charset="-122"/>
                <a:cs typeface="IBM Plex Sans" pitchFamily="34" charset="-120"/>
              </a:rPr>
              <a:t> Do the sound engines obey notation constraints and rerender repeatably?</a:t>
            </a:r>
            <a:endParaRPr lang="en-US" sz="1400" dirty="0"/>
          </a:p>
        </p:txBody>
      </p:sp>
      <p:sp>
        <p:nvSpPr>
          <p:cNvPr id="25" name="Text 20"/>
          <p:cNvSpPr/>
          <p:nvPr/>
        </p:nvSpPr>
        <p:spPr>
          <a:xfrm>
            <a:off x="812753" y="6238337"/>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6" name="Text 21"/>
          <p:cNvSpPr/>
          <p:nvPr/>
        </p:nvSpPr>
        <p:spPr>
          <a:xfrm>
            <a:off x="10058498" y="6238337"/>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5"/>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3"/>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One pipeline for audio and MIDI, checked at every stage</a:t>
            </a:r>
            <a:endParaRPr lang="en-US" sz="3200" dirty="0"/>
          </a:p>
        </p:txBody>
      </p:sp>
      <p:sp>
        <p:nvSpPr>
          <p:cNvPr id="9" name="Shape 4"/>
          <p:cNvSpPr/>
          <p:nvPr/>
        </p:nvSpPr>
        <p:spPr>
          <a:xfrm>
            <a:off x="815928" y="1679553"/>
            <a:ext cx="10560027" cy="3280818"/>
          </a:xfrm>
          <a:prstGeom prst="roundRect">
            <a:avLst>
              <a:gd name="adj" fmla="val 3000"/>
            </a:avLst>
          </a:prstGeom>
          <a:solidFill>
            <a:srgbClr val="FFFFFF"/>
          </a:solidFill>
          <a:ln w="6350">
            <a:solidFill>
              <a:srgbClr val="E2D8C6"/>
            </a:solidFill>
            <a:prstDash val="solid"/>
          </a:ln>
          <a:effectLst>
            <a:outerShdw sx="100000" sy="100000" kx="0" ky="0" algn="bl" rotWithShape="0" blurRad="304800" dist="127000" dir="5400000">
              <a:srgbClr val="1B1611">
                <a:alpha val="12000"/>
              </a:srgbClr>
            </a:outerShdw>
          </a:effectLst>
        </p:spPr>
      </p:sp>
      <p:pic>
        <p:nvPicPr>
          <p:cNvPr id="10" name="Image 3" descr="Pipeline: source audio to AMT transcribed notes to voice analysis and arrangement to musical notation to simulated performance of six Thai instruments to mixed audio and instrument tracks; reference MIDI joins at voice analysis. A dashed Evaluation box below links AMT, conversion, end-to-end arrangement and sound rendering checks.">    </p:cNvPr>
          <p:cNvPicPr>
            <a:picLocks noChangeAspect="1"/>
          </p:cNvPicPr>
          <p:nvPr/>
        </p:nvPicPr>
        <p:blipFill>
          <a:blip r:embed="rId4"/>
          <a:srcRect l="-49" r="-49" t="0" b="0"/>
          <a:stretch/>
        </p:blipFill>
        <p:spPr>
          <a:xfrm>
            <a:off x="1066770" y="1935690"/>
            <a:ext cx="10058343" cy="2768540"/>
          </a:xfrm>
          <a:prstGeom prst="rect">
            <a:avLst/>
          </a:prstGeom>
        </p:spPr>
      </p:pic>
      <p:sp>
        <p:nvSpPr>
          <p:cNvPr id="11" name="Text 5"/>
          <p:cNvSpPr/>
          <p:nvPr/>
        </p:nvSpPr>
        <p:spPr>
          <a:xfrm>
            <a:off x="812753" y="5257753"/>
            <a:ext cx="5232313" cy="52334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Top row:</a:t>
            </a:r>
            <a:r>
              <a:rPr lang="en-US" sz="1400" dirty="0">
                <a:solidFill>
                  <a:srgbClr val="4A4238"/>
                </a:solidFill>
                <a:latin typeface="IBM Plex Sans" pitchFamily="34" charset="0"/>
                <a:ea typeface="IBM Plex Sans" pitchFamily="34" charset="-122"/>
                <a:cs typeface="IBM Plex Sans" pitchFamily="34" charset="-120"/>
              </a:rPr>
              <a:t> processing. Audio and MIDI share the same analysis, notation and rendering stages.</a:t>
            </a:r>
            <a:endParaRPr lang="en-US" sz="1400" dirty="0"/>
          </a:p>
        </p:txBody>
      </p:sp>
      <p:sp>
        <p:nvSpPr>
          <p:cNvPr id="12" name="Text 6"/>
          <p:cNvSpPr/>
          <p:nvPr/>
        </p:nvSpPr>
        <p:spPr>
          <a:xfrm>
            <a:off x="6299129" y="5257753"/>
            <a:ext cx="5232313" cy="523344"/>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Dashed box:</a:t>
            </a:r>
            <a:r>
              <a:rPr lang="en-US" sz="1400" dirty="0">
                <a:solidFill>
                  <a:srgbClr val="4A4238"/>
                </a:solidFill>
                <a:latin typeface="IBM Plex Sans" pitchFamily="34" charset="0"/>
                <a:ea typeface="IBM Plex Sans" pitchFamily="34" charset="-122"/>
                <a:cs typeface="IBM Plex Sans" pitchFamily="34" charset="-120"/>
              </a:rPr>
              <a:t> four separate checks, so each number has one meaning.</a:t>
            </a:r>
            <a:endParaRPr lang="en-US" sz="1400" dirty="0"/>
          </a:p>
        </p:txBody>
      </p:sp>
      <p:sp>
        <p:nvSpPr>
          <p:cNvPr id="13" name="Text 7"/>
          <p:cNvSpPr/>
          <p:nvPr/>
        </p:nvSpPr>
        <p:spPr>
          <a:xfrm>
            <a:off x="812753" y="6238339"/>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14" name="Text 8"/>
          <p:cNvSpPr/>
          <p:nvPr/>
        </p:nvSpPr>
        <p:spPr>
          <a:xfrm>
            <a:off x="10058498" y="6238339"/>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3"/>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5"/>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3"/>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From audio to normalized voices</a:t>
            </a:r>
            <a:endParaRPr lang="en-US" sz="3200" dirty="0"/>
          </a:p>
        </p:txBody>
      </p:sp>
      <p:sp>
        <p:nvSpPr>
          <p:cNvPr id="9" name="Shape 4"/>
          <p:cNvSpPr/>
          <p:nvPr/>
        </p:nvSpPr>
        <p:spPr>
          <a:xfrm>
            <a:off x="815928" y="1679550"/>
            <a:ext cx="3244830" cy="3092386"/>
          </a:xfrm>
          <a:prstGeom prst="roundRect">
            <a:avLst>
              <a:gd name="adj" fmla="val 3183"/>
            </a:avLst>
          </a:prstGeom>
          <a:solidFill>
            <a:srgbClr val="FFFDF8"/>
          </a:solidFill>
          <a:ln w="6350">
            <a:solidFill>
              <a:srgbClr val="E2D8C6"/>
            </a:solidFill>
            <a:prstDash val="solid"/>
          </a:ln>
        </p:spPr>
      </p:sp>
      <p:sp>
        <p:nvSpPr>
          <p:cNvPr id="10" name="Text 5"/>
          <p:cNvSpPr/>
          <p:nvPr/>
        </p:nvSpPr>
        <p:spPr>
          <a:xfrm>
            <a:off x="1072067" y="1935690"/>
            <a:ext cx="2814528" cy="533434"/>
          </a:xfrm>
          <a:prstGeom prst="rect">
            <a:avLst/>
          </a:prstGeom>
          <a:noFill/>
          <a:ln/>
        </p:spPr>
        <p:txBody>
          <a:bodyPr wrap="square" lIns="0" tIns="0" rIns="0" bIns="0" rtlCol="0" anchor="t">
            <a:normAutofit/>
          </a:bodyPr>
          <a:lstStyle/>
          <a:p>
            <a:pPr algn="l" indent="0" marL="0">
              <a:lnSpc>
                <a:spcPts val="4000"/>
              </a:lnSpc>
              <a:buNone/>
            </a:pPr>
            <a:r>
              <a:rPr lang="en-US" sz="4000" b="1" dirty="0">
                <a:solidFill>
                  <a:srgbClr val="C9973A"/>
                </a:solidFill>
                <a:latin typeface="EB Garamond" pitchFamily="18" charset="0"/>
                <a:ea typeface="EB Garamond" pitchFamily="18" charset="-122"/>
                <a:cs typeface="EB Garamond" pitchFamily="18" charset="-120"/>
              </a:rPr>
              <a:t>01</a:t>
            </a:r>
            <a:endParaRPr lang="en-US" sz="4000" dirty="0"/>
          </a:p>
        </p:txBody>
      </p:sp>
      <p:sp>
        <p:nvSpPr>
          <p:cNvPr id="11" name="Text 6"/>
          <p:cNvSpPr/>
          <p:nvPr/>
        </p:nvSpPr>
        <p:spPr>
          <a:xfrm>
            <a:off x="1072067" y="2545296"/>
            <a:ext cx="2814528" cy="2996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1611"/>
                </a:solidFill>
                <a:latin typeface="IBM Plex Sans" pitchFamily="34" charset="0"/>
                <a:ea typeface="IBM Plex Sans" pitchFamily="34" charset="-122"/>
                <a:cs typeface="IBM Plex Sans" pitchFamily="34" charset="-120"/>
              </a:rPr>
              <a:t>Transcribe</a:t>
            </a:r>
            <a:endParaRPr lang="en-US" sz="1800" dirty="0"/>
          </a:p>
        </p:txBody>
      </p:sp>
      <p:sp>
        <p:nvSpPr>
          <p:cNvPr id="12" name="Text 7"/>
          <p:cNvSpPr/>
          <p:nvPr/>
        </p:nvSpPr>
        <p:spPr>
          <a:xfrm>
            <a:off x="1072067" y="2921152"/>
            <a:ext cx="2814528" cy="772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MuScriptor Medium [1] estimates onset, offset, pitch and source instrument.</a:t>
            </a:r>
            <a:endParaRPr lang="en-US" sz="1400" dirty="0"/>
          </a:p>
        </p:txBody>
      </p:sp>
      <p:pic>
        <p:nvPicPr>
          <p:cNvPr id="13" name="Image 3" descr="arrow-right">    </p:cNvPr>
          <p:cNvPicPr>
            <a:picLocks noChangeAspect="1"/>
          </p:cNvPicPr>
          <p:nvPr/>
        </p:nvPicPr>
        <p:blipFill>
          <a:blip r:embed="rId4"/>
          <a:srcRect l="0" r="0" t="0" b="0"/>
          <a:stretch/>
        </p:blipFill>
        <p:spPr>
          <a:xfrm>
            <a:off x="4114719" y="3111432"/>
            <a:ext cx="304719" cy="152360"/>
          </a:xfrm>
          <a:prstGeom prst="rect">
            <a:avLst/>
          </a:prstGeom>
        </p:spPr>
      </p:pic>
      <p:sp>
        <p:nvSpPr>
          <p:cNvPr id="14" name="Shape 8"/>
          <p:cNvSpPr/>
          <p:nvPr/>
        </p:nvSpPr>
        <p:spPr>
          <a:xfrm>
            <a:off x="4473568" y="1679550"/>
            <a:ext cx="3244830" cy="3092386"/>
          </a:xfrm>
          <a:prstGeom prst="roundRect">
            <a:avLst>
              <a:gd name="adj" fmla="val 3183"/>
            </a:avLst>
          </a:prstGeom>
          <a:solidFill>
            <a:srgbClr val="FFFDF8"/>
          </a:solidFill>
          <a:ln w="6350">
            <a:solidFill>
              <a:srgbClr val="E2D8C6"/>
            </a:solidFill>
            <a:prstDash val="solid"/>
          </a:ln>
        </p:spPr>
      </p:sp>
      <p:sp>
        <p:nvSpPr>
          <p:cNvPr id="15" name="Text 9"/>
          <p:cNvSpPr/>
          <p:nvPr/>
        </p:nvSpPr>
        <p:spPr>
          <a:xfrm>
            <a:off x="4729707" y="1935690"/>
            <a:ext cx="2814528" cy="533434"/>
          </a:xfrm>
          <a:prstGeom prst="rect">
            <a:avLst/>
          </a:prstGeom>
          <a:noFill/>
          <a:ln/>
        </p:spPr>
        <p:txBody>
          <a:bodyPr wrap="square" lIns="0" tIns="0" rIns="0" bIns="0" rtlCol="0" anchor="t">
            <a:normAutofit/>
          </a:bodyPr>
          <a:lstStyle/>
          <a:p>
            <a:pPr algn="l" indent="0" marL="0">
              <a:lnSpc>
                <a:spcPts val="4000"/>
              </a:lnSpc>
              <a:buNone/>
            </a:pPr>
            <a:r>
              <a:rPr lang="en-US" sz="4000" b="1" dirty="0">
                <a:solidFill>
                  <a:srgbClr val="C9973A"/>
                </a:solidFill>
                <a:latin typeface="EB Garamond" pitchFamily="18" charset="0"/>
                <a:ea typeface="EB Garamond" pitchFamily="18" charset="-122"/>
                <a:cs typeface="EB Garamond" pitchFamily="18" charset="-120"/>
              </a:rPr>
              <a:t>02</a:t>
            </a:r>
            <a:endParaRPr lang="en-US" sz="4000" dirty="0"/>
          </a:p>
        </p:txBody>
      </p:sp>
      <p:sp>
        <p:nvSpPr>
          <p:cNvPr id="16" name="Text 10"/>
          <p:cNvSpPr/>
          <p:nvPr/>
        </p:nvSpPr>
        <p:spPr>
          <a:xfrm>
            <a:off x="4729707" y="2545296"/>
            <a:ext cx="2814528" cy="2996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1611"/>
                </a:solidFill>
                <a:latin typeface="IBM Plex Sans" pitchFamily="34" charset="0"/>
                <a:ea typeface="IBM Plex Sans" pitchFamily="34" charset="-122"/>
                <a:cs typeface="IBM Plex Sans" pitchFamily="34" charset="-120"/>
              </a:rPr>
              <a:t>Separate voices</a:t>
            </a:r>
            <a:endParaRPr lang="en-US" sz="1800" dirty="0"/>
          </a:p>
        </p:txBody>
      </p:sp>
      <p:sp>
        <p:nvSpPr>
          <p:cNvPr id="17" name="Text 11"/>
          <p:cNvSpPr/>
          <p:nvPr/>
        </p:nvSpPr>
        <p:spPr>
          <a:xfrm>
            <a:off x="4729707" y="2921152"/>
            <a:ext cx="2814528" cy="127025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Normalize tempo, meter, sustain and overlaps. Split polyphony with a directed note graph: pitch distance, gap, overlap, meter, contour, continuity.</a:t>
            </a:r>
            <a:endParaRPr lang="en-US" sz="1400" dirty="0"/>
          </a:p>
        </p:txBody>
      </p:sp>
      <p:pic>
        <p:nvPicPr>
          <p:cNvPr id="18" name="Image 4" descr="arrow-right">    </p:cNvPr>
          <p:cNvPicPr>
            <a:picLocks noChangeAspect="1"/>
          </p:cNvPicPr>
          <p:nvPr/>
        </p:nvPicPr>
        <p:blipFill>
          <a:blip r:embed="rId5"/>
          <a:srcRect l="0" r="0" t="0" b="0"/>
          <a:stretch/>
        </p:blipFill>
        <p:spPr>
          <a:xfrm>
            <a:off x="7772360" y="3111432"/>
            <a:ext cx="304719" cy="152360"/>
          </a:xfrm>
          <a:prstGeom prst="rect">
            <a:avLst/>
          </a:prstGeom>
        </p:spPr>
      </p:pic>
      <p:sp>
        <p:nvSpPr>
          <p:cNvPr id="19" name="Shape 12"/>
          <p:cNvSpPr/>
          <p:nvPr/>
        </p:nvSpPr>
        <p:spPr>
          <a:xfrm>
            <a:off x="8131125" y="1679550"/>
            <a:ext cx="3244830" cy="3092386"/>
          </a:xfrm>
          <a:prstGeom prst="roundRect">
            <a:avLst>
              <a:gd name="adj" fmla="val 3183"/>
            </a:avLst>
          </a:prstGeom>
          <a:solidFill>
            <a:srgbClr val="FFFDF8"/>
          </a:solidFill>
          <a:ln w="6350">
            <a:solidFill>
              <a:srgbClr val="E2D8C6"/>
            </a:solidFill>
            <a:prstDash val="solid"/>
          </a:ln>
        </p:spPr>
      </p:sp>
      <p:sp>
        <p:nvSpPr>
          <p:cNvPr id="20" name="Text 13"/>
          <p:cNvSpPr/>
          <p:nvPr/>
        </p:nvSpPr>
        <p:spPr>
          <a:xfrm>
            <a:off x="8387264" y="1935690"/>
            <a:ext cx="2814528" cy="533434"/>
          </a:xfrm>
          <a:prstGeom prst="rect">
            <a:avLst/>
          </a:prstGeom>
          <a:noFill/>
          <a:ln/>
        </p:spPr>
        <p:txBody>
          <a:bodyPr wrap="square" lIns="0" tIns="0" rIns="0" bIns="0" rtlCol="0" anchor="t">
            <a:normAutofit/>
          </a:bodyPr>
          <a:lstStyle/>
          <a:p>
            <a:pPr algn="l" indent="0" marL="0">
              <a:lnSpc>
                <a:spcPts val="4000"/>
              </a:lnSpc>
              <a:buNone/>
            </a:pPr>
            <a:r>
              <a:rPr lang="en-US" sz="4000" b="1" dirty="0">
                <a:solidFill>
                  <a:srgbClr val="C9973A"/>
                </a:solidFill>
                <a:latin typeface="EB Garamond" pitchFamily="18" charset="0"/>
                <a:ea typeface="EB Garamond" pitchFamily="18" charset="-122"/>
                <a:cs typeface="EB Garamond" pitchFamily="18" charset="-120"/>
              </a:rPr>
              <a:t>03</a:t>
            </a:r>
            <a:endParaRPr lang="en-US" sz="4000" dirty="0"/>
          </a:p>
        </p:txBody>
      </p:sp>
      <p:sp>
        <p:nvSpPr>
          <p:cNvPr id="21" name="Text 14"/>
          <p:cNvSpPr/>
          <p:nvPr/>
        </p:nvSpPr>
        <p:spPr>
          <a:xfrm>
            <a:off x="8387264" y="2545296"/>
            <a:ext cx="2814528" cy="2996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1611"/>
                </a:solidFill>
                <a:latin typeface="IBM Plex Sans" pitchFamily="34" charset="0"/>
                <a:ea typeface="IBM Plex Sans" pitchFamily="34" charset="-122"/>
                <a:cs typeface="IBM Plex Sans" pitchFamily="34" charset="-120"/>
              </a:rPr>
              <a:t>Segment and quantize</a:t>
            </a:r>
            <a:endParaRPr lang="en-US" sz="1800" dirty="0"/>
          </a:p>
        </p:txBody>
      </p:sp>
      <p:sp>
        <p:nvSpPr>
          <p:cNvPr id="22" name="Text 15"/>
          <p:cNvSpPr/>
          <p:nvPr/>
        </p:nvSpPr>
        <p:spPr>
          <a:xfrm>
            <a:off x="8387264" y="2921152"/>
            <a:ext cx="2814528" cy="102128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Sections from markers and tempo changes, else bar-level novelty [8]. Each room has four slots; event order is kept.</a:t>
            </a:r>
            <a:endParaRPr lang="en-US" sz="1400" dirty="0"/>
          </a:p>
        </p:txBody>
      </p:sp>
      <p:sp>
        <p:nvSpPr>
          <p:cNvPr id="23" name="Text 16"/>
          <p:cNvSpPr/>
          <p:nvPr/>
        </p:nvSpPr>
        <p:spPr>
          <a:xfrm>
            <a:off x="812753" y="5079916"/>
            <a:ext cx="9810664" cy="274372"/>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Room</a:t>
            </a:r>
            <a:r>
              <a:rPr lang="en-US" sz="1400" dirty="0">
                <a:solidFill>
                  <a:srgbClr val="4A4238"/>
                </a:solidFill>
                <a:latin typeface="IBM Plex Sans" pitchFamily="34" charset="0"/>
                <a:ea typeface="IBM Plex Sans" pitchFamily="34" charset="-122"/>
                <a:cs typeface="IBM Plex Sans" pitchFamily="34" charset="-120"/>
              </a:rPr>
              <a:t> = the notation’s metrical unit, a project term rather than a universal Thai-notation claim.</a:t>
            </a:r>
            <a:endParaRPr lang="en-US" sz="1400" dirty="0"/>
          </a:p>
        </p:txBody>
      </p:sp>
      <p:sp>
        <p:nvSpPr>
          <p:cNvPr id="24" name="Text 17"/>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5" name="Text 18"/>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3"/>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5"/>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3"/>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Choosing the main line, room by room</a:t>
            </a:r>
            <a:endParaRPr lang="en-US" sz="3200" dirty="0"/>
          </a:p>
        </p:txBody>
      </p:sp>
      <p:sp>
        <p:nvSpPr>
          <p:cNvPr id="9" name="Text 4"/>
          <p:cNvSpPr/>
          <p:nvPr/>
        </p:nvSpPr>
        <p:spPr>
          <a:xfrm>
            <a:off x="1727072" y="1676375"/>
            <a:ext cx="539747"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a:t>
            </a:r>
            <a:endParaRPr lang="en-US" sz="1200" dirty="0"/>
          </a:p>
        </p:txBody>
      </p:sp>
      <p:sp>
        <p:nvSpPr>
          <p:cNvPr id="10" name="Text 5"/>
          <p:cNvSpPr/>
          <p:nvPr/>
        </p:nvSpPr>
        <p:spPr>
          <a:xfrm>
            <a:off x="2266805" y="1676375"/>
            <a:ext cx="539747"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2</a:t>
            </a:r>
            <a:endParaRPr lang="en-US" sz="1200" dirty="0"/>
          </a:p>
        </p:txBody>
      </p:sp>
      <p:sp>
        <p:nvSpPr>
          <p:cNvPr id="11" name="Text 6"/>
          <p:cNvSpPr/>
          <p:nvPr/>
        </p:nvSpPr>
        <p:spPr>
          <a:xfrm>
            <a:off x="2806539" y="1676375"/>
            <a:ext cx="539747"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3</a:t>
            </a:r>
            <a:endParaRPr lang="en-US" sz="1200" dirty="0"/>
          </a:p>
        </p:txBody>
      </p:sp>
      <p:sp>
        <p:nvSpPr>
          <p:cNvPr id="12" name="Text 7"/>
          <p:cNvSpPr/>
          <p:nvPr/>
        </p:nvSpPr>
        <p:spPr>
          <a:xfrm>
            <a:off x="3346272" y="1676375"/>
            <a:ext cx="539831"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4</a:t>
            </a:r>
            <a:endParaRPr lang="en-US" sz="1200" dirty="0"/>
          </a:p>
        </p:txBody>
      </p:sp>
      <p:sp>
        <p:nvSpPr>
          <p:cNvPr id="13" name="Text 8"/>
          <p:cNvSpPr/>
          <p:nvPr/>
        </p:nvSpPr>
        <p:spPr>
          <a:xfrm>
            <a:off x="3886089" y="1676375"/>
            <a:ext cx="539747"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5</a:t>
            </a:r>
            <a:endParaRPr lang="en-US" sz="1200" dirty="0"/>
          </a:p>
        </p:txBody>
      </p:sp>
      <p:sp>
        <p:nvSpPr>
          <p:cNvPr id="14" name="Text 9"/>
          <p:cNvSpPr/>
          <p:nvPr/>
        </p:nvSpPr>
        <p:spPr>
          <a:xfrm>
            <a:off x="4425822" y="1676375"/>
            <a:ext cx="539747"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6</a:t>
            </a:r>
            <a:endParaRPr lang="en-US" sz="1200" dirty="0"/>
          </a:p>
        </p:txBody>
      </p:sp>
      <p:sp>
        <p:nvSpPr>
          <p:cNvPr id="15" name="Text 10"/>
          <p:cNvSpPr/>
          <p:nvPr/>
        </p:nvSpPr>
        <p:spPr>
          <a:xfrm>
            <a:off x="4965555" y="1676375"/>
            <a:ext cx="539747"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7</a:t>
            </a:r>
            <a:endParaRPr lang="en-US" sz="1200" dirty="0"/>
          </a:p>
        </p:txBody>
      </p:sp>
      <p:sp>
        <p:nvSpPr>
          <p:cNvPr id="16" name="Text 11"/>
          <p:cNvSpPr/>
          <p:nvPr/>
        </p:nvSpPr>
        <p:spPr>
          <a:xfrm>
            <a:off x="5505289" y="1676375"/>
            <a:ext cx="539831" cy="238636"/>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8</a:t>
            </a:r>
            <a:endParaRPr lang="en-US" sz="1200" dirty="0"/>
          </a:p>
        </p:txBody>
      </p:sp>
      <p:sp>
        <p:nvSpPr>
          <p:cNvPr id="17" name="Text 12"/>
          <p:cNvSpPr/>
          <p:nvPr/>
        </p:nvSpPr>
        <p:spPr>
          <a:xfrm>
            <a:off x="812753" y="2011533"/>
            <a:ext cx="939733" cy="238636"/>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B1611"/>
                </a:solidFill>
                <a:latin typeface="IBM Plex Sans" pitchFamily="34" charset="0"/>
                <a:ea typeface="IBM Plex Sans" pitchFamily="34" charset="-122"/>
                <a:cs typeface="IBM Plex Sans" pitchFamily="34" charset="-120"/>
              </a:rPr>
              <a:t>Voice A</a:t>
            </a:r>
            <a:endParaRPr lang="en-US" sz="1200" dirty="0"/>
          </a:p>
        </p:txBody>
      </p:sp>
      <p:sp>
        <p:nvSpPr>
          <p:cNvPr id="18" name="Shape 13"/>
          <p:cNvSpPr/>
          <p:nvPr/>
        </p:nvSpPr>
        <p:spPr>
          <a:xfrm>
            <a:off x="1752472" y="1940399"/>
            <a:ext cx="488947" cy="355590"/>
          </a:xfrm>
          <a:prstGeom prst="roundRect">
            <a:avLst>
              <a:gd name="adj" fmla="val 14286"/>
            </a:avLst>
          </a:prstGeom>
          <a:solidFill>
            <a:srgbClr val="C9973A"/>
          </a:solidFill>
          <a:ln/>
        </p:spPr>
      </p:sp>
      <p:sp>
        <p:nvSpPr>
          <p:cNvPr id="19" name="Shape 14"/>
          <p:cNvSpPr/>
          <p:nvPr/>
        </p:nvSpPr>
        <p:spPr>
          <a:xfrm>
            <a:off x="2292205" y="1940399"/>
            <a:ext cx="488947" cy="355590"/>
          </a:xfrm>
          <a:prstGeom prst="roundRect">
            <a:avLst>
              <a:gd name="adj" fmla="val 14286"/>
            </a:avLst>
          </a:prstGeom>
          <a:solidFill>
            <a:srgbClr val="C9973A"/>
          </a:solidFill>
          <a:ln/>
        </p:spPr>
      </p:sp>
      <p:sp>
        <p:nvSpPr>
          <p:cNvPr id="20" name="Shape 15"/>
          <p:cNvSpPr/>
          <p:nvPr/>
        </p:nvSpPr>
        <p:spPr>
          <a:xfrm>
            <a:off x="2831939" y="1940399"/>
            <a:ext cx="488947" cy="355590"/>
          </a:xfrm>
          <a:prstGeom prst="roundRect">
            <a:avLst>
              <a:gd name="adj" fmla="val 14286"/>
            </a:avLst>
          </a:prstGeom>
          <a:solidFill>
            <a:srgbClr val="C9973A"/>
          </a:solidFill>
          <a:ln/>
        </p:spPr>
      </p:sp>
      <p:sp>
        <p:nvSpPr>
          <p:cNvPr id="21" name="Shape 16"/>
          <p:cNvSpPr/>
          <p:nvPr/>
        </p:nvSpPr>
        <p:spPr>
          <a:xfrm>
            <a:off x="3371672" y="1940399"/>
            <a:ext cx="489031" cy="355590"/>
          </a:xfrm>
          <a:prstGeom prst="roundRect">
            <a:avLst>
              <a:gd name="adj" fmla="val 14286"/>
            </a:avLst>
          </a:prstGeom>
          <a:solidFill>
            <a:srgbClr val="E8DFCE"/>
          </a:solidFill>
          <a:ln/>
        </p:spPr>
      </p:sp>
      <p:sp>
        <p:nvSpPr>
          <p:cNvPr id="22" name="Shape 17"/>
          <p:cNvSpPr/>
          <p:nvPr/>
        </p:nvSpPr>
        <p:spPr>
          <a:xfrm>
            <a:off x="3911489" y="1940399"/>
            <a:ext cx="488947" cy="355590"/>
          </a:xfrm>
          <a:prstGeom prst="roundRect">
            <a:avLst>
              <a:gd name="adj" fmla="val 14286"/>
            </a:avLst>
          </a:prstGeom>
          <a:solidFill>
            <a:srgbClr val="E8DFCE"/>
          </a:solidFill>
          <a:ln/>
        </p:spPr>
      </p:sp>
      <p:sp>
        <p:nvSpPr>
          <p:cNvPr id="23" name="Shape 18"/>
          <p:cNvSpPr/>
          <p:nvPr/>
        </p:nvSpPr>
        <p:spPr>
          <a:xfrm>
            <a:off x="4451222" y="1940399"/>
            <a:ext cx="488947" cy="355590"/>
          </a:xfrm>
          <a:prstGeom prst="roundRect">
            <a:avLst>
              <a:gd name="adj" fmla="val 14286"/>
            </a:avLst>
          </a:prstGeom>
          <a:solidFill>
            <a:srgbClr val="E8DFCE"/>
          </a:solidFill>
          <a:ln/>
        </p:spPr>
      </p:sp>
      <p:sp>
        <p:nvSpPr>
          <p:cNvPr id="24" name="Shape 19"/>
          <p:cNvSpPr/>
          <p:nvPr/>
        </p:nvSpPr>
        <p:spPr>
          <a:xfrm>
            <a:off x="4990955" y="1940399"/>
            <a:ext cx="488947" cy="355590"/>
          </a:xfrm>
          <a:prstGeom prst="roundRect">
            <a:avLst>
              <a:gd name="adj" fmla="val 14286"/>
            </a:avLst>
          </a:prstGeom>
          <a:solidFill>
            <a:srgbClr val="C9973A"/>
          </a:solidFill>
          <a:ln/>
        </p:spPr>
      </p:sp>
      <p:sp>
        <p:nvSpPr>
          <p:cNvPr id="25" name="Shape 20"/>
          <p:cNvSpPr/>
          <p:nvPr/>
        </p:nvSpPr>
        <p:spPr>
          <a:xfrm>
            <a:off x="5530689" y="1940399"/>
            <a:ext cx="489031" cy="355590"/>
          </a:xfrm>
          <a:prstGeom prst="roundRect">
            <a:avLst>
              <a:gd name="adj" fmla="val 14286"/>
            </a:avLst>
          </a:prstGeom>
          <a:solidFill>
            <a:srgbClr val="C9973A"/>
          </a:solidFill>
          <a:ln/>
        </p:spPr>
      </p:sp>
      <p:sp>
        <p:nvSpPr>
          <p:cNvPr id="26" name="Text 21"/>
          <p:cNvSpPr/>
          <p:nvPr/>
        </p:nvSpPr>
        <p:spPr>
          <a:xfrm>
            <a:off x="812753" y="2417908"/>
            <a:ext cx="939733" cy="238636"/>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B1611"/>
                </a:solidFill>
                <a:latin typeface="IBM Plex Sans" pitchFamily="34" charset="0"/>
                <a:ea typeface="IBM Plex Sans" pitchFamily="34" charset="-122"/>
                <a:cs typeface="IBM Plex Sans" pitchFamily="34" charset="-120"/>
              </a:rPr>
              <a:t>Voice B</a:t>
            </a:r>
            <a:endParaRPr lang="en-US" sz="1200" dirty="0"/>
          </a:p>
        </p:txBody>
      </p:sp>
      <p:sp>
        <p:nvSpPr>
          <p:cNvPr id="27" name="Shape 22"/>
          <p:cNvSpPr/>
          <p:nvPr/>
        </p:nvSpPr>
        <p:spPr>
          <a:xfrm>
            <a:off x="1752472" y="2346775"/>
            <a:ext cx="488947" cy="355590"/>
          </a:xfrm>
          <a:prstGeom prst="roundRect">
            <a:avLst>
              <a:gd name="adj" fmla="val 14286"/>
            </a:avLst>
          </a:prstGeom>
          <a:solidFill>
            <a:srgbClr val="E8DFCE"/>
          </a:solidFill>
          <a:ln/>
        </p:spPr>
      </p:sp>
      <p:sp>
        <p:nvSpPr>
          <p:cNvPr id="28" name="Shape 23"/>
          <p:cNvSpPr/>
          <p:nvPr/>
        </p:nvSpPr>
        <p:spPr>
          <a:xfrm>
            <a:off x="2292205" y="2346775"/>
            <a:ext cx="488947" cy="355590"/>
          </a:xfrm>
          <a:prstGeom prst="roundRect">
            <a:avLst>
              <a:gd name="adj" fmla="val 14286"/>
            </a:avLst>
          </a:prstGeom>
          <a:solidFill>
            <a:srgbClr val="E8DFCE"/>
          </a:solidFill>
          <a:ln/>
        </p:spPr>
      </p:sp>
      <p:sp>
        <p:nvSpPr>
          <p:cNvPr id="29" name="Shape 24"/>
          <p:cNvSpPr/>
          <p:nvPr/>
        </p:nvSpPr>
        <p:spPr>
          <a:xfrm>
            <a:off x="2831939" y="2346775"/>
            <a:ext cx="488947" cy="355590"/>
          </a:xfrm>
          <a:prstGeom prst="roundRect">
            <a:avLst>
              <a:gd name="adj" fmla="val 14286"/>
            </a:avLst>
          </a:prstGeom>
          <a:solidFill>
            <a:srgbClr val="E8DFCE"/>
          </a:solidFill>
          <a:ln/>
        </p:spPr>
      </p:sp>
      <p:sp>
        <p:nvSpPr>
          <p:cNvPr id="30" name="Shape 25"/>
          <p:cNvSpPr/>
          <p:nvPr/>
        </p:nvSpPr>
        <p:spPr>
          <a:xfrm>
            <a:off x="3371672" y="2346775"/>
            <a:ext cx="489031" cy="355590"/>
          </a:xfrm>
          <a:prstGeom prst="roundRect">
            <a:avLst>
              <a:gd name="adj" fmla="val 14286"/>
            </a:avLst>
          </a:prstGeom>
          <a:solidFill>
            <a:srgbClr val="E8DFCE"/>
          </a:solidFill>
          <a:ln/>
        </p:spPr>
      </p:sp>
      <p:sp>
        <p:nvSpPr>
          <p:cNvPr id="31" name="Shape 26"/>
          <p:cNvSpPr/>
          <p:nvPr/>
        </p:nvSpPr>
        <p:spPr>
          <a:xfrm>
            <a:off x="3911489" y="2346775"/>
            <a:ext cx="488947" cy="355590"/>
          </a:xfrm>
          <a:prstGeom prst="roundRect">
            <a:avLst>
              <a:gd name="adj" fmla="val 14286"/>
            </a:avLst>
          </a:prstGeom>
          <a:solidFill>
            <a:srgbClr val="C9973A"/>
          </a:solidFill>
          <a:ln/>
        </p:spPr>
      </p:sp>
      <p:sp>
        <p:nvSpPr>
          <p:cNvPr id="32" name="Shape 27"/>
          <p:cNvSpPr/>
          <p:nvPr/>
        </p:nvSpPr>
        <p:spPr>
          <a:xfrm>
            <a:off x="4451222" y="2346775"/>
            <a:ext cx="488947" cy="355590"/>
          </a:xfrm>
          <a:prstGeom prst="roundRect">
            <a:avLst>
              <a:gd name="adj" fmla="val 14286"/>
            </a:avLst>
          </a:prstGeom>
          <a:solidFill>
            <a:srgbClr val="C9973A"/>
          </a:solidFill>
          <a:ln/>
        </p:spPr>
      </p:sp>
      <p:sp>
        <p:nvSpPr>
          <p:cNvPr id="33" name="Shape 28"/>
          <p:cNvSpPr/>
          <p:nvPr/>
        </p:nvSpPr>
        <p:spPr>
          <a:xfrm>
            <a:off x="4990955" y="2346775"/>
            <a:ext cx="488947" cy="355590"/>
          </a:xfrm>
          <a:prstGeom prst="roundRect">
            <a:avLst>
              <a:gd name="adj" fmla="val 14286"/>
            </a:avLst>
          </a:prstGeom>
          <a:solidFill>
            <a:srgbClr val="E8DFCE"/>
          </a:solidFill>
          <a:ln/>
        </p:spPr>
      </p:sp>
      <p:sp>
        <p:nvSpPr>
          <p:cNvPr id="34" name="Shape 29"/>
          <p:cNvSpPr/>
          <p:nvPr/>
        </p:nvSpPr>
        <p:spPr>
          <a:xfrm>
            <a:off x="5530689" y="2346775"/>
            <a:ext cx="489031" cy="355590"/>
          </a:xfrm>
          <a:prstGeom prst="roundRect">
            <a:avLst>
              <a:gd name="adj" fmla="val 14286"/>
            </a:avLst>
          </a:prstGeom>
          <a:solidFill>
            <a:srgbClr val="E8DFCE"/>
          </a:solidFill>
          <a:ln/>
        </p:spPr>
      </p:sp>
      <p:sp>
        <p:nvSpPr>
          <p:cNvPr id="35" name="Text 30"/>
          <p:cNvSpPr/>
          <p:nvPr/>
        </p:nvSpPr>
        <p:spPr>
          <a:xfrm>
            <a:off x="812753" y="2824287"/>
            <a:ext cx="939733" cy="238636"/>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B1611"/>
                </a:solidFill>
                <a:latin typeface="IBM Plex Sans" pitchFamily="34" charset="0"/>
                <a:ea typeface="IBM Plex Sans" pitchFamily="34" charset="-122"/>
                <a:cs typeface="IBM Plex Sans" pitchFamily="34" charset="-120"/>
              </a:rPr>
              <a:t>Voice C</a:t>
            </a:r>
            <a:endParaRPr lang="en-US" sz="1200" dirty="0"/>
          </a:p>
        </p:txBody>
      </p:sp>
      <p:sp>
        <p:nvSpPr>
          <p:cNvPr id="36" name="Shape 31"/>
          <p:cNvSpPr/>
          <p:nvPr/>
        </p:nvSpPr>
        <p:spPr>
          <a:xfrm>
            <a:off x="1752472" y="2753150"/>
            <a:ext cx="488947" cy="355590"/>
          </a:xfrm>
          <a:prstGeom prst="roundRect">
            <a:avLst>
              <a:gd name="adj" fmla="val 14286"/>
            </a:avLst>
          </a:prstGeom>
          <a:solidFill>
            <a:srgbClr val="E8DFCE"/>
          </a:solidFill>
          <a:ln/>
        </p:spPr>
      </p:sp>
      <p:sp>
        <p:nvSpPr>
          <p:cNvPr id="37" name="Shape 32"/>
          <p:cNvSpPr/>
          <p:nvPr/>
        </p:nvSpPr>
        <p:spPr>
          <a:xfrm>
            <a:off x="2292205" y="2753150"/>
            <a:ext cx="488947" cy="355590"/>
          </a:xfrm>
          <a:prstGeom prst="roundRect">
            <a:avLst>
              <a:gd name="adj" fmla="val 14286"/>
            </a:avLst>
          </a:prstGeom>
          <a:solidFill>
            <a:srgbClr val="E8DFCE"/>
          </a:solidFill>
          <a:ln/>
        </p:spPr>
      </p:sp>
      <p:sp>
        <p:nvSpPr>
          <p:cNvPr id="38" name="Shape 33"/>
          <p:cNvSpPr/>
          <p:nvPr/>
        </p:nvSpPr>
        <p:spPr>
          <a:xfrm>
            <a:off x="2831939" y="2753150"/>
            <a:ext cx="488947" cy="355590"/>
          </a:xfrm>
          <a:prstGeom prst="roundRect">
            <a:avLst>
              <a:gd name="adj" fmla="val 14286"/>
            </a:avLst>
          </a:prstGeom>
          <a:solidFill>
            <a:srgbClr val="E8DFCE"/>
          </a:solidFill>
          <a:ln/>
        </p:spPr>
      </p:sp>
      <p:sp>
        <p:nvSpPr>
          <p:cNvPr id="39" name="Shape 34"/>
          <p:cNvSpPr/>
          <p:nvPr/>
        </p:nvSpPr>
        <p:spPr>
          <a:xfrm>
            <a:off x="3371672" y="2753150"/>
            <a:ext cx="489031" cy="355590"/>
          </a:xfrm>
          <a:prstGeom prst="roundRect">
            <a:avLst>
              <a:gd name="adj" fmla="val 14286"/>
            </a:avLst>
          </a:prstGeom>
          <a:solidFill>
            <a:srgbClr val="E8DFCE"/>
          </a:solidFill>
          <a:ln/>
        </p:spPr>
      </p:sp>
      <p:sp>
        <p:nvSpPr>
          <p:cNvPr id="40" name="Shape 35"/>
          <p:cNvSpPr/>
          <p:nvPr/>
        </p:nvSpPr>
        <p:spPr>
          <a:xfrm>
            <a:off x="3911489" y="2753150"/>
            <a:ext cx="488947" cy="355590"/>
          </a:xfrm>
          <a:prstGeom prst="roundRect">
            <a:avLst>
              <a:gd name="adj" fmla="val 14286"/>
            </a:avLst>
          </a:prstGeom>
          <a:solidFill>
            <a:srgbClr val="E8DFCE"/>
          </a:solidFill>
          <a:ln/>
        </p:spPr>
      </p:sp>
      <p:sp>
        <p:nvSpPr>
          <p:cNvPr id="41" name="Shape 36"/>
          <p:cNvSpPr/>
          <p:nvPr/>
        </p:nvSpPr>
        <p:spPr>
          <a:xfrm>
            <a:off x="4451222" y="2753150"/>
            <a:ext cx="488947" cy="355590"/>
          </a:xfrm>
          <a:prstGeom prst="roundRect">
            <a:avLst>
              <a:gd name="adj" fmla="val 14286"/>
            </a:avLst>
          </a:prstGeom>
          <a:solidFill>
            <a:srgbClr val="E8DFCE"/>
          </a:solidFill>
          <a:ln/>
        </p:spPr>
      </p:sp>
      <p:sp>
        <p:nvSpPr>
          <p:cNvPr id="42" name="Shape 37"/>
          <p:cNvSpPr/>
          <p:nvPr/>
        </p:nvSpPr>
        <p:spPr>
          <a:xfrm>
            <a:off x="4990955" y="2753150"/>
            <a:ext cx="488947" cy="355590"/>
          </a:xfrm>
          <a:prstGeom prst="roundRect">
            <a:avLst>
              <a:gd name="adj" fmla="val 14286"/>
            </a:avLst>
          </a:prstGeom>
          <a:solidFill>
            <a:srgbClr val="E8DFCE"/>
          </a:solidFill>
          <a:ln/>
        </p:spPr>
      </p:sp>
      <p:sp>
        <p:nvSpPr>
          <p:cNvPr id="43" name="Shape 38"/>
          <p:cNvSpPr/>
          <p:nvPr/>
        </p:nvSpPr>
        <p:spPr>
          <a:xfrm>
            <a:off x="5530689" y="2753150"/>
            <a:ext cx="489031" cy="355590"/>
          </a:xfrm>
          <a:prstGeom prst="roundRect">
            <a:avLst>
              <a:gd name="adj" fmla="val 14286"/>
            </a:avLst>
          </a:prstGeom>
          <a:solidFill>
            <a:srgbClr val="E8DFCE"/>
          </a:solidFill>
          <a:ln/>
        </p:spPr>
      </p:sp>
      <p:sp>
        <p:nvSpPr>
          <p:cNvPr id="44" name="Text 39"/>
          <p:cNvSpPr/>
          <p:nvPr/>
        </p:nvSpPr>
        <p:spPr>
          <a:xfrm>
            <a:off x="812753" y="3230662"/>
            <a:ext cx="939733" cy="238636"/>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B1611"/>
                </a:solidFill>
                <a:latin typeface="IBM Plex Sans" pitchFamily="34" charset="0"/>
                <a:ea typeface="IBM Plex Sans" pitchFamily="34" charset="-122"/>
                <a:cs typeface="IBM Plex Sans" pitchFamily="34" charset="-120"/>
              </a:rPr>
              <a:t>NONE</a:t>
            </a:r>
            <a:endParaRPr lang="en-US" sz="1200" dirty="0"/>
          </a:p>
        </p:txBody>
      </p:sp>
      <p:sp>
        <p:nvSpPr>
          <p:cNvPr id="45" name="Shape 40"/>
          <p:cNvSpPr/>
          <p:nvPr/>
        </p:nvSpPr>
        <p:spPr>
          <a:xfrm>
            <a:off x="1752472" y="3159528"/>
            <a:ext cx="488947" cy="355590"/>
          </a:xfrm>
          <a:prstGeom prst="roundRect">
            <a:avLst>
              <a:gd name="adj" fmla="val 14286"/>
            </a:avLst>
          </a:prstGeom>
          <a:solidFill>
            <a:srgbClr val="E8DFCE"/>
          </a:solidFill>
          <a:ln/>
        </p:spPr>
      </p:sp>
      <p:sp>
        <p:nvSpPr>
          <p:cNvPr id="46" name="Shape 41"/>
          <p:cNvSpPr/>
          <p:nvPr/>
        </p:nvSpPr>
        <p:spPr>
          <a:xfrm>
            <a:off x="2292205" y="3159528"/>
            <a:ext cx="488947" cy="355590"/>
          </a:xfrm>
          <a:prstGeom prst="roundRect">
            <a:avLst>
              <a:gd name="adj" fmla="val 14286"/>
            </a:avLst>
          </a:prstGeom>
          <a:solidFill>
            <a:srgbClr val="E8DFCE"/>
          </a:solidFill>
          <a:ln/>
        </p:spPr>
      </p:sp>
      <p:sp>
        <p:nvSpPr>
          <p:cNvPr id="47" name="Shape 42"/>
          <p:cNvSpPr/>
          <p:nvPr/>
        </p:nvSpPr>
        <p:spPr>
          <a:xfrm>
            <a:off x="2831939" y="3159528"/>
            <a:ext cx="488947" cy="355590"/>
          </a:xfrm>
          <a:prstGeom prst="roundRect">
            <a:avLst>
              <a:gd name="adj" fmla="val 14286"/>
            </a:avLst>
          </a:prstGeom>
          <a:solidFill>
            <a:srgbClr val="E8DFCE"/>
          </a:solidFill>
          <a:ln/>
        </p:spPr>
      </p:sp>
      <p:sp>
        <p:nvSpPr>
          <p:cNvPr id="48" name="Shape 43"/>
          <p:cNvSpPr/>
          <p:nvPr/>
        </p:nvSpPr>
        <p:spPr>
          <a:xfrm>
            <a:off x="3371672" y="3159528"/>
            <a:ext cx="489031" cy="355590"/>
          </a:xfrm>
          <a:prstGeom prst="roundRect">
            <a:avLst>
              <a:gd name="adj" fmla="val 14286"/>
            </a:avLst>
          </a:prstGeom>
          <a:solidFill>
            <a:srgbClr val="2F5D57"/>
          </a:solidFill>
          <a:ln/>
        </p:spPr>
      </p:sp>
      <p:sp>
        <p:nvSpPr>
          <p:cNvPr id="49" name="Shape 44"/>
          <p:cNvSpPr/>
          <p:nvPr/>
        </p:nvSpPr>
        <p:spPr>
          <a:xfrm>
            <a:off x="3911489" y="3159528"/>
            <a:ext cx="488947" cy="355590"/>
          </a:xfrm>
          <a:prstGeom prst="roundRect">
            <a:avLst>
              <a:gd name="adj" fmla="val 14286"/>
            </a:avLst>
          </a:prstGeom>
          <a:solidFill>
            <a:srgbClr val="E8DFCE"/>
          </a:solidFill>
          <a:ln/>
        </p:spPr>
      </p:sp>
      <p:sp>
        <p:nvSpPr>
          <p:cNvPr id="50" name="Shape 45"/>
          <p:cNvSpPr/>
          <p:nvPr/>
        </p:nvSpPr>
        <p:spPr>
          <a:xfrm>
            <a:off x="4451222" y="3159528"/>
            <a:ext cx="488947" cy="355590"/>
          </a:xfrm>
          <a:prstGeom prst="roundRect">
            <a:avLst>
              <a:gd name="adj" fmla="val 14286"/>
            </a:avLst>
          </a:prstGeom>
          <a:solidFill>
            <a:srgbClr val="E8DFCE"/>
          </a:solidFill>
          <a:ln/>
        </p:spPr>
      </p:sp>
      <p:sp>
        <p:nvSpPr>
          <p:cNvPr id="51" name="Shape 46"/>
          <p:cNvSpPr/>
          <p:nvPr/>
        </p:nvSpPr>
        <p:spPr>
          <a:xfrm>
            <a:off x="4990955" y="3159528"/>
            <a:ext cx="488947" cy="355590"/>
          </a:xfrm>
          <a:prstGeom prst="roundRect">
            <a:avLst>
              <a:gd name="adj" fmla="val 14286"/>
            </a:avLst>
          </a:prstGeom>
          <a:solidFill>
            <a:srgbClr val="E8DFCE"/>
          </a:solidFill>
          <a:ln/>
        </p:spPr>
      </p:sp>
      <p:sp>
        <p:nvSpPr>
          <p:cNvPr id="52" name="Shape 47"/>
          <p:cNvSpPr/>
          <p:nvPr/>
        </p:nvSpPr>
        <p:spPr>
          <a:xfrm>
            <a:off x="5530689" y="3159528"/>
            <a:ext cx="489031" cy="355590"/>
          </a:xfrm>
          <a:prstGeom prst="roundRect">
            <a:avLst>
              <a:gd name="adj" fmla="val 14286"/>
            </a:avLst>
          </a:prstGeom>
          <a:solidFill>
            <a:srgbClr val="E8DFCE"/>
          </a:solidFill>
          <a:ln/>
        </p:spPr>
      </p:sp>
      <p:sp>
        <p:nvSpPr>
          <p:cNvPr id="53" name="Text 48"/>
          <p:cNvSpPr/>
          <p:nvPr/>
        </p:nvSpPr>
        <p:spPr>
          <a:xfrm>
            <a:off x="812753" y="3642085"/>
            <a:ext cx="5363176" cy="451872"/>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Illustrative path across 8 rooms (gold = chosen voice, green = NONE); not experimental data.</a:t>
            </a:r>
            <a:endParaRPr lang="en-US" sz="1200" dirty="0"/>
          </a:p>
        </p:txBody>
      </p:sp>
      <p:sp>
        <p:nvSpPr>
          <p:cNvPr id="54" name="Shape 49"/>
          <p:cNvSpPr/>
          <p:nvPr/>
        </p:nvSpPr>
        <p:spPr>
          <a:xfrm>
            <a:off x="6438880" y="1676375"/>
            <a:ext cx="0" cy="1041545"/>
          </a:xfrm>
          <a:prstGeom prst="line">
            <a:avLst/>
          </a:prstGeom>
          <a:noFill/>
          <a:ln w="25400">
            <a:solidFill>
              <a:srgbClr val="C9973A"/>
            </a:solidFill>
            <a:prstDash val="solid"/>
          </a:ln>
        </p:spPr>
      </p:sp>
      <p:sp>
        <p:nvSpPr>
          <p:cNvPr id="55" name="Text 50"/>
          <p:cNvSpPr/>
          <p:nvPr/>
        </p:nvSpPr>
        <p:spPr>
          <a:xfrm>
            <a:off x="6650851" y="1676375"/>
            <a:ext cx="4870126"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Segmental dynamic program</a:t>
            </a:r>
            <a:endParaRPr lang="en-US" sz="1600" dirty="0"/>
          </a:p>
        </p:txBody>
      </p:sp>
      <p:sp>
        <p:nvSpPr>
          <p:cNvPr id="56" name="Text 51"/>
          <p:cNvSpPr/>
          <p:nvPr/>
        </p:nvSpPr>
        <p:spPr>
          <a:xfrm>
            <a:off x="6650851" y="1971005"/>
            <a:ext cx="4870126" cy="772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Score voices on density, prominence, monophony, continuity, repetition, meter [6], [7]. Switching costs less at rests and weak boundaries. NONE when no line dominates.</a:t>
            </a:r>
            <a:endParaRPr lang="en-US" sz="1400" dirty="0"/>
          </a:p>
        </p:txBody>
      </p:sp>
      <p:sp>
        <p:nvSpPr>
          <p:cNvPr id="57" name="Shape 52"/>
          <p:cNvSpPr/>
          <p:nvPr/>
        </p:nvSpPr>
        <p:spPr>
          <a:xfrm>
            <a:off x="6438880" y="3555981"/>
            <a:ext cx="0" cy="792573"/>
          </a:xfrm>
          <a:prstGeom prst="line">
            <a:avLst/>
          </a:prstGeom>
          <a:noFill/>
          <a:ln w="25400">
            <a:solidFill>
              <a:srgbClr val="2F5D57"/>
            </a:solidFill>
            <a:prstDash val="solid"/>
          </a:ln>
        </p:spPr>
      </p:sp>
      <p:sp>
        <p:nvSpPr>
          <p:cNvPr id="58" name="Text 53"/>
          <p:cNvSpPr/>
          <p:nvPr/>
        </p:nvSpPr>
        <p:spPr>
          <a:xfrm>
            <a:off x="6650851" y="3555981"/>
            <a:ext cx="4870126"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Tonal mapping per section</a:t>
            </a:r>
            <a:endParaRPr lang="en-US" sz="1600" dirty="0"/>
          </a:p>
        </p:txBody>
      </p:sp>
      <p:sp>
        <p:nvSpPr>
          <p:cNvPr id="59" name="Text 54"/>
          <p:cNvSpPr/>
          <p:nvPr/>
        </p:nvSpPr>
        <p:spPr>
          <a:xfrm>
            <a:off x="6650851" y="3850611"/>
            <a:ext cx="4870126"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Test 12 tonics against 7 degrees of the tuning profile; map to nearest degree and octave, logging every change [4], [5].</a:t>
            </a:r>
            <a:endParaRPr lang="en-US" sz="1400" dirty="0"/>
          </a:p>
        </p:txBody>
      </p:sp>
      <p:sp>
        <p:nvSpPr>
          <p:cNvPr id="60" name="Text 55"/>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61" name="Text 56"/>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5"/>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5"/>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5"/>
            <a:ext cx="438076" cy="380983"/>
          </a:xfrm>
          <a:prstGeom prst="rect">
            <a:avLst/>
          </a:prstGeom>
        </p:spPr>
      </p:pic>
      <p:sp>
        <p:nvSpPr>
          <p:cNvPr id="6" name="Text 1"/>
          <p:cNvSpPr/>
          <p:nvPr/>
        </p:nvSpPr>
        <p:spPr>
          <a:xfrm>
            <a:off x="2590450" y="293368"/>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5"/>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3"/>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Arrangement: one job per instrument</a:t>
            </a:r>
            <a:endParaRPr lang="en-US" sz="3200" dirty="0"/>
          </a:p>
        </p:txBody>
      </p:sp>
      <p:sp>
        <p:nvSpPr>
          <p:cNvPr id="9" name="Shape 4"/>
          <p:cNvSpPr/>
          <p:nvPr/>
        </p:nvSpPr>
        <p:spPr>
          <a:xfrm>
            <a:off x="815928" y="1679553"/>
            <a:ext cx="3397190" cy="1416010"/>
          </a:xfrm>
          <a:prstGeom prst="roundRect">
            <a:avLst>
              <a:gd name="adj" fmla="val 5157"/>
            </a:avLst>
          </a:prstGeom>
          <a:solidFill>
            <a:srgbClr val="FFFDF8"/>
          </a:solidFill>
          <a:ln w="6350">
            <a:solidFill>
              <a:srgbClr val="E2D8C6"/>
            </a:solidFill>
            <a:prstDash val="solid"/>
          </a:ln>
        </p:spPr>
      </p:sp>
      <p:sp>
        <p:nvSpPr>
          <p:cNvPr id="10" name="Shape 5"/>
          <p:cNvSpPr/>
          <p:nvPr/>
        </p:nvSpPr>
        <p:spPr>
          <a:xfrm>
            <a:off x="1021280" y="1884905"/>
            <a:ext cx="406376" cy="38090"/>
          </a:xfrm>
          <a:prstGeom prst="roundRect">
            <a:avLst>
              <a:gd name="adj" fmla="val 50000"/>
            </a:avLst>
          </a:prstGeom>
          <a:solidFill>
            <a:srgbClr val="C9973A"/>
          </a:solidFill>
          <a:ln/>
        </p:spPr>
      </p:sp>
      <p:sp>
        <p:nvSpPr>
          <p:cNvPr id="11" name="Text 6"/>
          <p:cNvSpPr/>
          <p:nvPr/>
        </p:nvSpPr>
        <p:spPr>
          <a:xfrm>
            <a:off x="1021280" y="1973783"/>
            <a:ext cx="3076079"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Ranat ek</a:t>
            </a:r>
            <a:endParaRPr lang="en-US" sz="1600" dirty="0"/>
          </a:p>
        </p:txBody>
      </p:sp>
      <p:sp>
        <p:nvSpPr>
          <p:cNvPr id="12" name="Text 7"/>
          <p:cNvSpPr/>
          <p:nvPr/>
        </p:nvSpPr>
        <p:spPr>
          <a:xfrm>
            <a:off x="1021280" y="2268410"/>
            <a:ext cx="3076079"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Plays the main grid</a:t>
            </a:r>
            <a:endParaRPr lang="en-US" sz="1300" dirty="0"/>
          </a:p>
        </p:txBody>
      </p:sp>
      <p:sp>
        <p:nvSpPr>
          <p:cNvPr id="13" name="Shape 8"/>
          <p:cNvSpPr/>
          <p:nvPr/>
        </p:nvSpPr>
        <p:spPr>
          <a:xfrm>
            <a:off x="4397304" y="1679553"/>
            <a:ext cx="3397190" cy="1416010"/>
          </a:xfrm>
          <a:prstGeom prst="roundRect">
            <a:avLst>
              <a:gd name="adj" fmla="val 5157"/>
            </a:avLst>
          </a:prstGeom>
          <a:solidFill>
            <a:srgbClr val="FFFDF8"/>
          </a:solidFill>
          <a:ln w="6350">
            <a:solidFill>
              <a:srgbClr val="E2D8C6"/>
            </a:solidFill>
            <a:prstDash val="solid"/>
          </a:ln>
        </p:spPr>
      </p:sp>
      <p:sp>
        <p:nvSpPr>
          <p:cNvPr id="14" name="Shape 9"/>
          <p:cNvSpPr/>
          <p:nvPr/>
        </p:nvSpPr>
        <p:spPr>
          <a:xfrm>
            <a:off x="4602657" y="1884905"/>
            <a:ext cx="406376" cy="38090"/>
          </a:xfrm>
          <a:prstGeom prst="roundRect">
            <a:avLst>
              <a:gd name="adj" fmla="val 50000"/>
            </a:avLst>
          </a:prstGeom>
          <a:solidFill>
            <a:srgbClr val="C9973A"/>
          </a:solidFill>
          <a:ln/>
        </p:spPr>
      </p:sp>
      <p:sp>
        <p:nvSpPr>
          <p:cNvPr id="15" name="Text 10"/>
          <p:cNvSpPr/>
          <p:nvPr/>
        </p:nvSpPr>
        <p:spPr>
          <a:xfrm>
            <a:off x="4602657" y="1973783"/>
            <a:ext cx="3076079"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Khong wong yai</a:t>
            </a:r>
            <a:endParaRPr lang="en-US" sz="1600" dirty="0"/>
          </a:p>
        </p:txBody>
      </p:sp>
      <p:sp>
        <p:nvSpPr>
          <p:cNvPr id="16" name="Text 11"/>
          <p:cNvSpPr/>
          <p:nvPr/>
        </p:nvSpPr>
        <p:spPr>
          <a:xfrm>
            <a:off x="4602657" y="2268410"/>
            <a:ext cx="3188662"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Reinforces the main line at a lower level</a:t>
            </a:r>
            <a:endParaRPr lang="en-US" sz="1300" dirty="0"/>
          </a:p>
        </p:txBody>
      </p:sp>
      <p:sp>
        <p:nvSpPr>
          <p:cNvPr id="17" name="Shape 12"/>
          <p:cNvSpPr/>
          <p:nvPr/>
        </p:nvSpPr>
        <p:spPr>
          <a:xfrm>
            <a:off x="7978765" y="1679553"/>
            <a:ext cx="3397190" cy="1416010"/>
          </a:xfrm>
          <a:prstGeom prst="roundRect">
            <a:avLst>
              <a:gd name="adj" fmla="val 5157"/>
            </a:avLst>
          </a:prstGeom>
          <a:solidFill>
            <a:srgbClr val="FFFDF8"/>
          </a:solidFill>
          <a:ln w="6350">
            <a:solidFill>
              <a:srgbClr val="E2D8C6"/>
            </a:solidFill>
            <a:prstDash val="solid"/>
          </a:ln>
        </p:spPr>
      </p:sp>
      <p:sp>
        <p:nvSpPr>
          <p:cNvPr id="18" name="Shape 13"/>
          <p:cNvSpPr/>
          <p:nvPr/>
        </p:nvSpPr>
        <p:spPr>
          <a:xfrm>
            <a:off x="8184118" y="1884905"/>
            <a:ext cx="406376" cy="38090"/>
          </a:xfrm>
          <a:prstGeom prst="roundRect">
            <a:avLst>
              <a:gd name="adj" fmla="val 50000"/>
            </a:avLst>
          </a:prstGeom>
          <a:solidFill>
            <a:srgbClr val="C9973A"/>
          </a:solidFill>
          <a:ln/>
        </p:spPr>
      </p:sp>
      <p:sp>
        <p:nvSpPr>
          <p:cNvPr id="19" name="Text 14"/>
          <p:cNvSpPr/>
          <p:nvPr/>
        </p:nvSpPr>
        <p:spPr>
          <a:xfrm>
            <a:off x="8184118" y="1973783"/>
            <a:ext cx="3076079" cy="250576"/>
          </a:xfrm>
          <a:prstGeom prst="rect">
            <a:avLst/>
          </a:prstGeom>
          <a:noFill/>
          <a:ln/>
        </p:spPr>
        <p:txBody>
          <a:bodyPr wrap="square" lIns="0" tIns="0" rIns="0" bIns="0" rtlCol="0" anchor="t">
            <a:normAutofit/>
          </a:bodyPr>
          <a:lstStyle/>
          <a:p>
            <a:pPr algn="l" indent="0" marL="0">
              <a:lnSpc>
                <a:spcPts val="1770"/>
              </a:lnSpc>
              <a:buNone/>
            </a:pPr>
            <a:r>
              <a:rPr lang="en-US" sz="1475" b="1" dirty="0">
                <a:solidFill>
                  <a:srgbClr val="1B1611"/>
                </a:solidFill>
                <a:latin typeface="IBM Plex Sans" pitchFamily="34" charset="0"/>
                <a:ea typeface="IBM Plex Sans" pitchFamily="34" charset="-122"/>
                <a:cs typeface="IBM Plex Sans" pitchFamily="34" charset="-120"/>
              </a:rPr>
              <a:t>Pi nai</a:t>
            </a:r>
            <a:endParaRPr lang="en-US" sz="1475" dirty="0"/>
          </a:p>
        </p:txBody>
      </p:sp>
      <p:sp>
        <p:nvSpPr>
          <p:cNvPr id="20" name="Text 15"/>
          <p:cNvSpPr/>
          <p:nvPr/>
        </p:nvSpPr>
        <p:spPr>
          <a:xfrm>
            <a:off x="8184118" y="2249745"/>
            <a:ext cx="3076079" cy="665865"/>
          </a:xfrm>
          <a:prstGeom prst="rect">
            <a:avLst/>
          </a:prstGeom>
          <a:noFill/>
          <a:ln/>
        </p:spPr>
        <p:txBody>
          <a:bodyPr wrap="square" lIns="0" tIns="0" rIns="0" bIns="0" rtlCol="0" anchor="t">
            <a:normAutofit/>
          </a:bodyPr>
          <a:lstStyle/>
          <a:p>
            <a:pPr algn="l" indent="0" marL="0">
              <a:lnSpc>
                <a:spcPts val="1689"/>
              </a:lnSpc>
              <a:buNone/>
            </a:pPr>
            <a:r>
              <a:rPr lang="en-US" sz="1207" dirty="0">
                <a:solidFill>
                  <a:srgbClr val="4A4238"/>
                </a:solidFill>
                <a:latin typeface="IBM Plex Sans" pitchFamily="34" charset="0"/>
                <a:ea typeface="IBM Plex Sans" pitchFamily="34" charset="-122"/>
                <a:cs typeface="IBM Plex Sans" pitchFamily="34" charset="-120"/>
              </a:rPr>
              <a:t>Counterline or selected source phrases; source notes only, circular-breath cue on long lines</a:t>
            </a:r>
            <a:endParaRPr lang="en-US" sz="1207" dirty="0"/>
          </a:p>
        </p:txBody>
      </p:sp>
      <p:sp>
        <p:nvSpPr>
          <p:cNvPr id="21" name="Shape 16"/>
          <p:cNvSpPr/>
          <p:nvPr/>
        </p:nvSpPr>
        <p:spPr>
          <a:xfrm>
            <a:off x="815928" y="3254356"/>
            <a:ext cx="3397190" cy="1416010"/>
          </a:xfrm>
          <a:prstGeom prst="roundRect">
            <a:avLst>
              <a:gd name="adj" fmla="val 5157"/>
            </a:avLst>
          </a:prstGeom>
          <a:solidFill>
            <a:srgbClr val="FFFDF8"/>
          </a:solidFill>
          <a:ln w="6350">
            <a:solidFill>
              <a:srgbClr val="E2D8C6"/>
            </a:solidFill>
            <a:prstDash val="solid"/>
          </a:ln>
        </p:spPr>
      </p:sp>
      <p:sp>
        <p:nvSpPr>
          <p:cNvPr id="22" name="Shape 17"/>
          <p:cNvSpPr/>
          <p:nvPr/>
        </p:nvSpPr>
        <p:spPr>
          <a:xfrm>
            <a:off x="1021280" y="3459708"/>
            <a:ext cx="406376" cy="38090"/>
          </a:xfrm>
          <a:prstGeom prst="roundRect">
            <a:avLst>
              <a:gd name="adj" fmla="val 50000"/>
            </a:avLst>
          </a:prstGeom>
          <a:solidFill>
            <a:srgbClr val="2F5D57"/>
          </a:solidFill>
          <a:ln/>
        </p:spPr>
      </p:sp>
      <p:sp>
        <p:nvSpPr>
          <p:cNvPr id="23" name="Text 18"/>
          <p:cNvSpPr/>
          <p:nvPr/>
        </p:nvSpPr>
        <p:spPr>
          <a:xfrm>
            <a:off x="1021280" y="3548586"/>
            <a:ext cx="3076079"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Ching / chap</a:t>
            </a:r>
            <a:endParaRPr lang="en-US" sz="1600" dirty="0"/>
          </a:p>
        </p:txBody>
      </p:sp>
      <p:sp>
        <p:nvSpPr>
          <p:cNvPr id="24" name="Text 19"/>
          <p:cNvSpPr/>
          <p:nvPr/>
        </p:nvSpPr>
        <p:spPr>
          <a:xfrm>
            <a:off x="1021280" y="3843213"/>
            <a:ext cx="3076079"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Establishes the room cycle</a:t>
            </a:r>
            <a:endParaRPr lang="en-US" sz="1300" dirty="0"/>
          </a:p>
        </p:txBody>
      </p:sp>
      <p:sp>
        <p:nvSpPr>
          <p:cNvPr id="25" name="Shape 20"/>
          <p:cNvSpPr/>
          <p:nvPr/>
        </p:nvSpPr>
        <p:spPr>
          <a:xfrm>
            <a:off x="4397304" y="3254356"/>
            <a:ext cx="3397190" cy="1416010"/>
          </a:xfrm>
          <a:prstGeom prst="roundRect">
            <a:avLst>
              <a:gd name="adj" fmla="val 5157"/>
            </a:avLst>
          </a:prstGeom>
          <a:solidFill>
            <a:srgbClr val="FFFDF8"/>
          </a:solidFill>
          <a:ln w="6350">
            <a:solidFill>
              <a:srgbClr val="E2D8C6"/>
            </a:solidFill>
            <a:prstDash val="solid"/>
          </a:ln>
        </p:spPr>
      </p:sp>
      <p:sp>
        <p:nvSpPr>
          <p:cNvPr id="26" name="Shape 21"/>
          <p:cNvSpPr/>
          <p:nvPr/>
        </p:nvSpPr>
        <p:spPr>
          <a:xfrm>
            <a:off x="4602657" y="3459708"/>
            <a:ext cx="406376" cy="38090"/>
          </a:xfrm>
          <a:prstGeom prst="roundRect">
            <a:avLst>
              <a:gd name="adj" fmla="val 50000"/>
            </a:avLst>
          </a:prstGeom>
          <a:solidFill>
            <a:srgbClr val="2F5D57"/>
          </a:solidFill>
          <a:ln/>
        </p:spPr>
      </p:sp>
      <p:sp>
        <p:nvSpPr>
          <p:cNvPr id="27" name="Text 22"/>
          <p:cNvSpPr/>
          <p:nvPr/>
        </p:nvSpPr>
        <p:spPr>
          <a:xfrm>
            <a:off x="4602657" y="3548586"/>
            <a:ext cx="3076079"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Taphon</a:t>
            </a:r>
            <a:endParaRPr lang="en-US" sz="1600" dirty="0"/>
          </a:p>
        </p:txBody>
      </p:sp>
      <p:sp>
        <p:nvSpPr>
          <p:cNvPr id="28" name="Text 23"/>
          <p:cNvSpPr/>
          <p:nvPr/>
        </p:nvSpPr>
        <p:spPr>
          <a:xfrm>
            <a:off x="4602657" y="3843213"/>
            <a:ext cx="3076079" cy="487692"/>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Enabled by aggregate energy or percussion evidence</a:t>
            </a:r>
            <a:endParaRPr lang="en-US" sz="1300" dirty="0"/>
          </a:p>
        </p:txBody>
      </p:sp>
      <p:sp>
        <p:nvSpPr>
          <p:cNvPr id="29" name="Shape 24"/>
          <p:cNvSpPr/>
          <p:nvPr/>
        </p:nvSpPr>
        <p:spPr>
          <a:xfrm>
            <a:off x="7978765" y="3254356"/>
            <a:ext cx="3397190" cy="1416010"/>
          </a:xfrm>
          <a:prstGeom prst="roundRect">
            <a:avLst>
              <a:gd name="adj" fmla="val 5157"/>
            </a:avLst>
          </a:prstGeom>
          <a:solidFill>
            <a:srgbClr val="FFFDF8"/>
          </a:solidFill>
          <a:ln w="6350">
            <a:solidFill>
              <a:srgbClr val="E2D8C6"/>
            </a:solidFill>
            <a:prstDash val="solid"/>
          </a:ln>
        </p:spPr>
      </p:sp>
      <p:sp>
        <p:nvSpPr>
          <p:cNvPr id="30" name="Shape 25"/>
          <p:cNvSpPr/>
          <p:nvPr/>
        </p:nvSpPr>
        <p:spPr>
          <a:xfrm>
            <a:off x="8184118" y="3459708"/>
            <a:ext cx="406376" cy="38090"/>
          </a:xfrm>
          <a:prstGeom prst="roundRect">
            <a:avLst>
              <a:gd name="adj" fmla="val 50000"/>
            </a:avLst>
          </a:prstGeom>
          <a:solidFill>
            <a:srgbClr val="2F5D57"/>
          </a:solidFill>
          <a:ln/>
        </p:spPr>
      </p:sp>
      <p:sp>
        <p:nvSpPr>
          <p:cNvPr id="31" name="Text 26"/>
          <p:cNvSpPr/>
          <p:nvPr/>
        </p:nvSpPr>
        <p:spPr>
          <a:xfrm>
            <a:off x="8184118" y="3548586"/>
            <a:ext cx="3076079"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Klong that</a:t>
            </a:r>
            <a:endParaRPr lang="en-US" sz="1600" dirty="0"/>
          </a:p>
        </p:txBody>
      </p:sp>
      <p:sp>
        <p:nvSpPr>
          <p:cNvPr id="32" name="Text 27"/>
          <p:cNvSpPr/>
          <p:nvPr/>
        </p:nvSpPr>
        <p:spPr>
          <a:xfrm>
            <a:off x="8184118" y="3843213"/>
            <a:ext cx="3076079" cy="487692"/>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Strong drum evidence and percussion-only passages</a:t>
            </a:r>
            <a:endParaRPr lang="en-US" sz="1300" dirty="0"/>
          </a:p>
        </p:txBody>
      </p:sp>
      <p:sp>
        <p:nvSpPr>
          <p:cNvPr id="33" name="Shape 28"/>
          <p:cNvSpPr/>
          <p:nvPr/>
        </p:nvSpPr>
        <p:spPr>
          <a:xfrm>
            <a:off x="812753" y="4978344"/>
            <a:ext cx="10566377" cy="660225"/>
          </a:xfrm>
          <a:prstGeom prst="roundRect">
            <a:avLst>
              <a:gd name="adj" fmla="val 11542"/>
            </a:avLst>
          </a:prstGeom>
          <a:solidFill>
            <a:srgbClr val="1B1611"/>
          </a:solidFill>
          <a:ln/>
        </p:spPr>
      </p:sp>
      <p:pic>
        <p:nvPicPr>
          <p:cNvPr id="34" name="Image 3" descr="Verified">    </p:cNvPr>
          <p:cNvPicPr>
            <a:picLocks noChangeAspect="1"/>
          </p:cNvPicPr>
          <p:nvPr/>
        </p:nvPicPr>
        <p:blipFill>
          <a:blip r:embed="rId4"/>
          <a:srcRect l="0" r="0" t="0" b="0"/>
          <a:stretch/>
        </p:blipFill>
        <p:spPr>
          <a:xfrm>
            <a:off x="1066686" y="5156095"/>
            <a:ext cx="304719" cy="304719"/>
          </a:xfrm>
          <a:prstGeom prst="rect">
            <a:avLst/>
          </a:prstGeom>
        </p:spPr>
      </p:pic>
      <p:sp>
        <p:nvSpPr>
          <p:cNvPr id="35" name="Text 29"/>
          <p:cNvSpPr/>
          <p:nvPr/>
        </p:nvSpPr>
        <p:spPr>
          <a:xfrm>
            <a:off x="1523765" y="5183932"/>
            <a:ext cx="869812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7"/>
                </a:solidFill>
                <a:latin typeface="IBM Plex Sans" pitchFamily="34" charset="0"/>
                <a:ea typeface="IBM Plex Sans" pitchFamily="34" charset="-122"/>
                <a:cs typeface="IBM Plex Sans" pitchFamily="34" charset="-120"/>
              </a:rPr>
              <a:t>Audit ledger: every input note is </a:t>
            </a:r>
            <a:r>
              <a:rPr lang="en-US" sz="1400" b="1" dirty="0">
                <a:solidFill>
                  <a:srgbClr val="F6F1E7"/>
                </a:solidFill>
                <a:latin typeface="IBM Plex Sans" pitchFamily="34" charset="0"/>
                <a:ea typeface="IBM Plex Sans" pitchFamily="34" charset="-122"/>
                <a:cs typeface="IBM Plex Sans" pitchFamily="34" charset="-120"/>
              </a:rPr>
              <a:t>represented</a:t>
            </a:r>
            <a:r>
              <a:rPr lang="en-US" sz="1400" dirty="0">
                <a:solidFill>
                  <a:srgbClr val="F6F1E7"/>
                </a:solidFill>
                <a:latin typeface="IBM Plex Sans" pitchFamily="34" charset="0"/>
                <a:ea typeface="IBM Plex Sans" pitchFamily="34" charset="-122"/>
                <a:cs typeface="IBM Plex Sans" pitchFamily="34" charset="-120"/>
              </a:rPr>
              <a:t> or </a:t>
            </a:r>
            <a:r>
              <a:rPr lang="en-US" sz="1400" b="1" dirty="0">
                <a:solidFill>
                  <a:srgbClr val="F6F1E7"/>
                </a:solidFill>
                <a:latin typeface="IBM Plex Sans" pitchFamily="34" charset="0"/>
                <a:ea typeface="IBM Plex Sans" pitchFamily="34" charset="-122"/>
                <a:cs typeface="IBM Plex Sans" pitchFamily="34" charset="-120"/>
              </a:rPr>
              <a:t>arrangement_omitted</a:t>
            </a:r>
            <a:r>
              <a:rPr lang="en-US" sz="1400" dirty="0">
                <a:solidFill>
                  <a:srgbClr val="F6F1E7"/>
                </a:solidFill>
                <a:latin typeface="IBM Plex Sans" pitchFamily="34" charset="0"/>
                <a:ea typeface="IBM Plex Sans" pitchFamily="34" charset="-122"/>
                <a:cs typeface="IBM Plex Sans" pitchFamily="34" charset="-120"/>
              </a:rPr>
              <a:t>; dropped stays at 0.</a:t>
            </a:r>
            <a:endParaRPr lang="en-US" sz="1400" dirty="0"/>
          </a:p>
        </p:txBody>
      </p:sp>
      <p:sp>
        <p:nvSpPr>
          <p:cNvPr id="36" name="Text 30"/>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37" name="Text 31"/>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B1611"/>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6"/>
            <a:ext cx="12697" cy="285716"/>
          </a:xfrm>
          <a:prstGeom prst="rect">
            <a:avLst/>
          </a:prstGeom>
          <a:solidFill>
            <a:srgbClr val="4A3F31"/>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71"/>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F6F1E7"/>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8"/>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B8AD99"/>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7"/>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F1E7"/>
                </a:solidFill>
                <a:latin typeface="EB Garamond" pitchFamily="18" charset="0"/>
                <a:ea typeface="EB Garamond" pitchFamily="18" charset="-122"/>
                <a:cs typeface="EB Garamond" pitchFamily="18" charset="-120"/>
              </a:rPr>
              <a:t>The .piphat notation: validated before any sound</a:t>
            </a:r>
            <a:endParaRPr lang="en-US" sz="3200" dirty="0"/>
          </a:p>
        </p:txBody>
      </p:sp>
      <p:sp>
        <p:nvSpPr>
          <p:cNvPr id="9" name="Shape 4"/>
          <p:cNvSpPr/>
          <p:nvPr/>
        </p:nvSpPr>
        <p:spPr>
          <a:xfrm>
            <a:off x="815928" y="1679550"/>
            <a:ext cx="10560027" cy="1324863"/>
          </a:xfrm>
          <a:prstGeom prst="roundRect">
            <a:avLst>
              <a:gd name="adj" fmla="val 7429"/>
            </a:avLst>
          </a:prstGeom>
          <a:solidFill>
            <a:srgbClr val="2A231B"/>
          </a:solidFill>
          <a:ln w="6350">
            <a:solidFill>
              <a:srgbClr val="4A3F31"/>
            </a:solidFill>
            <a:prstDash val="solid"/>
          </a:ln>
          <a:effectLst>
            <a:outerShdw sx="100000" sy="100000" kx="0" ky="0" algn="bl" rotWithShape="0" blurRad="355600" dist="152400" dir="5400000">
              <a:srgbClr val="000000">
                <a:alpha val="35000"/>
              </a:srgbClr>
            </a:outerShdw>
          </a:effectLst>
        </p:spPr>
      </p:sp>
      <p:sp>
        <p:nvSpPr>
          <p:cNvPr id="10" name="Text 5"/>
          <p:cNvSpPr/>
          <p:nvPr/>
        </p:nvSpPr>
        <p:spPr>
          <a:xfrm>
            <a:off x="1122854" y="1935690"/>
            <a:ext cx="10244560"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Excerpt of a generated melodic line (velocity options omitted)</a:t>
            </a:r>
            <a:endParaRPr lang="en-US" sz="1200" dirty="0"/>
          </a:p>
        </p:txBody>
      </p:sp>
      <p:sp>
        <p:nvSpPr>
          <p:cNvPr id="11" name="Text 6"/>
          <p:cNvSpPr/>
          <p:nvPr/>
        </p:nvSpPr>
        <p:spPr>
          <a:xfrm>
            <a:off x="1122854" y="2250498"/>
            <a:ext cx="10244560" cy="523175"/>
          </a:xfrm>
          <a:prstGeom prst="rect">
            <a:avLst/>
          </a:prstGeom>
          <a:noFill/>
          <a:ln/>
        </p:spPr>
        <p:txBody>
          <a:bodyPr wrap="none" lIns="0" tIns="0" rIns="0" bIns="0" rtlCol="0" anchor="t">
            <a:normAutofit/>
          </a:bodyPr>
          <a:lstStyle/>
          <a:p>
            <a:pPr algn="l" indent="0" marL="0">
              <a:lnSpc>
                <a:spcPts val="3920"/>
              </a:lnSpc>
              <a:buNone/>
            </a:pPr>
            <a:r>
              <a:rPr lang="en-US" sz="2800" spc="200" kern="0" dirty="0">
                <a:solidFill>
                  <a:srgbClr val="F6F1E7"/>
                </a:solidFill>
                <a:latin typeface="IBM Plex Sans Thai" pitchFamily="34" charset="0"/>
                <a:ea typeface="IBM Plex Sans Thai" pitchFamily="34" charset="-122"/>
                <a:cs typeface="IBM Plex Sans Thai" pitchFamily="34" charset="-120"/>
              </a:rPr>
              <a:t>| . . . ท^ | - ล^ - ซ^ | - . ซ^ - |</a:t>
            </a:r>
            <a:endParaRPr lang="en-US" sz="2800" dirty="0"/>
          </a:p>
        </p:txBody>
      </p:sp>
      <p:sp>
        <p:nvSpPr>
          <p:cNvPr id="12" name="Text 7"/>
          <p:cNvSpPr/>
          <p:nvPr/>
        </p:nvSpPr>
        <p:spPr>
          <a:xfrm>
            <a:off x="812753" y="3301969"/>
            <a:ext cx="2563803" cy="345423"/>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C9973A"/>
                </a:solidFill>
                <a:latin typeface="IBM Plex Sans Thai" pitchFamily="34" charset="0"/>
                <a:ea typeface="IBM Plex Sans Thai" pitchFamily="34" charset="-122"/>
                <a:cs typeface="IBM Plex Sans Thai" pitchFamily="34" charset="-120"/>
              </a:rPr>
              <a:t>ด ร ม ฟ ซ ล ท</a:t>
            </a:r>
            <a:endParaRPr lang="en-US" sz="1800" dirty="0"/>
          </a:p>
        </p:txBody>
      </p:sp>
      <p:sp>
        <p:nvSpPr>
          <p:cNvPr id="13" name="Text 8"/>
          <p:cNvSpPr/>
          <p:nvPr/>
        </p:nvSpPr>
        <p:spPr>
          <a:xfrm>
            <a:off x="812753" y="3672774"/>
            <a:ext cx="2563803"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9CFBD"/>
                </a:solidFill>
                <a:latin typeface="IBM Plex Sans" pitchFamily="34" charset="0"/>
                <a:ea typeface="IBM Plex Sans" pitchFamily="34" charset="-122"/>
                <a:cs typeface="IBM Plex Sans" pitchFamily="34" charset="-120"/>
              </a:rPr>
              <a:t>Thai solfege degrees</a:t>
            </a:r>
            <a:endParaRPr lang="en-US" sz="1300" dirty="0"/>
          </a:p>
        </p:txBody>
      </p:sp>
      <p:sp>
        <p:nvSpPr>
          <p:cNvPr id="14" name="Text 9"/>
          <p:cNvSpPr/>
          <p:nvPr/>
        </p:nvSpPr>
        <p:spPr>
          <a:xfrm>
            <a:off x="3505197" y="3301969"/>
            <a:ext cx="2563803" cy="345423"/>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C9973A"/>
                </a:solidFill>
                <a:latin typeface="IBM Plex Sans" pitchFamily="34" charset="0"/>
                <a:ea typeface="IBM Plex Sans" pitchFamily="34" charset="-122"/>
                <a:cs typeface="IBM Plex Sans" pitchFamily="34" charset="-120"/>
              </a:rPr>
              <a:t>^ _</a:t>
            </a:r>
            <a:endParaRPr lang="en-US" sz="1800" dirty="0"/>
          </a:p>
        </p:txBody>
      </p:sp>
      <p:sp>
        <p:nvSpPr>
          <p:cNvPr id="15" name="Text 10"/>
          <p:cNvSpPr/>
          <p:nvPr/>
        </p:nvSpPr>
        <p:spPr>
          <a:xfrm>
            <a:off x="3505197" y="3672774"/>
            <a:ext cx="2563803"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9CFBD"/>
                </a:solidFill>
                <a:latin typeface="IBM Plex Sans" pitchFamily="34" charset="0"/>
                <a:ea typeface="IBM Plex Sans" pitchFamily="34" charset="-122"/>
                <a:cs typeface="IBM Plex Sans" pitchFamily="34" charset="-120"/>
              </a:rPr>
              <a:t>Octave up / down</a:t>
            </a:r>
            <a:endParaRPr lang="en-US" sz="1300" dirty="0"/>
          </a:p>
        </p:txBody>
      </p:sp>
      <p:sp>
        <p:nvSpPr>
          <p:cNvPr id="16" name="Text 11"/>
          <p:cNvSpPr/>
          <p:nvPr/>
        </p:nvSpPr>
        <p:spPr>
          <a:xfrm>
            <a:off x="6197557" y="3301969"/>
            <a:ext cx="2563803" cy="345423"/>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C9973A"/>
                </a:solidFill>
                <a:latin typeface="IBM Plex Sans" pitchFamily="34" charset="0"/>
                <a:ea typeface="IBM Plex Sans" pitchFamily="34" charset="-122"/>
                <a:cs typeface="IBM Plex Sans" pitchFamily="34" charset="-120"/>
              </a:rPr>
              <a:t>- . ( )</a:t>
            </a:r>
            <a:endParaRPr lang="en-US" sz="1800" dirty="0"/>
          </a:p>
        </p:txBody>
      </p:sp>
      <p:sp>
        <p:nvSpPr>
          <p:cNvPr id="17" name="Text 12"/>
          <p:cNvSpPr/>
          <p:nvPr/>
        </p:nvSpPr>
        <p:spPr>
          <a:xfrm>
            <a:off x="6197557" y="3672774"/>
            <a:ext cx="2563803"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9CFBD"/>
                </a:solidFill>
                <a:latin typeface="IBM Plex Sans" pitchFamily="34" charset="0"/>
                <a:ea typeface="IBM Plex Sans" pitchFamily="34" charset="-122"/>
                <a:cs typeface="IBM Plex Sans" pitchFamily="34" charset="-120"/>
              </a:rPr>
              <a:t>Sustain, rest, subdivide a slot</a:t>
            </a:r>
            <a:endParaRPr lang="en-US" sz="1300" dirty="0"/>
          </a:p>
        </p:txBody>
      </p:sp>
      <p:sp>
        <p:nvSpPr>
          <p:cNvPr id="18" name="Text 13"/>
          <p:cNvSpPr/>
          <p:nvPr/>
        </p:nvSpPr>
        <p:spPr>
          <a:xfrm>
            <a:off x="8889916" y="3301969"/>
            <a:ext cx="2563803" cy="345423"/>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C9973A"/>
                </a:solidFill>
                <a:latin typeface="IBM Plex Sans" pitchFamily="34" charset="0"/>
                <a:ea typeface="IBM Plex Sans" pitchFamily="34" charset="-122"/>
                <a:cs typeface="IBM Plex Sans" pitchFamily="34" charset="-120"/>
              </a:rPr>
              <a:t>| 4 slots |</a:t>
            </a:r>
            <a:endParaRPr lang="en-US" sz="1800" dirty="0"/>
          </a:p>
        </p:txBody>
      </p:sp>
      <p:sp>
        <p:nvSpPr>
          <p:cNvPr id="19" name="Text 14"/>
          <p:cNvSpPr/>
          <p:nvPr/>
        </p:nvSpPr>
        <p:spPr>
          <a:xfrm>
            <a:off x="8889916" y="3672774"/>
            <a:ext cx="2563803"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9CFBD"/>
                </a:solidFill>
                <a:latin typeface="IBM Plex Sans" pitchFamily="34" charset="0"/>
                <a:ea typeface="IBM Plex Sans" pitchFamily="34" charset="-122"/>
                <a:cs typeface="IBM Plex Sans" pitchFamily="34" charset="-120"/>
              </a:rPr>
              <a:t>One room; a line holds 8 rooms</a:t>
            </a:r>
            <a:endParaRPr lang="en-US" sz="1300" dirty="0"/>
          </a:p>
        </p:txBody>
      </p:sp>
      <p:sp>
        <p:nvSpPr>
          <p:cNvPr id="20" name="Text 15"/>
          <p:cNvSpPr/>
          <p:nvPr/>
        </p:nvSpPr>
        <p:spPr>
          <a:xfrm>
            <a:off x="812753" y="4267163"/>
            <a:ext cx="894819" cy="401331"/>
          </a:xfrm>
          <a:prstGeom prst="roundRect">
            <a:avLst>
              <a:gd name="adj" fmla="val 50000"/>
            </a:avLst>
          </a:prstGeom>
          <a:solidFill>
            <a:srgbClr val="C9973A"/>
          </a:solidFill>
          <a:ln/>
        </p:spPr>
        <p:txBody>
          <a:bodyPr wrap="none" lIns="0" tIns="0" rIns="0" bIns="0" rtlCol="0" anchor="ctr">
            <a:normAutofit/>
          </a:bodyPr>
          <a:lstStyle/>
          <a:p>
            <a:pPr algn="ct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Format</a:t>
            </a:r>
            <a:endParaRPr lang="en-US" sz="1400" dirty="0"/>
          </a:p>
        </p:txBody>
      </p:sp>
      <p:pic>
        <p:nvPicPr>
          <p:cNvPr id="21" name="Image 3" descr="arrow-right">    </p:cNvPr>
          <p:cNvPicPr>
            <a:picLocks noChangeAspect="1"/>
          </p:cNvPicPr>
          <p:nvPr/>
        </p:nvPicPr>
        <p:blipFill>
          <a:blip r:embed="rId4"/>
          <a:srcRect l="0" r="0" t="0" b="0"/>
          <a:stretch/>
        </p:blipFill>
        <p:spPr>
          <a:xfrm>
            <a:off x="1834538" y="4391608"/>
            <a:ext cx="304719" cy="152360"/>
          </a:xfrm>
          <a:prstGeom prst="rect">
            <a:avLst/>
          </a:prstGeom>
        </p:spPr>
      </p:pic>
      <p:sp>
        <p:nvSpPr>
          <p:cNvPr id="22" name="Text 16"/>
          <p:cNvSpPr/>
          <p:nvPr/>
        </p:nvSpPr>
        <p:spPr>
          <a:xfrm>
            <a:off x="2266223" y="4267163"/>
            <a:ext cx="1212403" cy="401331"/>
          </a:xfrm>
          <a:prstGeom prst="roundRect">
            <a:avLst>
              <a:gd name="adj" fmla="val 50000"/>
            </a:avLst>
          </a:prstGeom>
          <a:solidFill>
            <a:srgbClr val="C9973A"/>
          </a:solidFill>
          <a:ln/>
        </p:spPr>
        <p:txBody>
          <a:bodyPr wrap="none" lIns="0" tIns="0" rIns="0" bIns="0" rtlCol="0" anchor="ctr">
            <a:normAutofit/>
          </a:bodyPr>
          <a:lstStyle/>
          <a:p>
            <a:pPr algn="ct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Parse back</a:t>
            </a:r>
            <a:endParaRPr lang="en-US" sz="1400" dirty="0"/>
          </a:p>
        </p:txBody>
      </p:sp>
      <p:pic>
        <p:nvPicPr>
          <p:cNvPr id="23" name="Image 4" descr="arrow-right">    </p:cNvPr>
          <p:cNvPicPr>
            <a:picLocks noChangeAspect="1"/>
          </p:cNvPicPr>
          <p:nvPr/>
        </p:nvPicPr>
        <p:blipFill>
          <a:blip r:embed="rId5"/>
          <a:srcRect l="0" r="0" t="0" b="0"/>
          <a:stretch/>
        </p:blipFill>
        <p:spPr>
          <a:xfrm>
            <a:off x="3605593" y="4391608"/>
            <a:ext cx="304719" cy="152360"/>
          </a:xfrm>
          <a:prstGeom prst="rect">
            <a:avLst/>
          </a:prstGeom>
        </p:spPr>
      </p:pic>
      <p:sp>
        <p:nvSpPr>
          <p:cNvPr id="24" name="Text 17"/>
          <p:cNvSpPr/>
          <p:nvPr/>
        </p:nvSpPr>
        <p:spPr>
          <a:xfrm>
            <a:off x="4037278" y="4267163"/>
            <a:ext cx="2473406" cy="401331"/>
          </a:xfrm>
          <a:prstGeom prst="roundRect">
            <a:avLst>
              <a:gd name="adj" fmla="val 50000"/>
            </a:avLst>
          </a:prstGeom>
          <a:solidFill>
            <a:srgbClr val="C9973A"/>
          </a:solidFill>
          <a:ln/>
        </p:spPr>
        <p:txBody>
          <a:bodyPr wrap="none" lIns="0" tIns="0" rIns="0" bIns="0" rtlCol="0" anchor="ctr">
            <a:normAutofit/>
          </a:bodyPr>
          <a:lstStyle/>
          <a:p>
            <a:pPr algn="ct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Validate slots + playability</a:t>
            </a:r>
            <a:endParaRPr lang="en-US" sz="1400" dirty="0"/>
          </a:p>
        </p:txBody>
      </p:sp>
      <p:pic>
        <p:nvPicPr>
          <p:cNvPr id="25" name="Image 5" descr="arrow-right">    </p:cNvPr>
          <p:cNvPicPr>
            <a:picLocks noChangeAspect="1"/>
          </p:cNvPicPr>
          <p:nvPr/>
        </p:nvPicPr>
        <p:blipFill>
          <a:blip r:embed="rId6"/>
          <a:srcRect l="0" r="0" t="0" b="0"/>
          <a:stretch/>
        </p:blipFill>
        <p:spPr>
          <a:xfrm>
            <a:off x="6637651" y="4391608"/>
            <a:ext cx="304719" cy="152360"/>
          </a:xfrm>
          <a:prstGeom prst="rect">
            <a:avLst/>
          </a:prstGeom>
        </p:spPr>
      </p:pic>
      <p:sp>
        <p:nvSpPr>
          <p:cNvPr id="26" name="Text 18"/>
          <p:cNvSpPr/>
          <p:nvPr/>
        </p:nvSpPr>
        <p:spPr>
          <a:xfrm>
            <a:off x="7069336" y="4267163"/>
            <a:ext cx="1702947" cy="401331"/>
          </a:xfrm>
          <a:prstGeom prst="roundRect">
            <a:avLst>
              <a:gd name="adj" fmla="val 50000"/>
            </a:avLst>
          </a:prstGeom>
          <a:solidFill>
            <a:srgbClr val="C9973A"/>
          </a:solidFill>
          <a:ln/>
        </p:spPr>
        <p:txBody>
          <a:bodyPr wrap="none" lIns="0" tIns="0" rIns="0" bIns="0" rtlCol="0" anchor="ctr">
            <a:normAutofit/>
          </a:bodyPr>
          <a:lstStyle/>
          <a:p>
            <a:pPr algn="ct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Compile timeline</a:t>
            </a:r>
            <a:endParaRPr lang="en-US" sz="1400" dirty="0"/>
          </a:p>
        </p:txBody>
      </p:sp>
      <p:sp>
        <p:nvSpPr>
          <p:cNvPr id="27" name="Text 19"/>
          <p:cNvSpPr/>
          <p:nvPr/>
        </p:nvSpPr>
        <p:spPr>
          <a:xfrm>
            <a:off x="812753" y="4927557"/>
            <a:ext cx="10883368"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FBD"/>
                </a:solidFill>
                <a:latin typeface="IBM Plex Sans" pitchFamily="34" charset="0"/>
                <a:ea typeface="IBM Plex Sans" pitchFamily="34" charset="-122"/>
                <a:cs typeface="IBM Plex Sans" pitchFamily="34" charset="-120"/>
              </a:rPr>
              <a:t>Any failure stops the run; there is no fallback score.</a:t>
            </a:r>
            <a:endParaRPr lang="en-US" sz="1400" dirty="0"/>
          </a:p>
        </p:txBody>
      </p:sp>
      <p:sp>
        <p:nvSpPr>
          <p:cNvPr id="28" name="Text 20"/>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9" name="Text 21"/>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2"/>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0"/>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Six sound engines, one shared event timeline</a:t>
            </a:r>
            <a:endParaRPr lang="en-US" sz="3200" dirty="0"/>
          </a:p>
        </p:txBody>
      </p:sp>
      <p:sp>
        <p:nvSpPr>
          <p:cNvPr id="9" name="Shape 4"/>
          <p:cNvSpPr/>
          <p:nvPr/>
        </p:nvSpPr>
        <p:spPr>
          <a:xfrm>
            <a:off x="815928" y="1628763"/>
            <a:ext cx="4883117" cy="1420298"/>
          </a:xfrm>
          <a:prstGeom prst="roundRect">
            <a:avLst>
              <a:gd name="adj" fmla="val 6930"/>
            </a:avLst>
          </a:prstGeom>
          <a:solidFill>
            <a:srgbClr val="FFFFFF"/>
          </a:solidFill>
          <a:ln w="6350">
            <a:solidFill>
              <a:srgbClr val="E2D8C6"/>
            </a:solidFill>
            <a:prstDash val="solid"/>
          </a:ln>
        </p:spPr>
      </p:sp>
      <p:pic>
        <p:nvPicPr>
          <p:cNvPr id="10" name="Image 3" descr="Note event and instrument model data both feed gesture plus response, which produces instrument audio">    </p:cNvPr>
          <p:cNvPicPr>
            <a:picLocks noChangeAspect="1"/>
          </p:cNvPicPr>
          <p:nvPr/>
        </p:nvPicPr>
        <p:blipFill>
          <a:blip r:embed="rId4"/>
          <a:srcRect l="0" r="0" t="-115" b="-115"/>
          <a:stretch/>
        </p:blipFill>
        <p:spPr>
          <a:xfrm>
            <a:off x="970494" y="1783333"/>
            <a:ext cx="4571967" cy="1111166"/>
          </a:xfrm>
          <a:prstGeom prst="rect">
            <a:avLst/>
          </a:prstGeom>
        </p:spPr>
      </p:pic>
      <p:sp>
        <p:nvSpPr>
          <p:cNvPr id="11" name="Text 5"/>
          <p:cNvSpPr/>
          <p:nvPr/>
        </p:nvSpPr>
        <p:spPr>
          <a:xfrm>
            <a:off x="6007023" y="1879526"/>
            <a:ext cx="5533184" cy="772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Notation instructions and stored response data drive a simulated gesture for each stem. One shared gain normalizes all stems and the master.</a:t>
            </a:r>
            <a:endParaRPr lang="en-US" sz="14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823516" y="3312732"/>
          <a:ext cx="10555614" cy="2502078"/>
        </p:xfrm>
        <a:graphic>
          <a:graphicData uri="http://schemas.openxmlformats.org/drawingml/2006/table">
            <a:tbl>
              <a:tblPr/>
              <a:tblGrid>
                <a:gridCol w="2533347"/>
                <a:gridCol w="8022267"/>
              </a:tblGrid>
              <a:tr h="357440">
                <a:tc>
                  <a:txBody>
                    <a:bodyPr/>
                    <a:lstStyle/>
                    <a:p>
                      <a:pPr indent="0" marL="0">
                        <a:lnSpc>
                          <a:spcPts val="1820"/>
                        </a:lnSpc>
                        <a:buNone/>
                      </a:pPr>
                      <a:r>
                        <a:rPr lang="en-US" sz="1300" b="1" dirty="0">
                          <a:solidFill>
                            <a:srgbClr val="1B1611"/>
                          </a:solidFill>
                          <a:latin typeface="IBM Plex Sans" pitchFamily="34" charset="0"/>
                          <a:ea typeface="IBM Plex Sans" pitchFamily="34" charset="-122"/>
                          <a:cs typeface="IBM Plex Sans" pitchFamily="34" charset="-120"/>
                        </a:rPr>
                        <a:t>Instrument</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820"/>
                        </a:lnSpc>
                        <a:buNone/>
                      </a:pPr>
                      <a:r>
                        <a:rPr lang="en-US" sz="1300" b="1" dirty="0">
                          <a:solidFill>
                            <a:srgbClr val="1B1611"/>
                          </a:solidFill>
                          <a:latin typeface="IBM Plex Sans" pitchFamily="34" charset="0"/>
                          <a:ea typeface="IBM Plex Sans" pitchFamily="34" charset="-122"/>
                          <a:cs typeface="IBM Plex Sans" pitchFamily="34" charset="-120"/>
                        </a:rPr>
                        <a:t>Stored representation and runtime response</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r>
              <a:tr h="357440">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Ranat ek</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Measured impulse responses for 15 bars, extended to 21 pitches; convolved with a mallet impulse</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357440">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Khong wong yai</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16 bosses as damped inharmonic modes, excited by a mallet transient</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357440">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Pi nai</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24 tones, six-hole fingerings [10]; whole phrase rendered in one pass [12]</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357440">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Taphon</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Seven hand strokes; coupled membrane modes and shell response</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357440">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Ching / chap</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Open and closed contacts with metallic modes and damping</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357440">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Klong that</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820"/>
                        </a:lnSpc>
                        <a:buNone/>
                      </a:pPr>
                      <a:r>
                        <a:rPr lang="en-US" sz="1300" dirty="0">
                          <a:solidFill>
                            <a:srgbClr val="1B1611"/>
                          </a:solidFill>
                          <a:latin typeface="IBM Plex Sans" pitchFamily="34" charset="0"/>
                          <a:ea typeface="IBM Plex Sans" pitchFamily="34" charset="-122"/>
                          <a:cs typeface="IBM Plex Sans" pitchFamily="34" charset="-120"/>
                        </a:rPr>
                        <a:t>Loaded-membrane clusters, pitch relaxation, opposite-head coupling</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bl>
          </a:graphicData>
        </a:graphic>
      </p:graphicFrame>
      <p:sp>
        <p:nvSpPr>
          <p:cNvPr id="13" name="Text 6"/>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14" name="Text 7"/>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1611"/>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6"/>
            <a:ext cx="12697" cy="285716"/>
          </a:xfrm>
          <a:prstGeom prst="rect">
            <a:avLst/>
          </a:prstGeom>
          <a:solidFill>
            <a:srgbClr val="4A3F31"/>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F6F1E7"/>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2"/>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B8AD99"/>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9" name="Text 4"/>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11</a:t>
            </a:r>
            <a:endParaRPr lang="en-US" sz="1200" dirty="0"/>
          </a:p>
        </p:txBody>
      </p:sp>
      <p:sp>
        <p:nvSpPr>
          <p:cNvPr id="10" name="Text 5"/>
          <p:cNvSpPr/>
          <p:nvPr/>
        </p:nvSpPr>
        <p:spPr>
          <a:xfrm>
            <a:off x="812753" y="812750"/>
            <a:ext cx="10889864" cy="274372"/>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C9973A"/>
                </a:solidFill>
                <a:latin typeface="IBM Plex Sans" pitchFamily="34" charset="0"/>
                <a:ea typeface="IBM Plex Sans" pitchFamily="34" charset="-122"/>
                <a:cs typeface="IBM Plex Sans" pitchFamily="34" charset="-120"/>
              </a:rPr>
              <a:t>LISTEN · CLICK A CLIP: A PLAYS, THEN B</a:t>
            </a:r>
            <a:endParaRPr lang="en-US" sz="1400" dirty="0"/>
          </a:p>
        </p:txBody>
      </p:sp>
      <p:sp>
        <p:nvSpPr>
          <p:cNvPr id="11" name="Text 6"/>
          <p:cNvSpPr/>
          <p:nvPr>
            <p:ph type="title"/>
          </p:nvPr>
        </p:nvSpPr>
        <p:spPr>
          <a:xfrm>
            <a:off x="812753" y="1137903"/>
            <a:ext cx="10889864"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F1E7"/>
                </a:solidFill>
                <a:latin typeface="EB Garamond" pitchFamily="18" charset="0"/>
                <a:ea typeface="EB Garamond" pitchFamily="18" charset="-122"/>
                <a:cs typeface="EB Garamond" pitchFamily="18" charset="-120"/>
              </a:rPr>
              <a:t>Songs you know, played by six Thai instruments</a:t>
            </a:r>
            <a:endParaRPr lang="en-US" sz="3200" dirty="0"/>
          </a:p>
        </p:txBody>
      </p:sp>
      <p:sp>
        <p:nvSpPr>
          <p:cNvPr id="12" name="Text 7"/>
          <p:cNvSpPr/>
          <p:nvPr/>
        </p:nvSpPr>
        <p:spPr>
          <a:xfrm>
            <a:off x="812753" y="1885913"/>
            <a:ext cx="5235604" cy="391164"/>
          </a:xfrm>
          <a:prstGeom prst="rect">
            <a:avLst/>
          </a:prstGeom>
          <a:noFill/>
          <a:ln/>
        </p:spPr>
        <p:txBody>
          <a:bodyPr wrap="square" lIns="0" tIns="0" rIns="0" bIns="0" rtlCol="0" anchor="t">
            <a:normAutofit/>
          </a:bodyPr>
          <a:lstStyle/>
          <a:p>
            <a:pPr algn="l" indent="0" marL="0">
              <a:lnSpc>
                <a:spcPts val="2880"/>
              </a:lnSpc>
              <a:buNone/>
            </a:pPr>
            <a:r>
              <a:rPr lang="en-US" sz="2400" b="1" dirty="0">
                <a:solidFill>
                  <a:srgbClr val="F6F1E7"/>
                </a:solidFill>
                <a:latin typeface="Noto Serif SC" pitchFamily="18" charset="0"/>
                <a:ea typeface="Noto Serif SC" pitchFamily="18" charset="-122"/>
                <a:cs typeface="Noto Serif SC" pitchFamily="18" charset="-120"/>
              </a:rPr>
              <a:t>月亮代表我的心</a:t>
            </a:r>
            <a:endParaRPr lang="en-US" sz="2400" dirty="0"/>
          </a:p>
        </p:txBody>
      </p:sp>
      <p:sp>
        <p:nvSpPr>
          <p:cNvPr id="13" name="Text 8"/>
          <p:cNvSpPr/>
          <p:nvPr/>
        </p:nvSpPr>
        <p:spPr>
          <a:xfrm>
            <a:off x="812753" y="2277070"/>
            <a:ext cx="5235604"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B8AD99"/>
                </a:solidFill>
                <a:latin typeface="IBM Plex Sans" pitchFamily="34" charset="0"/>
                <a:ea typeface="IBM Plex Sans" pitchFamily="34" charset="-122"/>
                <a:cs typeface="IBM Plex Sans" pitchFamily="34" charset="-120"/>
              </a:rPr>
              <a:t>The Moon Represents My Heart · POP909 #526</a:t>
            </a:r>
            <a:endParaRPr lang="en-US" sz="1300" dirty="0"/>
          </a:p>
        </p:txBody>
      </p:sp>
      <p:pic>
        <p:nvPicPr>
          <p:cNvPr id="21" name="526_YueLiang_ab.mp4">
            <a:hlinkClick r:id="" action="ppaction://media"/>
          </p:cNvPr>
          <p:cNvPicPr>
            <a:picLocks noChangeAspect="1"/>
          </p:cNvPicPr>
          <p:nvPr>
            <a:videoFile r:link="rId9"/>
            <p:extLst>
              <p:ext uri="{DAA4B4D4-6D71-4841-9C94-3DE7FCFB9230}">
                <p14:media xmlns:p14="http://schemas.microsoft.com/office/powerpoint/2010/main" r:embed="rId8"/>
              </p:ext>
            </p:extLst>
          </p:nvPr>
        </p:nvPicPr>
        <p:blipFill>
          <a:blip r:embed="rId4"/>
          <a:stretch>
            <a:fillRect/>
          </a:stretch>
        </p:blipFill>
        <p:spPr>
          <a:xfrm>
            <a:off x="819103" y="2616138"/>
            <a:ext cx="5067216" cy="1892216"/>
          </a:xfrm>
          <a:prstGeom prst="rect">
            <a:avLst/>
          </a:prstGeom>
        </p:spPr>
      </p:pic>
      <p:sp>
        <p:nvSpPr>
          <p:cNvPr id="15" name="Shape 9"/>
          <p:cNvSpPr/>
          <p:nvPr/>
        </p:nvSpPr>
        <p:spPr>
          <a:xfrm>
            <a:off x="815928" y="2612963"/>
            <a:ext cx="5073566" cy="1898566"/>
          </a:xfrm>
          <a:prstGeom prst="roundRect">
            <a:avLst>
              <a:gd name="adj" fmla="val 3846"/>
            </a:avLst>
          </a:prstGeom>
          <a:noFill/>
          <a:ln w="6350">
            <a:solidFill>
              <a:srgbClr val="4A3F31"/>
            </a:solidFill>
            <a:prstDash val="solid"/>
          </a:ln>
        </p:spPr>
      </p:sp>
      <p:sp>
        <p:nvSpPr>
          <p:cNvPr id="16" name="Text 10"/>
          <p:cNvSpPr/>
          <p:nvPr/>
        </p:nvSpPr>
        <p:spPr>
          <a:xfrm>
            <a:off x="6302241" y="1885913"/>
            <a:ext cx="5235691" cy="391164"/>
          </a:xfrm>
          <a:prstGeom prst="rect">
            <a:avLst/>
          </a:prstGeom>
          <a:noFill/>
          <a:ln/>
        </p:spPr>
        <p:txBody>
          <a:bodyPr wrap="square" lIns="0" tIns="0" rIns="0" bIns="0" rtlCol="0" anchor="t">
            <a:normAutofit/>
          </a:bodyPr>
          <a:lstStyle/>
          <a:p>
            <a:pPr algn="l" indent="0" marL="0">
              <a:lnSpc>
                <a:spcPts val="2880"/>
              </a:lnSpc>
              <a:buNone/>
            </a:pPr>
            <a:r>
              <a:rPr lang="en-US" sz="2400" b="1" dirty="0">
                <a:solidFill>
                  <a:srgbClr val="F6F1E7"/>
                </a:solidFill>
                <a:latin typeface="Noto Serif SC" pitchFamily="18" charset="0"/>
                <a:ea typeface="Noto Serif SC" pitchFamily="18" charset="-122"/>
                <a:cs typeface="Noto Serif SC" pitchFamily="18" charset="-120"/>
              </a:rPr>
              <a:t>晴天</a:t>
            </a:r>
            <a:endParaRPr lang="en-US" sz="2400" dirty="0"/>
          </a:p>
        </p:txBody>
      </p:sp>
      <p:sp>
        <p:nvSpPr>
          <p:cNvPr id="17" name="Text 11"/>
          <p:cNvSpPr/>
          <p:nvPr/>
        </p:nvSpPr>
        <p:spPr>
          <a:xfrm>
            <a:off x="6302241" y="2277070"/>
            <a:ext cx="5235691"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B8AD99"/>
                </a:solidFill>
                <a:latin typeface="IBM Plex Sans" pitchFamily="34" charset="0"/>
                <a:ea typeface="IBM Plex Sans" pitchFamily="34" charset="-122"/>
                <a:cs typeface="IBM Plex Sans" pitchFamily="34" charset="-120"/>
              </a:rPr>
              <a:t>Qing Tian (Sunny Day) · POP909 #516</a:t>
            </a:r>
            <a:endParaRPr lang="en-US" sz="1300" dirty="0"/>
          </a:p>
        </p:txBody>
      </p:sp>
      <p:pic>
        <p:nvPicPr>
          <p:cNvPr id="22" name="516_QingTian_ab.mp4">
            <a:hlinkClick r:id="" action="ppaction://media"/>
          </p:cNvPr>
          <p:cNvPicPr>
            <a:picLocks noChangeAspect="1"/>
          </p:cNvPicPr>
          <p:nvPr>
            <a:videoFile r:link="rId11"/>
            <p:extLst>
              <p:ext uri="{DAA4B4D4-6D71-4841-9C94-3DE7FCFB9230}">
                <p14:media xmlns:p14="http://schemas.microsoft.com/office/powerpoint/2010/main" r:embed="rId10"/>
              </p:ext>
            </p:extLst>
          </p:nvPr>
        </p:nvPicPr>
        <p:blipFill>
          <a:blip r:embed="rId5"/>
          <a:stretch>
            <a:fillRect/>
          </a:stretch>
        </p:blipFill>
        <p:spPr>
          <a:xfrm>
            <a:off x="6308591" y="2616138"/>
            <a:ext cx="5067216" cy="1892216"/>
          </a:xfrm>
          <a:prstGeom prst="rect">
            <a:avLst/>
          </a:prstGeom>
        </p:spPr>
      </p:pic>
      <p:sp>
        <p:nvSpPr>
          <p:cNvPr id="19" name="Shape 12"/>
          <p:cNvSpPr/>
          <p:nvPr/>
        </p:nvSpPr>
        <p:spPr>
          <a:xfrm>
            <a:off x="6305416" y="2612963"/>
            <a:ext cx="5073566" cy="1898566"/>
          </a:xfrm>
          <a:prstGeom prst="roundRect">
            <a:avLst>
              <a:gd name="adj" fmla="val 3846"/>
            </a:avLst>
          </a:prstGeom>
          <a:noFill/>
          <a:ln w="6350">
            <a:solidFill>
              <a:srgbClr val="4A3F31"/>
            </a:solidFill>
            <a:prstDash val="solid"/>
          </a:ln>
        </p:spPr>
      </p:sp>
      <p:sp>
        <p:nvSpPr>
          <p:cNvPr id="20" name="Text 13"/>
          <p:cNvSpPr/>
          <p:nvPr/>
        </p:nvSpPr>
        <p:spPr>
          <a:xfrm>
            <a:off x="812753" y="4851295"/>
            <a:ext cx="10464714"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B8AD99"/>
                </a:solidFill>
                <a:latin typeface="IBM Plex Sans" pitchFamily="34" charset="0"/>
                <a:ea typeface="IBM Plex Sans" pitchFamily="34" charset="-122"/>
                <a:cs typeface="IBM Plex Sans" pitchFamily="34" charset="-120"/>
              </a:rPr>
              <a:t>A: the POP909 MIDI [13] played on a plain piano. B: the same MIDI → Piphat 2.1 core → six stems; no hand editing; levels matched.</a:t>
            </a:r>
            <a:endParaRPr lang="en-US" sz="1300" dirty="0"/>
          </a:p>
        </p:txBody>
      </p:sp>
    </p:spTree>
  </p:cSld>
  <p:clrMapOvr>
    <a:masterClrMapping/>
  </p:clrMapOvr>
  <p:timing>
    <p:tnLst>
      <p:par>
        <p:cTn id="1" dur="indefinite" restart="never" nodeType="tmRoot">
          <p:childTnLst>
            <p:video>
              <p:cMediaNode vol="80000">
                <p:cTn id="2" fill="hold" display="0">
                  <p:stCondLst>
                    <p:cond delay="indefinite"/>
                  </p:stCondLst>
                </p:cTn>
                <p:tgtEl>
                  <p:spTgt spid="21"/>
                </p:tgtEl>
              </p:cMediaNode>
            </p:video>
            <p:video>
              <p:cMediaNode vol="80000">
                <p:cTn id="3" fill="hold" display="0">
                  <p:stCondLst>
                    <p:cond delay="indefinite"/>
                  </p:stCondLst>
                </p:cTn>
                <p:tgtEl>
                  <p:spTgt spid="2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2"/>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0"/>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Evaluation: one corpus per stage</a:t>
            </a:r>
            <a:endParaRPr lang="en-US" sz="3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823516" y="1687138"/>
          <a:ext cx="6136007" cy="2916779"/>
        </p:xfrm>
        <a:graphic>
          <a:graphicData uri="http://schemas.openxmlformats.org/drawingml/2006/table">
            <a:tbl>
              <a:tblPr/>
              <a:tblGrid>
                <a:gridCol w="1840802"/>
                <a:gridCol w="736321"/>
                <a:gridCol w="1349922"/>
                <a:gridCol w="2208963"/>
              </a:tblGrid>
              <a:tr h="384178">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Corpus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N</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Input</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Examines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r>
              <a:tr h="633150">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POP909 [13]</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909</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MIDI</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Melody and source-role retention</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633150">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URMP [14]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44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Real audio</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Transcription loss before arrangement</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633150">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BabySlakh [16]</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20</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Synthetic audio</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Controlled audio–MIDI comparison</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633150">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Probes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61</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Note events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Pitch and renderer conformance</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bl>
          </a:graphicData>
        </a:graphic>
      </p:graphicFrame>
      <p:sp>
        <p:nvSpPr>
          <p:cNvPr id="10" name="Shape 4"/>
          <p:cNvSpPr/>
          <p:nvPr/>
        </p:nvSpPr>
        <p:spPr>
          <a:xfrm>
            <a:off x="7318372" y="1679550"/>
            <a:ext cx="4057583" cy="2955582"/>
          </a:xfrm>
          <a:prstGeom prst="roundRect">
            <a:avLst>
              <a:gd name="adj" fmla="val 3330"/>
            </a:avLst>
          </a:prstGeom>
          <a:solidFill>
            <a:srgbClr val="FFFDF8"/>
          </a:solidFill>
          <a:ln w="6350">
            <a:solidFill>
              <a:srgbClr val="E2D8C6"/>
            </a:solidFill>
            <a:prstDash val="solid"/>
          </a:ln>
          <a:effectLst>
            <a:outerShdw sx="100000" sy="100000" kx="0" ky="0" algn="bl" rotWithShape="0" blurRad="304800" dist="127000" dir="5400000">
              <a:srgbClr val="1B1611">
                <a:alpha val="12000"/>
              </a:srgbClr>
            </a:outerShdw>
          </a:effectLst>
        </p:spPr>
      </p:sp>
      <p:sp>
        <p:nvSpPr>
          <p:cNvPr id="11" name="Text 5"/>
          <p:cNvSpPr/>
          <p:nvPr/>
        </p:nvSpPr>
        <p:spPr>
          <a:xfrm>
            <a:off x="7574511" y="1935690"/>
            <a:ext cx="3651664"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5F12"/>
                </a:solidFill>
                <a:latin typeface="IBM Plex Sans" pitchFamily="34" charset="0"/>
                <a:ea typeface="IBM Plex Sans" pitchFamily="34" charset="-122"/>
                <a:cs typeface="IBM Plex Sans" pitchFamily="34" charset="-120"/>
              </a:rPr>
              <a:t>METRICS</a:t>
            </a:r>
            <a:endParaRPr lang="en-US" sz="1200" dirty="0"/>
          </a:p>
        </p:txBody>
      </p:sp>
      <p:sp>
        <p:nvSpPr>
          <p:cNvPr id="12" name="Text 6"/>
          <p:cNvSpPr/>
          <p:nvPr/>
        </p:nvSpPr>
        <p:spPr>
          <a:xfrm>
            <a:off x="7574511" y="2275892"/>
            <a:ext cx="3651664" cy="487692"/>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B1611"/>
                </a:solidFill>
                <a:latin typeface="IBM Plex Sans" pitchFamily="34" charset="0"/>
                <a:ea typeface="IBM Plex Sans" pitchFamily="34" charset="-122"/>
                <a:cs typeface="IBM Plex Sans" pitchFamily="34" charset="-120"/>
              </a:rPr>
              <a:t>AMT note F1:</a:t>
            </a:r>
            <a:r>
              <a:rPr lang="en-US" sz="1300" dirty="0">
                <a:solidFill>
                  <a:srgbClr val="4A4238"/>
                </a:solidFill>
                <a:latin typeface="IBM Plex Sans" pitchFamily="34" charset="0"/>
                <a:ea typeface="IBM Plex Sans" pitchFamily="34" charset="-122"/>
                <a:cs typeface="IBM Plex Sans" pitchFamily="34" charset="-120"/>
              </a:rPr>
              <a:t> onset within 50 ms, pitch within 50 cents (mir_eval [17])</a:t>
            </a:r>
            <a:endParaRPr lang="en-US" sz="1300" dirty="0"/>
          </a:p>
        </p:txBody>
      </p:sp>
      <p:sp>
        <p:nvSpPr>
          <p:cNvPr id="13" name="Text 7"/>
          <p:cNvSpPr/>
          <p:nvPr/>
        </p:nvSpPr>
        <p:spPr>
          <a:xfrm>
            <a:off x="7574511" y="2865152"/>
            <a:ext cx="3651664" cy="718838"/>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B1611"/>
                </a:solidFill>
                <a:latin typeface="IBM Plex Sans" pitchFamily="34" charset="0"/>
                <a:ea typeface="IBM Plex Sans" pitchFamily="34" charset="-122"/>
                <a:cs typeface="IBM Plex Sans" pitchFamily="34" charset="-120"/>
              </a:rPr>
              <a:t>Arrangement F1:</a:t>
            </a:r>
            <a:r>
              <a:rPr lang="en-US" sz="1300" dirty="0">
                <a:solidFill>
                  <a:srgbClr val="4A4238"/>
                </a:solidFill>
                <a:latin typeface="IBM Plex Sans" pitchFamily="34" charset="0"/>
                <a:ea typeface="IBM Plex Sans" pitchFamily="34" charset="-122"/>
                <a:cs typeface="IBM Plex Sans" pitchFamily="34" charset="-120"/>
              </a:rPr>
              <a:t> section, room, slot and mapped degree; reference-MIDI path vs audio path</a:t>
            </a:r>
            <a:endParaRPr lang="en-US" sz="1300" dirty="0"/>
          </a:p>
        </p:txBody>
      </p:sp>
      <p:sp>
        <p:nvSpPr>
          <p:cNvPr id="14" name="Text 8"/>
          <p:cNvSpPr/>
          <p:nvPr/>
        </p:nvSpPr>
        <p:spPr>
          <a:xfrm>
            <a:off x="7574511" y="3685555"/>
            <a:ext cx="3651664" cy="718838"/>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B1611"/>
                </a:solidFill>
                <a:latin typeface="IBM Plex Sans" pitchFamily="34" charset="0"/>
                <a:ea typeface="IBM Plex Sans" pitchFamily="34" charset="-122"/>
                <a:cs typeface="IBM Plex Sans" pitchFamily="34" charset="-120"/>
              </a:rPr>
              <a:t>Reporting:</a:t>
            </a:r>
            <a:r>
              <a:rPr lang="en-US" sz="1300" dirty="0">
                <a:solidFill>
                  <a:srgbClr val="4A4238"/>
                </a:solidFill>
                <a:latin typeface="IBM Plex Sans" pitchFamily="34" charset="0"/>
                <a:ea typeface="IBM Plex Sans" pitchFamily="34" charset="-122"/>
                <a:cs typeface="IBM Plex Sans" pitchFamily="34" charset="-120"/>
              </a:rPr>
              <a:t> macro mean, 95% bootstrap CI (10,000 resamples); failures stay in the denominator</a:t>
            </a:r>
            <a:endParaRPr lang="en-US" sz="1300" dirty="0"/>
          </a:p>
        </p:txBody>
      </p:sp>
      <p:sp>
        <p:nvSpPr>
          <p:cNvPr id="15" name="Text 9"/>
          <p:cNvSpPr/>
          <p:nvPr/>
        </p:nvSpPr>
        <p:spPr>
          <a:xfrm>
            <a:off x="812753" y="5410194"/>
            <a:ext cx="9810664"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URMP and BabySlakh: 30 s from the first reference onset; both paths share one 120-BPM absolute-time grid.</a:t>
            </a:r>
            <a:endParaRPr lang="en-US" sz="1400" dirty="0"/>
          </a:p>
        </p:txBody>
      </p:sp>
      <p:sp>
        <p:nvSpPr>
          <p:cNvPr id="16" name="Text 10"/>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17" name="Text 11"/>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B1611"/>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0"/>
            <a:ext cx="12697" cy="285716"/>
          </a:xfrm>
          <a:prstGeom prst="rect">
            <a:avLst/>
          </a:prstGeom>
          <a:solidFill>
            <a:srgbClr val="4A3F31"/>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F6F1E7"/>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2"/>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B8AD99"/>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nvSpPr>
        <p:spPr>
          <a:xfrm>
            <a:off x="812753" y="812750"/>
            <a:ext cx="10883368" cy="274372"/>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C9973A"/>
                </a:solidFill>
                <a:latin typeface="IBM Plex Sans" pitchFamily="34" charset="0"/>
                <a:ea typeface="IBM Plex Sans" pitchFamily="34" charset="-122"/>
                <a:cs typeface="IBM Plex Sans" pitchFamily="34" charset="-120"/>
              </a:rPr>
              <a:t>RQ1 · POP909 · 909/909 MIDI RUNS COMPLETED</a:t>
            </a:r>
            <a:endParaRPr lang="en-US" sz="1400" dirty="0"/>
          </a:p>
        </p:txBody>
      </p:sp>
      <p:sp>
        <p:nvSpPr>
          <p:cNvPr id="9" name="Text 4"/>
          <p:cNvSpPr/>
          <p:nvPr>
            <p:ph type="title"/>
          </p:nvPr>
        </p:nvSpPr>
        <p:spPr>
          <a:xfrm>
            <a:off x="812753" y="1142950"/>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6F1E7"/>
                </a:solidFill>
                <a:latin typeface="EB Garamond" pitchFamily="18" charset="0"/>
                <a:ea typeface="EB Garamond" pitchFamily="18" charset="-122"/>
                <a:cs typeface="EB Garamond" pitchFamily="18" charset="-120"/>
              </a:rPr>
              <a:t>Melody is kept; supporting material is reduced on purpose</a:t>
            </a:r>
            <a:endParaRPr lang="en-US" sz="3200" dirty="0"/>
          </a:p>
        </p:txBody>
      </p:sp>
      <p:sp>
        <p:nvSpPr>
          <p:cNvPr id="10" name="Shape 5"/>
          <p:cNvSpPr/>
          <p:nvPr/>
        </p:nvSpPr>
        <p:spPr>
          <a:xfrm>
            <a:off x="812753" y="2546263"/>
            <a:ext cx="2451040" cy="0"/>
          </a:xfrm>
          <a:prstGeom prst="line">
            <a:avLst/>
          </a:prstGeom>
          <a:noFill/>
          <a:ln w="12700">
            <a:solidFill>
              <a:srgbClr val="C9973A"/>
            </a:solidFill>
            <a:prstDash val="solid"/>
          </a:ln>
        </p:spPr>
      </p:sp>
      <p:sp>
        <p:nvSpPr>
          <p:cNvPr id="11" name="Text 6"/>
          <p:cNvSpPr/>
          <p:nvPr/>
        </p:nvSpPr>
        <p:spPr>
          <a:xfrm>
            <a:off x="812753" y="2703035"/>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C9973A"/>
                </a:solidFill>
                <a:latin typeface="EB Garamond" pitchFamily="18" charset="0"/>
                <a:ea typeface="EB Garamond" pitchFamily="18" charset="-122"/>
                <a:cs typeface="EB Garamond" pitchFamily="18" charset="-120"/>
              </a:rPr>
              <a:t>86.2%</a:t>
            </a:r>
            <a:endParaRPr lang="en-US" sz="6000" dirty="0"/>
          </a:p>
        </p:txBody>
      </p:sp>
      <p:sp>
        <p:nvSpPr>
          <p:cNvPr id="12" name="Shape 7"/>
          <p:cNvSpPr/>
          <p:nvPr/>
        </p:nvSpPr>
        <p:spPr>
          <a:xfrm>
            <a:off x="812753" y="3541185"/>
            <a:ext cx="2451040" cy="63483"/>
          </a:xfrm>
          <a:prstGeom prst="roundRect">
            <a:avLst>
              <a:gd name="adj" fmla="val 50000"/>
            </a:avLst>
          </a:prstGeom>
          <a:solidFill>
            <a:srgbClr val="3A3128"/>
          </a:solidFill>
          <a:ln/>
        </p:spPr>
      </p:sp>
      <p:sp>
        <p:nvSpPr>
          <p:cNvPr id="13" name="Shape 8"/>
          <p:cNvSpPr/>
          <p:nvPr/>
        </p:nvSpPr>
        <p:spPr>
          <a:xfrm>
            <a:off x="812753" y="3541185"/>
            <a:ext cx="2114537" cy="63483"/>
          </a:xfrm>
          <a:prstGeom prst="roundRect">
            <a:avLst>
              <a:gd name="adj" fmla="val 50000"/>
            </a:avLst>
          </a:prstGeom>
          <a:solidFill>
            <a:srgbClr val="C9973A"/>
          </a:solidFill>
          <a:ln/>
        </p:spPr>
      </p:sp>
      <p:sp>
        <p:nvSpPr>
          <p:cNvPr id="14" name="Text 9"/>
          <p:cNvSpPr/>
          <p:nvPr/>
        </p:nvSpPr>
        <p:spPr>
          <a:xfrm>
            <a:off x="812753" y="3680848"/>
            <a:ext cx="252457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7"/>
                </a:solidFill>
                <a:latin typeface="IBM Plex Sans" pitchFamily="34" charset="0"/>
                <a:ea typeface="IBM Plex Sans" pitchFamily="34" charset="-122"/>
                <a:cs typeface="IBM Plex Sans" pitchFamily="34" charset="-120"/>
              </a:rPr>
              <a:t>Melody-transfer F1</a:t>
            </a:r>
            <a:endParaRPr lang="en-US" sz="1400" dirty="0"/>
          </a:p>
        </p:txBody>
      </p:sp>
      <p:sp>
        <p:nvSpPr>
          <p:cNvPr id="15" name="Text 10"/>
          <p:cNvSpPr/>
          <p:nvPr/>
        </p:nvSpPr>
        <p:spPr>
          <a:xfrm>
            <a:off x="812753" y="4005994"/>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95% CI 84.9–87.5</a:t>
            </a:r>
            <a:endParaRPr lang="en-US" sz="1200" dirty="0"/>
          </a:p>
        </p:txBody>
      </p:sp>
      <p:sp>
        <p:nvSpPr>
          <p:cNvPr id="16" name="Shape 11"/>
          <p:cNvSpPr/>
          <p:nvPr/>
        </p:nvSpPr>
        <p:spPr>
          <a:xfrm>
            <a:off x="3517893" y="2546263"/>
            <a:ext cx="2451040" cy="0"/>
          </a:xfrm>
          <a:prstGeom prst="line">
            <a:avLst/>
          </a:prstGeom>
          <a:noFill/>
          <a:ln w="12700">
            <a:solidFill>
              <a:srgbClr val="C9973A"/>
            </a:solidFill>
            <a:prstDash val="solid"/>
          </a:ln>
        </p:spPr>
      </p:sp>
      <p:sp>
        <p:nvSpPr>
          <p:cNvPr id="17" name="Text 12"/>
          <p:cNvSpPr/>
          <p:nvPr/>
        </p:nvSpPr>
        <p:spPr>
          <a:xfrm>
            <a:off x="3517893" y="2703035"/>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C9973A"/>
                </a:solidFill>
                <a:latin typeface="EB Garamond" pitchFamily="18" charset="0"/>
                <a:ea typeface="EB Garamond" pitchFamily="18" charset="-122"/>
                <a:cs typeface="EB Garamond" pitchFamily="18" charset="-120"/>
              </a:rPr>
              <a:t>79.6%</a:t>
            </a:r>
            <a:endParaRPr lang="en-US" sz="6000" dirty="0"/>
          </a:p>
        </p:txBody>
      </p:sp>
      <p:sp>
        <p:nvSpPr>
          <p:cNvPr id="18" name="Shape 13"/>
          <p:cNvSpPr/>
          <p:nvPr/>
        </p:nvSpPr>
        <p:spPr>
          <a:xfrm>
            <a:off x="3517893" y="3541185"/>
            <a:ext cx="2451040" cy="63483"/>
          </a:xfrm>
          <a:prstGeom prst="roundRect">
            <a:avLst>
              <a:gd name="adj" fmla="val 50000"/>
            </a:avLst>
          </a:prstGeom>
          <a:solidFill>
            <a:srgbClr val="3A3128"/>
          </a:solidFill>
          <a:ln/>
        </p:spPr>
      </p:sp>
      <p:sp>
        <p:nvSpPr>
          <p:cNvPr id="19" name="Shape 14"/>
          <p:cNvSpPr/>
          <p:nvPr/>
        </p:nvSpPr>
        <p:spPr>
          <a:xfrm>
            <a:off x="3517893" y="3541185"/>
            <a:ext cx="1949396" cy="63483"/>
          </a:xfrm>
          <a:prstGeom prst="roundRect">
            <a:avLst>
              <a:gd name="adj" fmla="val 50000"/>
            </a:avLst>
          </a:prstGeom>
          <a:solidFill>
            <a:srgbClr val="C9973A"/>
          </a:solidFill>
          <a:ln/>
        </p:spPr>
      </p:sp>
      <p:sp>
        <p:nvSpPr>
          <p:cNvPr id="20" name="Text 15"/>
          <p:cNvSpPr/>
          <p:nvPr/>
        </p:nvSpPr>
        <p:spPr>
          <a:xfrm>
            <a:off x="3517893" y="3680848"/>
            <a:ext cx="252457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7"/>
                </a:solidFill>
                <a:latin typeface="IBM Plex Sans" pitchFamily="34" charset="0"/>
                <a:ea typeface="IBM Plex Sans" pitchFamily="34" charset="-122"/>
                <a:cs typeface="IBM Plex Sans" pitchFamily="34" charset="-120"/>
              </a:rPr>
              <a:t>Melody coverage</a:t>
            </a:r>
            <a:endParaRPr lang="en-US" sz="1400" dirty="0"/>
          </a:p>
        </p:txBody>
      </p:sp>
      <p:sp>
        <p:nvSpPr>
          <p:cNvPr id="21" name="Text 16"/>
          <p:cNvSpPr/>
          <p:nvPr/>
        </p:nvSpPr>
        <p:spPr>
          <a:xfrm>
            <a:off x="3517893" y="4005994"/>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95% CI 78.1–81.1</a:t>
            </a:r>
            <a:endParaRPr lang="en-US" sz="1200" dirty="0"/>
          </a:p>
        </p:txBody>
      </p:sp>
      <p:sp>
        <p:nvSpPr>
          <p:cNvPr id="22" name="Shape 17"/>
          <p:cNvSpPr/>
          <p:nvPr/>
        </p:nvSpPr>
        <p:spPr>
          <a:xfrm>
            <a:off x="6222950" y="2546263"/>
            <a:ext cx="2451040" cy="0"/>
          </a:xfrm>
          <a:prstGeom prst="line">
            <a:avLst/>
          </a:prstGeom>
          <a:noFill/>
          <a:ln w="12700">
            <a:solidFill>
              <a:srgbClr val="D9CFBD"/>
            </a:solidFill>
            <a:prstDash val="solid"/>
          </a:ln>
        </p:spPr>
      </p:sp>
      <p:sp>
        <p:nvSpPr>
          <p:cNvPr id="23" name="Text 18"/>
          <p:cNvSpPr/>
          <p:nvPr/>
        </p:nvSpPr>
        <p:spPr>
          <a:xfrm>
            <a:off x="6222950" y="2703035"/>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D9CFBD"/>
                </a:solidFill>
                <a:latin typeface="EB Garamond" pitchFamily="18" charset="0"/>
                <a:ea typeface="EB Garamond" pitchFamily="18" charset="-122"/>
                <a:cs typeface="EB Garamond" pitchFamily="18" charset="-120"/>
              </a:rPr>
              <a:t>57.7%</a:t>
            </a:r>
            <a:endParaRPr lang="en-US" sz="6000" dirty="0"/>
          </a:p>
        </p:txBody>
      </p:sp>
      <p:sp>
        <p:nvSpPr>
          <p:cNvPr id="24" name="Shape 19"/>
          <p:cNvSpPr/>
          <p:nvPr/>
        </p:nvSpPr>
        <p:spPr>
          <a:xfrm>
            <a:off x="6222950" y="3541185"/>
            <a:ext cx="2451040" cy="63483"/>
          </a:xfrm>
          <a:prstGeom prst="roundRect">
            <a:avLst>
              <a:gd name="adj" fmla="val 50000"/>
            </a:avLst>
          </a:prstGeom>
          <a:solidFill>
            <a:srgbClr val="3A3128"/>
          </a:solidFill>
          <a:ln/>
        </p:spPr>
      </p:sp>
      <p:sp>
        <p:nvSpPr>
          <p:cNvPr id="25" name="Shape 20"/>
          <p:cNvSpPr/>
          <p:nvPr/>
        </p:nvSpPr>
        <p:spPr>
          <a:xfrm>
            <a:off x="6222950" y="3541185"/>
            <a:ext cx="1415969" cy="63483"/>
          </a:xfrm>
          <a:prstGeom prst="roundRect">
            <a:avLst>
              <a:gd name="adj" fmla="val 50000"/>
            </a:avLst>
          </a:prstGeom>
          <a:solidFill>
            <a:srgbClr val="D9CFBD"/>
          </a:solidFill>
          <a:ln/>
        </p:spPr>
      </p:sp>
      <p:sp>
        <p:nvSpPr>
          <p:cNvPr id="26" name="Text 21"/>
          <p:cNvSpPr/>
          <p:nvPr/>
        </p:nvSpPr>
        <p:spPr>
          <a:xfrm>
            <a:off x="6222950" y="3680848"/>
            <a:ext cx="252457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7"/>
                </a:solidFill>
                <a:latin typeface="IBM Plex Sans" pitchFamily="34" charset="0"/>
                <a:ea typeface="IBM Plex Sans" pitchFamily="34" charset="-122"/>
                <a:cs typeface="IBM Plex Sans" pitchFamily="34" charset="-120"/>
              </a:rPr>
              <a:t>Bridge coverage</a:t>
            </a:r>
            <a:endParaRPr lang="en-US" sz="1400" dirty="0"/>
          </a:p>
        </p:txBody>
      </p:sp>
      <p:sp>
        <p:nvSpPr>
          <p:cNvPr id="27" name="Text 22"/>
          <p:cNvSpPr/>
          <p:nvPr/>
        </p:nvSpPr>
        <p:spPr>
          <a:xfrm>
            <a:off x="6222950" y="4005994"/>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95% CI 56.3–59.0</a:t>
            </a:r>
            <a:endParaRPr lang="en-US" sz="1200" dirty="0"/>
          </a:p>
        </p:txBody>
      </p:sp>
      <p:sp>
        <p:nvSpPr>
          <p:cNvPr id="28" name="Shape 23"/>
          <p:cNvSpPr/>
          <p:nvPr/>
        </p:nvSpPr>
        <p:spPr>
          <a:xfrm>
            <a:off x="8928090" y="2546263"/>
            <a:ext cx="2451040" cy="0"/>
          </a:xfrm>
          <a:prstGeom prst="line">
            <a:avLst/>
          </a:prstGeom>
          <a:noFill/>
          <a:ln w="12700">
            <a:solidFill>
              <a:srgbClr val="D9CFBD"/>
            </a:solidFill>
            <a:prstDash val="solid"/>
          </a:ln>
        </p:spPr>
      </p:sp>
      <p:sp>
        <p:nvSpPr>
          <p:cNvPr id="29" name="Text 24"/>
          <p:cNvSpPr/>
          <p:nvPr/>
        </p:nvSpPr>
        <p:spPr>
          <a:xfrm>
            <a:off x="8928090" y="2703035"/>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D9CFBD"/>
                </a:solidFill>
                <a:latin typeface="EB Garamond" pitchFamily="18" charset="0"/>
                <a:ea typeface="EB Garamond" pitchFamily="18" charset="-122"/>
                <a:cs typeface="EB Garamond" pitchFamily="18" charset="-120"/>
              </a:rPr>
              <a:t>14.3%</a:t>
            </a:r>
            <a:endParaRPr lang="en-US" sz="6000" dirty="0"/>
          </a:p>
        </p:txBody>
      </p:sp>
      <p:sp>
        <p:nvSpPr>
          <p:cNvPr id="30" name="Shape 25"/>
          <p:cNvSpPr/>
          <p:nvPr/>
        </p:nvSpPr>
        <p:spPr>
          <a:xfrm>
            <a:off x="8928090" y="3541185"/>
            <a:ext cx="2451040" cy="63483"/>
          </a:xfrm>
          <a:prstGeom prst="roundRect">
            <a:avLst>
              <a:gd name="adj" fmla="val 50000"/>
            </a:avLst>
          </a:prstGeom>
          <a:solidFill>
            <a:srgbClr val="3A3128"/>
          </a:solidFill>
          <a:ln/>
        </p:spPr>
      </p:sp>
      <p:sp>
        <p:nvSpPr>
          <p:cNvPr id="31" name="Shape 26"/>
          <p:cNvSpPr/>
          <p:nvPr/>
        </p:nvSpPr>
        <p:spPr>
          <a:xfrm>
            <a:off x="8928090" y="3541185"/>
            <a:ext cx="349200" cy="63483"/>
          </a:xfrm>
          <a:prstGeom prst="roundRect">
            <a:avLst>
              <a:gd name="adj" fmla="val 50000"/>
            </a:avLst>
          </a:prstGeom>
          <a:solidFill>
            <a:srgbClr val="D9CFBD"/>
          </a:solidFill>
          <a:ln/>
        </p:spPr>
      </p:sp>
      <p:sp>
        <p:nvSpPr>
          <p:cNvPr id="32" name="Text 27"/>
          <p:cNvSpPr/>
          <p:nvPr/>
        </p:nvSpPr>
        <p:spPr>
          <a:xfrm>
            <a:off x="8928090" y="3680848"/>
            <a:ext cx="252457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7"/>
                </a:solidFill>
                <a:latin typeface="IBM Plex Sans" pitchFamily="34" charset="0"/>
                <a:ea typeface="IBM Plex Sans" pitchFamily="34" charset="-122"/>
                <a:cs typeface="IBM Plex Sans" pitchFamily="34" charset="-120"/>
              </a:rPr>
              <a:t>Piano coverage</a:t>
            </a:r>
            <a:endParaRPr lang="en-US" sz="1400" dirty="0"/>
          </a:p>
        </p:txBody>
      </p:sp>
      <p:sp>
        <p:nvSpPr>
          <p:cNvPr id="33" name="Text 28"/>
          <p:cNvSpPr/>
          <p:nvPr/>
        </p:nvSpPr>
        <p:spPr>
          <a:xfrm>
            <a:off x="8928090" y="4005994"/>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95% CI 13.8–14.8</a:t>
            </a:r>
            <a:endParaRPr lang="en-US" sz="1200" dirty="0"/>
          </a:p>
        </p:txBody>
      </p:sp>
      <p:sp>
        <p:nvSpPr>
          <p:cNvPr id="34" name="Text 29"/>
          <p:cNvSpPr/>
          <p:nvPr/>
        </p:nvSpPr>
        <p:spPr>
          <a:xfrm>
            <a:off x="812753" y="5029126"/>
            <a:ext cx="9810664"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CFBD"/>
                </a:solidFill>
                <a:latin typeface="IBM Plex Sans" pitchFamily="34" charset="0"/>
                <a:ea typeface="IBM Plex Sans" pitchFamily="34" charset="-122"/>
                <a:cs typeface="IBM Plex Sans" pitchFamily="34" charset="-120"/>
              </a:rPr>
              <a:t>Source-free pitched events and playability violations: mean 0.0. F1 checks room–slot–degree placement; coverage counts labeled notes represented.</a:t>
            </a:r>
            <a:endParaRPr lang="en-US" sz="1400" dirty="0"/>
          </a:p>
        </p:txBody>
      </p:sp>
      <p:sp>
        <p:nvSpPr>
          <p:cNvPr id="35" name="Text 30"/>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36" name="Text 31"/>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2"/>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2"/>
            <a:ext cx="380983" cy="380983"/>
          </a:xfrm>
          <a:prstGeom prst="rect">
            <a:avLst/>
          </a:prstGeom>
        </p:spPr>
      </p:pic>
      <p:sp>
        <p:nvSpPr>
          <p:cNvPr id="4" name="Shape 0"/>
          <p:cNvSpPr/>
          <p:nvPr/>
        </p:nvSpPr>
        <p:spPr>
          <a:xfrm>
            <a:off x="1885745" y="301520"/>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2"/>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2"/>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nvSpPr>
        <p:spPr>
          <a:xfrm>
            <a:off x="812753" y="812750"/>
            <a:ext cx="10883368" cy="274372"/>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8A5F12"/>
                </a:solidFill>
                <a:latin typeface="IBM Plex Sans" pitchFamily="34" charset="0"/>
                <a:ea typeface="IBM Plex Sans" pitchFamily="34" charset="-122"/>
                <a:cs typeface="IBM Plex Sans" pitchFamily="34" charset="-120"/>
              </a:rPr>
              <a:t>RQ2 · RQ3 · AUDIO PATH VS REFERENCE-MIDI PATH</a:t>
            </a:r>
            <a:endParaRPr lang="en-US" sz="1400" dirty="0"/>
          </a:p>
        </p:txBody>
      </p:sp>
      <p:sp>
        <p:nvSpPr>
          <p:cNvPr id="9" name="Text 4"/>
          <p:cNvSpPr/>
          <p:nvPr>
            <p:ph type="title"/>
          </p:nvPr>
        </p:nvSpPr>
        <p:spPr>
          <a:xfrm>
            <a:off x="812753" y="1142944"/>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Transcription is the main source of disagreement</a:t>
            </a:r>
            <a:endParaRPr lang="en-US" sz="3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823516" y="1915676"/>
          <a:ext cx="10555614" cy="1401507"/>
        </p:xfrm>
        <a:graphic>
          <a:graphicData uri="http://schemas.openxmlformats.org/drawingml/2006/table">
            <a:tbl>
              <a:tblPr/>
              <a:tblGrid>
                <a:gridCol w="1900011"/>
                <a:gridCol w="1477786"/>
                <a:gridCol w="2533347"/>
                <a:gridCol w="2533347"/>
                <a:gridCol w="2111123"/>
              </a:tblGrid>
              <a:tr h="384178">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Corpus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Audio runs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AMT note F1</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Arrangement F1</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c>
                  <a:txBody>
                    <a:bodyPr/>
                    <a:lstStyle/>
                    <a:p>
                      <a:pPr indent="0" marL="0">
                        <a:lnSpc>
                          <a:spcPts val="1960"/>
                        </a:lnSpc>
                        <a:buNone/>
                      </a:pPr>
                      <a:r>
                        <a:rPr lang="en-US" sz="1400" b="1" dirty="0">
                          <a:solidFill>
                            <a:srgbClr val="1B1611"/>
                          </a:solidFill>
                          <a:latin typeface="IBM Plex Sans" pitchFamily="34" charset="0"/>
                          <a:ea typeface="IBM Plex Sans" pitchFamily="34" charset="-122"/>
                          <a:cs typeface="IBM Plex Sans" pitchFamily="34" charset="-120"/>
                        </a:rPr>
                        <a:t>Strict onset–pitch F1</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6B2AB"/>
                      </a:solidFill>
                      <a:prstDash val="solid"/>
                      <a:round/>
                      <a:headEnd type="none" w="med" len="med"/>
                      <a:tailEnd type="none" w="med" len="med"/>
                    </a:lnL>
                    <a:lnR w="12700" cap="flat" cmpd="sng" algn="ctr">
                      <a:solidFill>
                        <a:srgbClr val="B6B2AB"/>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6B2AB"/>
                      </a:solidFill>
                      <a:prstDash val="solid"/>
                      <a:round/>
                      <a:headEnd type="none" w="med" len="med"/>
                      <a:tailEnd type="none" w="med" len="med"/>
                    </a:lnB>
                    <a:solidFill>
                      <a:srgbClr val="E4DFD6"/>
                    </a:solidFill>
                  </a:tcPr>
                </a:tc>
              </a:tr>
              <a:tr h="384178">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URMP (real)</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43/44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60.4 [52.8–67.4]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35.6 [28.4–42.7]</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13.8</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6B2AB"/>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r h="633150">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BabySlakh (synthetic)</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20/20</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49.8 [44.6–54.7]</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27.4 [21.1–33.6]</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8.4</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r>
            </a:tbl>
          </a:graphicData>
        </a:graphic>
      </p:graphicFrame>
      <p:sp>
        <p:nvSpPr>
          <p:cNvPr id="11" name="Shape 5"/>
          <p:cNvSpPr/>
          <p:nvPr/>
        </p:nvSpPr>
        <p:spPr>
          <a:xfrm>
            <a:off x="815928" y="3432107"/>
            <a:ext cx="5175223" cy="1167627"/>
          </a:xfrm>
          <a:prstGeom prst="roundRect">
            <a:avLst>
              <a:gd name="adj" fmla="val 6254"/>
            </a:avLst>
          </a:prstGeom>
          <a:solidFill>
            <a:srgbClr val="FFFDF8"/>
          </a:solidFill>
          <a:ln w="6350">
            <a:solidFill>
              <a:srgbClr val="E2D8C6"/>
            </a:solidFill>
            <a:prstDash val="solid"/>
          </a:ln>
        </p:spPr>
      </p:sp>
      <p:sp>
        <p:nvSpPr>
          <p:cNvPr id="12" name="Text 6"/>
          <p:cNvSpPr/>
          <p:nvPr/>
        </p:nvSpPr>
        <p:spPr>
          <a:xfrm>
            <a:off x="1021280" y="3637459"/>
            <a:ext cx="4907454"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RQ2: real audio</a:t>
            </a:r>
            <a:endParaRPr lang="en-US" sz="1600" dirty="0"/>
          </a:p>
        </p:txBody>
      </p:sp>
      <p:sp>
        <p:nvSpPr>
          <p:cNvPr id="13" name="Text 7"/>
          <p:cNvSpPr/>
          <p:nvPr/>
        </p:nvSpPr>
        <p:spPr>
          <a:xfrm>
            <a:off x="1021280" y="3932089"/>
            <a:ext cx="4907454" cy="487692"/>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Substantially alters the notation: 35.6% arrangement F1, 13.8% with exact target onset and pitch.</a:t>
            </a:r>
            <a:endParaRPr lang="en-US" sz="1300" dirty="0"/>
          </a:p>
        </p:txBody>
      </p:sp>
      <p:sp>
        <p:nvSpPr>
          <p:cNvPr id="14" name="Shape 8"/>
          <p:cNvSpPr/>
          <p:nvPr/>
        </p:nvSpPr>
        <p:spPr>
          <a:xfrm>
            <a:off x="6200732" y="3432107"/>
            <a:ext cx="5175223" cy="936480"/>
          </a:xfrm>
          <a:prstGeom prst="roundRect">
            <a:avLst>
              <a:gd name="adj" fmla="val 7798"/>
            </a:avLst>
          </a:prstGeom>
          <a:solidFill>
            <a:srgbClr val="FFFDF8"/>
          </a:solidFill>
          <a:ln w="6350">
            <a:solidFill>
              <a:srgbClr val="E2D8C6"/>
            </a:solidFill>
            <a:prstDash val="solid"/>
          </a:ln>
        </p:spPr>
      </p:sp>
      <p:sp>
        <p:nvSpPr>
          <p:cNvPr id="15" name="Text 9"/>
          <p:cNvSpPr/>
          <p:nvPr/>
        </p:nvSpPr>
        <p:spPr>
          <a:xfrm>
            <a:off x="6406084" y="3637459"/>
            <a:ext cx="4907454"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RQ3: synthetic audio</a:t>
            </a:r>
            <a:endParaRPr lang="en-US" sz="1600" dirty="0"/>
          </a:p>
        </p:txBody>
      </p:sp>
      <p:sp>
        <p:nvSpPr>
          <p:cNvPr id="16" name="Text 10"/>
          <p:cNvSpPr/>
          <p:nvPr/>
        </p:nvSpPr>
        <p:spPr>
          <a:xfrm>
            <a:off x="6406084" y="3932089"/>
            <a:ext cx="4907454" cy="256546"/>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Does not close the gap: 27.4% arrangement F1.</a:t>
            </a:r>
            <a:endParaRPr lang="en-US" sz="1300" dirty="0"/>
          </a:p>
        </p:txBody>
      </p:sp>
      <p:sp>
        <p:nvSpPr>
          <p:cNvPr id="17" name="Text 11"/>
          <p:cNvSpPr/>
          <p:nvPr/>
        </p:nvSpPr>
        <p:spPr>
          <a:xfrm>
            <a:off x="812753" y="4952944"/>
            <a:ext cx="10464714" cy="451872"/>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Macro F1 (%), 95% bootstrap CI. Columns use different matching rules and must not be subtracted; agreement does not mean one arrangement is musically better.</a:t>
            </a:r>
            <a:endParaRPr lang="en-US" sz="1200" dirty="0"/>
          </a:p>
        </p:txBody>
      </p:sp>
      <p:sp>
        <p:nvSpPr>
          <p:cNvPr id="18" name="Text 12"/>
          <p:cNvSpPr/>
          <p:nvPr/>
        </p:nvSpPr>
        <p:spPr>
          <a:xfrm>
            <a:off x="812753" y="6238335"/>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19" name="Text 13"/>
          <p:cNvSpPr/>
          <p:nvPr/>
        </p:nvSpPr>
        <p:spPr>
          <a:xfrm>
            <a:off x="10058498" y="6238335"/>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8"/>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8"/>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8"/>
            <a:ext cx="438076" cy="380983"/>
          </a:xfrm>
          <a:prstGeom prst="rect">
            <a:avLst/>
          </a:prstGeom>
        </p:spPr>
      </p:pic>
      <p:sp>
        <p:nvSpPr>
          <p:cNvPr id="6" name="Text 1"/>
          <p:cNvSpPr/>
          <p:nvPr/>
        </p:nvSpPr>
        <p:spPr>
          <a:xfrm>
            <a:off x="2590450" y="293371"/>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8"/>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nvSpPr>
        <p:spPr>
          <a:xfrm>
            <a:off x="812753" y="812757"/>
            <a:ext cx="10883368" cy="274372"/>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8A5F12"/>
                </a:solidFill>
                <a:latin typeface="IBM Plex Sans" pitchFamily="34" charset="0"/>
                <a:ea typeface="IBM Plex Sans" pitchFamily="34" charset="-122"/>
                <a:cs typeface="IBM Plex Sans" pitchFamily="34" charset="-120"/>
              </a:rPr>
              <a:t>RQ4 · RENDERER PROBES</a:t>
            </a:r>
            <a:endParaRPr lang="en-US" sz="1400" dirty="0"/>
          </a:p>
        </p:txBody>
      </p:sp>
      <p:sp>
        <p:nvSpPr>
          <p:cNvPr id="9" name="Text 4"/>
          <p:cNvSpPr/>
          <p:nvPr>
            <p:ph type="title"/>
          </p:nvPr>
        </p:nvSpPr>
        <p:spPr>
          <a:xfrm>
            <a:off x="812753" y="1142950"/>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The engines obey the notation and rerender identically</a:t>
            </a:r>
            <a:endParaRPr lang="en-US" sz="3200" dirty="0"/>
          </a:p>
        </p:txBody>
      </p:sp>
      <p:sp>
        <p:nvSpPr>
          <p:cNvPr id="10" name="Shape 5"/>
          <p:cNvSpPr/>
          <p:nvPr/>
        </p:nvSpPr>
        <p:spPr>
          <a:xfrm>
            <a:off x="812753" y="2419300"/>
            <a:ext cx="2451040" cy="0"/>
          </a:xfrm>
          <a:prstGeom prst="line">
            <a:avLst/>
          </a:prstGeom>
          <a:noFill/>
          <a:ln w="12700">
            <a:solidFill>
              <a:srgbClr val="C9973A"/>
            </a:solidFill>
            <a:prstDash val="solid"/>
          </a:ln>
        </p:spPr>
      </p:sp>
      <p:sp>
        <p:nvSpPr>
          <p:cNvPr id="11" name="Text 6"/>
          <p:cNvSpPr/>
          <p:nvPr/>
        </p:nvSpPr>
        <p:spPr>
          <a:xfrm>
            <a:off x="812753" y="2576072"/>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8A5F12"/>
                </a:solidFill>
                <a:latin typeface="EB Garamond" pitchFamily="18" charset="0"/>
                <a:ea typeface="EB Garamond" pitchFamily="18" charset="-122"/>
                <a:cs typeface="EB Garamond" pitchFamily="18" charset="-120"/>
              </a:rPr>
              <a:t>1.23</a:t>
            </a:r>
            <a:endParaRPr lang="en-US" sz="6000" dirty="0"/>
          </a:p>
        </p:txBody>
      </p:sp>
      <p:sp>
        <p:nvSpPr>
          <p:cNvPr id="12" name="Text 7"/>
          <p:cNvSpPr/>
          <p:nvPr/>
        </p:nvSpPr>
        <p:spPr>
          <a:xfrm>
            <a:off x="812753" y="3414223"/>
            <a:ext cx="252457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Median pitch error, cents</a:t>
            </a:r>
            <a:endParaRPr lang="en-US" sz="1400" dirty="0"/>
          </a:p>
        </p:txBody>
      </p:sp>
      <p:sp>
        <p:nvSpPr>
          <p:cNvPr id="13" name="Text 8"/>
          <p:cNvSpPr/>
          <p:nvPr/>
        </p:nvSpPr>
        <p:spPr>
          <a:xfrm>
            <a:off x="812753" y="3739375"/>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61 pitched target keys</a:t>
            </a:r>
            <a:endParaRPr lang="en-US" sz="1200" dirty="0"/>
          </a:p>
        </p:txBody>
      </p:sp>
      <p:sp>
        <p:nvSpPr>
          <p:cNvPr id="14" name="Shape 9"/>
          <p:cNvSpPr/>
          <p:nvPr/>
        </p:nvSpPr>
        <p:spPr>
          <a:xfrm>
            <a:off x="3517893" y="2419300"/>
            <a:ext cx="2451040" cy="0"/>
          </a:xfrm>
          <a:prstGeom prst="line">
            <a:avLst/>
          </a:prstGeom>
          <a:noFill/>
          <a:ln w="12700">
            <a:solidFill>
              <a:srgbClr val="C9973A"/>
            </a:solidFill>
            <a:prstDash val="solid"/>
          </a:ln>
        </p:spPr>
      </p:sp>
      <p:sp>
        <p:nvSpPr>
          <p:cNvPr id="15" name="Text 10"/>
          <p:cNvSpPr/>
          <p:nvPr/>
        </p:nvSpPr>
        <p:spPr>
          <a:xfrm>
            <a:off x="3517893" y="2576072"/>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8A5F12"/>
                </a:solidFill>
                <a:latin typeface="EB Garamond" pitchFamily="18" charset="0"/>
                <a:ea typeface="EB Garamond" pitchFamily="18" charset="-122"/>
                <a:cs typeface="EB Garamond" pitchFamily="18" charset="-120"/>
              </a:rPr>
              <a:t>7.12</a:t>
            </a:r>
            <a:endParaRPr lang="en-US" sz="6000" dirty="0"/>
          </a:p>
        </p:txBody>
      </p:sp>
      <p:sp>
        <p:nvSpPr>
          <p:cNvPr id="16" name="Text 11"/>
          <p:cNvSpPr/>
          <p:nvPr/>
        </p:nvSpPr>
        <p:spPr>
          <a:xfrm>
            <a:off x="3517893" y="3414223"/>
            <a:ext cx="2524571"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95th-percentile pitch error, cents</a:t>
            </a:r>
            <a:endParaRPr lang="en-US" sz="1400" dirty="0"/>
          </a:p>
        </p:txBody>
      </p:sp>
      <p:sp>
        <p:nvSpPr>
          <p:cNvPr id="17" name="Text 12"/>
          <p:cNvSpPr/>
          <p:nvPr/>
        </p:nvSpPr>
        <p:spPr>
          <a:xfrm>
            <a:off x="3517893" y="3988346"/>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Same 61 keys</a:t>
            </a:r>
            <a:endParaRPr lang="en-US" sz="1200" dirty="0"/>
          </a:p>
        </p:txBody>
      </p:sp>
      <p:sp>
        <p:nvSpPr>
          <p:cNvPr id="18" name="Shape 13"/>
          <p:cNvSpPr/>
          <p:nvPr/>
        </p:nvSpPr>
        <p:spPr>
          <a:xfrm>
            <a:off x="6222950" y="2419300"/>
            <a:ext cx="2451040" cy="0"/>
          </a:xfrm>
          <a:prstGeom prst="line">
            <a:avLst/>
          </a:prstGeom>
          <a:noFill/>
          <a:ln w="12700">
            <a:solidFill>
              <a:srgbClr val="C9973A"/>
            </a:solidFill>
            <a:prstDash val="solid"/>
          </a:ln>
        </p:spPr>
      </p:sp>
      <p:sp>
        <p:nvSpPr>
          <p:cNvPr id="19" name="Text 14"/>
          <p:cNvSpPr/>
          <p:nvPr/>
        </p:nvSpPr>
        <p:spPr>
          <a:xfrm>
            <a:off x="6222950" y="2576072"/>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8A5F12"/>
                </a:solidFill>
                <a:latin typeface="EB Garamond" pitchFamily="18" charset="0"/>
                <a:ea typeface="EB Garamond" pitchFamily="18" charset="-122"/>
                <a:cs typeface="EB Garamond" pitchFamily="18" charset="-120"/>
              </a:rPr>
              <a:t>0.966</a:t>
            </a:r>
            <a:endParaRPr lang="en-US" sz="6000" dirty="0"/>
          </a:p>
        </p:txBody>
      </p:sp>
      <p:sp>
        <p:nvSpPr>
          <p:cNvPr id="20" name="Text 15"/>
          <p:cNvSpPr/>
          <p:nvPr/>
        </p:nvSpPr>
        <p:spPr>
          <a:xfrm>
            <a:off x="6222950" y="3414223"/>
            <a:ext cx="2524571" cy="52334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Median pi legato RMS continuity</a:t>
            </a:r>
            <a:endParaRPr lang="en-US" sz="1400" dirty="0"/>
          </a:p>
        </p:txBody>
      </p:sp>
      <p:sp>
        <p:nvSpPr>
          <p:cNvPr id="21" name="Text 16"/>
          <p:cNvSpPr/>
          <p:nvPr/>
        </p:nvSpPr>
        <p:spPr>
          <a:xfrm>
            <a:off x="6222950" y="3988346"/>
            <a:ext cx="2524571"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0 detected clicks</a:t>
            </a:r>
            <a:endParaRPr lang="en-US" sz="1200" dirty="0"/>
          </a:p>
        </p:txBody>
      </p:sp>
      <p:sp>
        <p:nvSpPr>
          <p:cNvPr id="22" name="Shape 17"/>
          <p:cNvSpPr/>
          <p:nvPr/>
        </p:nvSpPr>
        <p:spPr>
          <a:xfrm>
            <a:off x="8928090" y="2419300"/>
            <a:ext cx="2451040" cy="0"/>
          </a:xfrm>
          <a:prstGeom prst="line">
            <a:avLst/>
          </a:prstGeom>
          <a:noFill/>
          <a:ln w="12700">
            <a:solidFill>
              <a:srgbClr val="C9973A"/>
            </a:solidFill>
            <a:prstDash val="solid"/>
          </a:ln>
        </p:spPr>
      </p:sp>
      <p:sp>
        <p:nvSpPr>
          <p:cNvPr id="23" name="Text 18"/>
          <p:cNvSpPr/>
          <p:nvPr/>
        </p:nvSpPr>
        <p:spPr>
          <a:xfrm>
            <a:off x="8928090" y="2576072"/>
            <a:ext cx="2524571" cy="787366"/>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8A5F12"/>
                </a:solidFill>
                <a:latin typeface="EB Garamond" pitchFamily="18" charset="0"/>
                <a:ea typeface="EB Garamond" pitchFamily="18" charset="-122"/>
                <a:cs typeface="EB Garamond" pitchFamily="18" charset="-120"/>
              </a:rPr>
              <a:t>0</a:t>
            </a:r>
            <a:endParaRPr lang="en-US" sz="6000" dirty="0"/>
          </a:p>
        </p:txBody>
      </p:sp>
      <p:sp>
        <p:nvSpPr>
          <p:cNvPr id="24" name="Text 19"/>
          <p:cNvSpPr/>
          <p:nvPr/>
        </p:nvSpPr>
        <p:spPr>
          <a:xfrm>
            <a:off x="8928090" y="3414223"/>
            <a:ext cx="2524571"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611"/>
                </a:solidFill>
                <a:latin typeface="IBM Plex Sans" pitchFamily="34" charset="0"/>
                <a:ea typeface="IBM Plex Sans" pitchFamily="34" charset="-122"/>
                <a:cs typeface="IBM Plex Sans" pitchFamily="34" charset="-120"/>
              </a:rPr>
              <a:t>Clipped or non-finite samples</a:t>
            </a:r>
            <a:endParaRPr lang="en-US" sz="1400" dirty="0"/>
          </a:p>
        </p:txBody>
      </p:sp>
      <p:sp>
        <p:nvSpPr>
          <p:cNvPr id="25" name="Text 20"/>
          <p:cNvSpPr/>
          <p:nvPr/>
        </p:nvSpPr>
        <p:spPr>
          <a:xfrm>
            <a:off x="8928090" y="3739375"/>
            <a:ext cx="2524571" cy="451872"/>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Repeated renders identical; stems sum to master</a:t>
            </a:r>
            <a:endParaRPr lang="en-US" sz="1200" dirty="0"/>
          </a:p>
        </p:txBody>
      </p:sp>
      <p:sp>
        <p:nvSpPr>
          <p:cNvPr id="26" name="Text 21"/>
          <p:cNvSpPr/>
          <p:nvPr/>
        </p:nvSpPr>
        <p:spPr>
          <a:xfrm>
            <a:off x="812753" y="5029132"/>
            <a:ext cx="9810664" cy="27437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238"/>
                </a:solidFill>
                <a:latin typeface="IBM Plex Sans" pitchFamily="34" charset="0"/>
                <a:ea typeface="IBM Plex Sans" pitchFamily="34" charset="-122"/>
                <a:cs typeface="IBM Plex Sans" pitchFamily="34" charset="-120"/>
              </a:rPr>
              <a:t>An engineering conformance result, not a judgment of sound quality.</a:t>
            </a:r>
            <a:endParaRPr lang="en-US" sz="1400" dirty="0"/>
          </a:p>
        </p:txBody>
      </p:sp>
      <p:sp>
        <p:nvSpPr>
          <p:cNvPr id="27" name="Text 22"/>
          <p:cNvSpPr/>
          <p:nvPr/>
        </p:nvSpPr>
        <p:spPr>
          <a:xfrm>
            <a:off x="812753" y="6238342"/>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8" name="Text 23"/>
          <p:cNvSpPr/>
          <p:nvPr/>
        </p:nvSpPr>
        <p:spPr>
          <a:xfrm>
            <a:off x="10058498" y="6238342"/>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8"/>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8"/>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8"/>
            <a:ext cx="438076" cy="380983"/>
          </a:xfrm>
          <a:prstGeom prst="rect">
            <a:avLst/>
          </a:prstGeom>
        </p:spPr>
      </p:pic>
      <p:sp>
        <p:nvSpPr>
          <p:cNvPr id="6" name="Text 1"/>
          <p:cNvSpPr/>
          <p:nvPr/>
        </p:nvSpPr>
        <p:spPr>
          <a:xfrm>
            <a:off x="2590450" y="293371"/>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8"/>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812757"/>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B1611"/>
                </a:solidFill>
                <a:latin typeface="EB Garamond" pitchFamily="18" charset="0"/>
                <a:ea typeface="EB Garamond" pitchFamily="18" charset="-122"/>
                <a:cs typeface="EB Garamond" pitchFamily="18" charset="-120"/>
              </a:rPr>
              <a:t>Limitations and future work</a:t>
            </a:r>
            <a:endParaRPr lang="en-US" sz="3200" dirty="0"/>
          </a:p>
        </p:txBody>
      </p:sp>
      <p:sp>
        <p:nvSpPr>
          <p:cNvPr id="9" name="Shape 4"/>
          <p:cNvSpPr/>
          <p:nvPr/>
        </p:nvSpPr>
        <p:spPr>
          <a:xfrm>
            <a:off x="815928" y="1679550"/>
            <a:ext cx="3371796" cy="2025616"/>
          </a:xfrm>
          <a:prstGeom prst="roundRect">
            <a:avLst>
              <a:gd name="adj" fmla="val 4859"/>
            </a:avLst>
          </a:prstGeom>
          <a:solidFill>
            <a:srgbClr val="FFFDF8"/>
          </a:solidFill>
          <a:ln w="6350">
            <a:solidFill>
              <a:srgbClr val="E2D8C6"/>
            </a:solidFill>
            <a:prstDash val="solid"/>
          </a:ln>
        </p:spPr>
      </p:sp>
      <p:pic>
        <p:nvPicPr>
          <p:cNvPr id="10" name="Image 3" descr="Database">    </p:cNvPr>
          <p:cNvPicPr>
            <a:picLocks noChangeAspect="1"/>
          </p:cNvPicPr>
          <p:nvPr/>
        </p:nvPicPr>
        <p:blipFill>
          <a:blip r:embed="rId4"/>
          <a:srcRect l="0" r="0" t="0" b="0"/>
          <a:stretch/>
        </p:blipFill>
        <p:spPr>
          <a:xfrm>
            <a:off x="1072067" y="1935696"/>
            <a:ext cx="304719" cy="304719"/>
          </a:xfrm>
          <a:prstGeom prst="rect">
            <a:avLst/>
          </a:prstGeom>
        </p:spPr>
      </p:pic>
      <p:sp>
        <p:nvSpPr>
          <p:cNvPr id="11" name="Text 5"/>
          <p:cNvSpPr/>
          <p:nvPr/>
        </p:nvSpPr>
        <p:spPr>
          <a:xfrm>
            <a:off x="1072067" y="2316597"/>
            <a:ext cx="2945304"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Corpora</a:t>
            </a:r>
            <a:endParaRPr lang="en-US" sz="1600" dirty="0"/>
          </a:p>
        </p:txBody>
      </p:sp>
      <p:sp>
        <p:nvSpPr>
          <p:cNvPr id="12" name="Text 6"/>
          <p:cNvSpPr/>
          <p:nvPr/>
        </p:nvSpPr>
        <p:spPr>
          <a:xfrm>
            <a:off x="1072067" y="2636614"/>
            <a:ext cx="2945304" cy="7188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Symbolic pop, Western chamber music without percussion, and synthetic audio</a:t>
            </a:r>
            <a:endParaRPr lang="en-US" sz="1300" dirty="0"/>
          </a:p>
        </p:txBody>
      </p:sp>
      <p:sp>
        <p:nvSpPr>
          <p:cNvPr id="13" name="Shape 7"/>
          <p:cNvSpPr/>
          <p:nvPr/>
        </p:nvSpPr>
        <p:spPr>
          <a:xfrm>
            <a:off x="4410001" y="1679550"/>
            <a:ext cx="3371796" cy="2025616"/>
          </a:xfrm>
          <a:prstGeom prst="roundRect">
            <a:avLst>
              <a:gd name="adj" fmla="val 4859"/>
            </a:avLst>
          </a:prstGeom>
          <a:solidFill>
            <a:srgbClr val="FFFDF8"/>
          </a:solidFill>
          <a:ln w="6350">
            <a:solidFill>
              <a:srgbClr val="E2D8C6"/>
            </a:solidFill>
            <a:prstDash val="solid"/>
          </a:ln>
        </p:spPr>
      </p:sp>
      <p:pic>
        <p:nvPicPr>
          <p:cNvPr id="14" name="Image 4" descr="Warning">    </p:cNvPr>
          <p:cNvPicPr>
            <a:picLocks noChangeAspect="1"/>
          </p:cNvPicPr>
          <p:nvPr/>
        </p:nvPicPr>
        <p:blipFill>
          <a:blip r:embed="rId5"/>
          <a:srcRect l="0" r="0" t="0" b="0"/>
          <a:stretch/>
        </p:blipFill>
        <p:spPr>
          <a:xfrm>
            <a:off x="4666140" y="1935696"/>
            <a:ext cx="304719" cy="304719"/>
          </a:xfrm>
          <a:prstGeom prst="rect">
            <a:avLst/>
          </a:prstGeom>
        </p:spPr>
      </p:pic>
      <p:sp>
        <p:nvSpPr>
          <p:cNvPr id="15" name="Text 8"/>
          <p:cNvSpPr/>
          <p:nvPr/>
        </p:nvSpPr>
        <p:spPr>
          <a:xfrm>
            <a:off x="4666140" y="2316597"/>
            <a:ext cx="2945304"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No Thai recordings</a:t>
            </a:r>
            <a:endParaRPr lang="en-US" sz="1600" dirty="0"/>
          </a:p>
        </p:txBody>
      </p:sp>
      <p:sp>
        <p:nvSpPr>
          <p:cNvPr id="16" name="Text 9"/>
          <p:cNvSpPr/>
          <p:nvPr/>
        </p:nvSpPr>
        <p:spPr>
          <a:xfrm>
            <a:off x="4666140" y="2636614"/>
            <a:ext cx="2945304" cy="7188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No matched recordings of the six target instruments; engines are not calibrated against them</a:t>
            </a:r>
            <a:endParaRPr lang="en-US" sz="1300" dirty="0"/>
          </a:p>
        </p:txBody>
      </p:sp>
      <p:sp>
        <p:nvSpPr>
          <p:cNvPr id="17" name="Shape 10"/>
          <p:cNvSpPr/>
          <p:nvPr/>
        </p:nvSpPr>
        <p:spPr>
          <a:xfrm>
            <a:off x="8004159" y="1679550"/>
            <a:ext cx="3371796" cy="2025616"/>
          </a:xfrm>
          <a:prstGeom prst="roundRect">
            <a:avLst>
              <a:gd name="adj" fmla="val 4859"/>
            </a:avLst>
          </a:prstGeom>
          <a:solidFill>
            <a:srgbClr val="FFFDF8"/>
          </a:solidFill>
          <a:ln w="6350">
            <a:solidFill>
              <a:srgbClr val="E2D8C6"/>
            </a:solidFill>
            <a:prstDash val="solid"/>
          </a:ln>
        </p:spPr>
      </p:sp>
      <p:pic>
        <p:nvPicPr>
          <p:cNvPr id="18" name="Image 5" descr="Users">    </p:cNvPr>
          <p:cNvPicPr>
            <a:picLocks noChangeAspect="1"/>
          </p:cNvPicPr>
          <p:nvPr/>
        </p:nvPicPr>
        <p:blipFill>
          <a:blip r:embed="rId6"/>
          <a:srcRect l="0" r="0" t="0" b="0"/>
          <a:stretch/>
        </p:blipFill>
        <p:spPr>
          <a:xfrm>
            <a:off x="8260297" y="1935696"/>
            <a:ext cx="304719" cy="304719"/>
          </a:xfrm>
          <a:prstGeom prst="rect">
            <a:avLst/>
          </a:prstGeom>
        </p:spPr>
      </p:pic>
      <p:sp>
        <p:nvSpPr>
          <p:cNvPr id="19" name="Text 11"/>
          <p:cNvSpPr/>
          <p:nvPr/>
        </p:nvSpPr>
        <p:spPr>
          <a:xfrm>
            <a:off x="8260297" y="2316597"/>
            <a:ext cx="2945304" cy="269243"/>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611"/>
                </a:solidFill>
                <a:latin typeface="IBM Plex Sans" pitchFamily="34" charset="0"/>
                <a:ea typeface="IBM Plex Sans" pitchFamily="34" charset="-122"/>
                <a:cs typeface="IBM Plex Sans" pitchFamily="34" charset="-120"/>
              </a:rPr>
              <a:t>No listening test</a:t>
            </a:r>
            <a:endParaRPr lang="en-US" sz="1600" dirty="0"/>
          </a:p>
        </p:txBody>
      </p:sp>
      <p:sp>
        <p:nvSpPr>
          <p:cNvPr id="20" name="Text 12"/>
          <p:cNvSpPr/>
          <p:nvPr/>
        </p:nvSpPr>
        <p:spPr>
          <a:xfrm>
            <a:off x="8260297" y="2636614"/>
            <a:ext cx="2945304" cy="7188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238"/>
                </a:solidFill>
                <a:latin typeface="IBM Plex Sans" pitchFamily="34" charset="0"/>
                <a:ea typeface="IBM Plex Sans" pitchFamily="34" charset="-122"/>
                <a:cs typeface="IBM Plex Sans" pitchFamily="34" charset="-120"/>
              </a:rPr>
              <a:t>Naturalness, cultural authenticity and listener preference remain unevaluated</a:t>
            </a:r>
            <a:endParaRPr lang="en-US" sz="1300" dirty="0"/>
          </a:p>
        </p:txBody>
      </p:sp>
      <p:sp>
        <p:nvSpPr>
          <p:cNvPr id="21" name="Shape 13"/>
          <p:cNvSpPr/>
          <p:nvPr/>
        </p:nvSpPr>
        <p:spPr>
          <a:xfrm>
            <a:off x="825453" y="4114726"/>
            <a:ext cx="0" cy="822843"/>
          </a:xfrm>
          <a:prstGeom prst="line">
            <a:avLst/>
          </a:prstGeom>
          <a:noFill/>
          <a:ln w="25400">
            <a:solidFill>
              <a:srgbClr val="2F5D57"/>
            </a:solidFill>
            <a:prstDash val="solid"/>
          </a:ln>
        </p:spPr>
      </p:sp>
      <p:sp>
        <p:nvSpPr>
          <p:cNvPr id="22" name="Text 14"/>
          <p:cNvSpPr/>
          <p:nvPr/>
        </p:nvSpPr>
        <p:spPr>
          <a:xfrm>
            <a:off x="1037425" y="4114726"/>
            <a:ext cx="10651956" cy="238636"/>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D57"/>
                </a:solidFill>
                <a:latin typeface="IBM Plex Sans" pitchFamily="34" charset="0"/>
                <a:ea typeface="IBM Plex Sans" pitchFamily="34" charset="-122"/>
                <a:cs typeface="IBM Plex Sans" pitchFamily="34" charset="-120"/>
              </a:rPr>
              <a:t>NEXT</a:t>
            </a:r>
            <a:endParaRPr lang="en-US" sz="1200" dirty="0"/>
          </a:p>
        </p:txBody>
      </p:sp>
      <p:sp>
        <p:nvSpPr>
          <p:cNvPr id="23" name="Text 15"/>
          <p:cNvSpPr/>
          <p:nvPr/>
        </p:nvSpPr>
        <p:spPr>
          <a:xfrm>
            <a:off x="1037425" y="4404134"/>
            <a:ext cx="10651956" cy="558827"/>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611"/>
                </a:solidFill>
                <a:latin typeface="IBM Plex Sans" pitchFamily="34" charset="0"/>
                <a:ea typeface="IBM Plex Sans" pitchFamily="34" charset="-122"/>
                <a:cs typeface="IBM Plex Sans" pitchFamily="34" charset="-120"/>
              </a:rPr>
              <a:t>Collect licensed target recordings · evaluate Thai and non-Thai repertoire separately · have Thai musicians and listeners judge part assignment and sound quality</a:t>
            </a:r>
            <a:endParaRPr lang="en-US" sz="1500" dirty="0"/>
          </a:p>
        </p:txBody>
      </p:sp>
      <p:sp>
        <p:nvSpPr>
          <p:cNvPr id="24" name="Text 16"/>
          <p:cNvSpPr/>
          <p:nvPr/>
        </p:nvSpPr>
        <p:spPr>
          <a:xfrm>
            <a:off x="812753" y="6238342"/>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5" name="Text 17"/>
          <p:cNvSpPr/>
          <p:nvPr/>
        </p:nvSpPr>
        <p:spPr>
          <a:xfrm>
            <a:off x="10058498" y="6238342"/>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1611"/>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8"/>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8"/>
            <a:ext cx="380983" cy="380983"/>
          </a:xfrm>
          <a:prstGeom prst="rect">
            <a:avLst/>
          </a:prstGeom>
        </p:spPr>
      </p:pic>
      <p:sp>
        <p:nvSpPr>
          <p:cNvPr id="4" name="Shape 0"/>
          <p:cNvSpPr/>
          <p:nvPr/>
        </p:nvSpPr>
        <p:spPr>
          <a:xfrm>
            <a:off x="1885745" y="301526"/>
            <a:ext cx="12697" cy="285716"/>
          </a:xfrm>
          <a:prstGeom prst="rect">
            <a:avLst/>
          </a:prstGeom>
          <a:solidFill>
            <a:srgbClr val="4A3F31"/>
          </a:solidFill>
          <a:ln/>
        </p:spPr>
      </p:sp>
      <p:pic>
        <p:nvPicPr>
          <p:cNvPr id="5" name="Image 2" descr="IACST logo, organizer of ICCT 2026">    </p:cNvPr>
          <p:cNvPicPr>
            <a:picLocks noChangeAspect="1"/>
          </p:cNvPicPr>
          <p:nvPr/>
        </p:nvPicPr>
        <p:blipFill>
          <a:blip r:embed="rId3"/>
          <a:srcRect l="0" r="0" t="-221" b="-221"/>
          <a:stretch/>
        </p:blipFill>
        <p:spPr>
          <a:xfrm>
            <a:off x="2025408" y="253938"/>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F6F1E7"/>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8"/>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B8AD99"/>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nvSpPr>
        <p:spPr>
          <a:xfrm>
            <a:off x="812753" y="812750"/>
            <a:ext cx="10883368" cy="492653"/>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F6F1E7"/>
                </a:solidFill>
                <a:latin typeface="EB Garamond" pitchFamily="18" charset="0"/>
                <a:ea typeface="EB Garamond" pitchFamily="18" charset="-122"/>
                <a:cs typeface="EB Garamond" pitchFamily="18" charset="-120"/>
              </a:rPr>
              <a:t>Conclusion</a:t>
            </a:r>
            <a:endParaRPr lang="en-US" sz="3200" dirty="0"/>
          </a:p>
        </p:txBody>
      </p:sp>
      <p:sp>
        <p:nvSpPr>
          <p:cNvPr id="9" name="Text 4"/>
          <p:cNvSpPr/>
          <p:nvPr/>
        </p:nvSpPr>
        <p:spPr>
          <a:xfrm>
            <a:off x="812753" y="1676375"/>
            <a:ext cx="10883368" cy="309855"/>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C9973A"/>
                </a:solidFill>
                <a:latin typeface="IBM Plex Sans" pitchFamily="34" charset="0"/>
                <a:ea typeface="IBM Plex Sans" pitchFamily="34" charset="-122"/>
                <a:cs typeface="IBM Plex Sans" pitchFamily="34" charset="-120"/>
              </a:rPr>
              <a:t>RQ1</a:t>
            </a:r>
            <a:r>
              <a:rPr lang="en-US" sz="1600" dirty="0">
                <a:solidFill>
                  <a:srgbClr val="D9CFBD"/>
                </a:solidFill>
                <a:latin typeface="IBM Plex Sans" pitchFamily="34" charset="0"/>
                <a:ea typeface="IBM Plex Sans" pitchFamily="34" charset="-122"/>
                <a:cs typeface="IBM Plex Sans" pitchFamily="34" charset="-120"/>
              </a:rPr>
              <a:t> Symbolic input keeps most labeled melody (86.2% F1) and selectively reduces supporting parts.</a:t>
            </a:r>
            <a:endParaRPr lang="en-US" sz="1600" dirty="0"/>
          </a:p>
        </p:txBody>
      </p:sp>
      <p:sp>
        <p:nvSpPr>
          <p:cNvPr id="10" name="Text 5"/>
          <p:cNvSpPr/>
          <p:nvPr/>
        </p:nvSpPr>
        <p:spPr>
          <a:xfrm>
            <a:off x="812753" y="2387563"/>
            <a:ext cx="10883368" cy="309855"/>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C9973A"/>
                </a:solidFill>
                <a:latin typeface="IBM Plex Sans" pitchFamily="34" charset="0"/>
                <a:ea typeface="IBM Plex Sans" pitchFamily="34" charset="-122"/>
                <a:cs typeface="IBM Plex Sans" pitchFamily="34" charset="-120"/>
              </a:rPr>
              <a:t>RQ2–3</a:t>
            </a:r>
            <a:r>
              <a:rPr lang="en-US" sz="1600" dirty="0">
                <a:solidFill>
                  <a:srgbClr val="D9CFBD"/>
                </a:solidFill>
                <a:latin typeface="IBM Plex Sans" pitchFamily="34" charset="0"/>
                <a:ea typeface="IBM Plex Sans" pitchFamily="34" charset="-122"/>
                <a:cs typeface="IBM Plex Sans" pitchFamily="34" charset="-120"/>
              </a:rPr>
              <a:t> Audio transcription drives disagreement: 35.6% arrangement F1 on real audio, 27.4% on synthetic.</a:t>
            </a:r>
            <a:endParaRPr lang="en-US" sz="1600" dirty="0"/>
          </a:p>
        </p:txBody>
      </p:sp>
      <p:sp>
        <p:nvSpPr>
          <p:cNvPr id="11" name="Text 6"/>
          <p:cNvSpPr/>
          <p:nvPr/>
        </p:nvSpPr>
        <p:spPr>
          <a:xfrm>
            <a:off x="812753" y="3098738"/>
            <a:ext cx="10883368" cy="309855"/>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C9973A"/>
                </a:solidFill>
                <a:latin typeface="IBM Plex Sans" pitchFamily="34" charset="0"/>
                <a:ea typeface="IBM Plex Sans" pitchFamily="34" charset="-122"/>
                <a:cs typeface="IBM Plex Sans" pitchFamily="34" charset="-120"/>
              </a:rPr>
              <a:t>RQ4</a:t>
            </a:r>
            <a:r>
              <a:rPr lang="en-US" sz="1600" dirty="0">
                <a:solidFill>
                  <a:srgbClr val="D9CFBD"/>
                </a:solidFill>
                <a:latin typeface="IBM Plex Sans" pitchFamily="34" charset="0"/>
                <a:ea typeface="IBM Plex Sans" pitchFamily="34" charset="-122"/>
                <a:cs typeface="IBM Plex Sans" pitchFamily="34" charset="-120"/>
              </a:rPr>
              <a:t> The renderer is accurate in pitch (1.23 cents median) and fully repeatable.</a:t>
            </a:r>
            <a:endParaRPr lang="en-US" sz="1600" dirty="0"/>
          </a:p>
        </p:txBody>
      </p:sp>
      <p:sp>
        <p:nvSpPr>
          <p:cNvPr id="12" name="Text 7"/>
          <p:cNvSpPr/>
          <p:nvPr/>
        </p:nvSpPr>
        <p:spPr>
          <a:xfrm>
            <a:off x="812753" y="3809913"/>
            <a:ext cx="10883368" cy="309855"/>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D9CFBD"/>
                </a:solidFill>
                <a:latin typeface="IBM Plex Sans" pitchFamily="34" charset="0"/>
                <a:ea typeface="IBM Plex Sans" pitchFamily="34" charset="-122"/>
                <a:cs typeface="IBM Plex Sans" pitchFamily="34" charset="-120"/>
              </a:rPr>
              <a:t>Perceived quality and traditional arranging validity still need Thai musicians.</a:t>
            </a:r>
            <a:endParaRPr lang="en-US" sz="1600" dirty="0"/>
          </a:p>
        </p:txBody>
      </p:sp>
      <p:sp>
        <p:nvSpPr>
          <p:cNvPr id="13" name="Shape 8"/>
          <p:cNvSpPr/>
          <p:nvPr/>
        </p:nvSpPr>
        <p:spPr>
          <a:xfrm>
            <a:off x="812753" y="4727501"/>
            <a:ext cx="10566377" cy="0"/>
          </a:xfrm>
          <a:prstGeom prst="line">
            <a:avLst/>
          </a:prstGeom>
          <a:noFill/>
          <a:ln w="6350">
            <a:solidFill>
              <a:srgbClr val="4A3F31"/>
            </a:solidFill>
            <a:prstDash val="solid"/>
          </a:ln>
        </p:spPr>
      </p:sp>
      <p:sp>
        <p:nvSpPr>
          <p:cNvPr id="14" name="Text 9"/>
          <p:cNvSpPr/>
          <p:nvPr>
            <p:ph type="title"/>
          </p:nvPr>
        </p:nvSpPr>
        <p:spPr>
          <a:xfrm>
            <a:off x="812753" y="4983646"/>
            <a:ext cx="7035484" cy="665445"/>
          </a:xfrm>
          <a:prstGeom prst="rect">
            <a:avLst/>
          </a:prstGeom>
          <a:noFill/>
          <a:ln/>
        </p:spPr>
        <p:txBody>
          <a:bodyPr wrap="square" lIns="0" tIns="0" rIns="0" bIns="0" rtlCol="0" anchor="t">
            <a:normAutofit/>
          </a:bodyPr>
          <a:lstStyle/>
          <a:p>
            <a:pPr algn="l" indent="0" marL="0">
              <a:lnSpc>
                <a:spcPts val="5040"/>
              </a:lnSpc>
              <a:buNone/>
            </a:pPr>
            <a:r>
              <a:rPr lang="en-US" sz="4800" b="1" i="0" dirty="0">
                <a:solidFill>
                  <a:srgbClr val="F6F1E7"/>
                </a:solidFill>
                <a:latin typeface="EB Garamond" pitchFamily="18" charset="0"/>
                <a:ea typeface="EB Garamond" pitchFamily="18" charset="-122"/>
                <a:cs typeface="EB Garamond" pitchFamily="18" charset="-120"/>
              </a:rPr>
              <a:t>Thank you · Questions?</a:t>
            </a:r>
            <a:endParaRPr lang="en-US" sz="4800" dirty="0"/>
          </a:p>
        </p:txBody>
      </p:sp>
      <p:sp>
        <p:nvSpPr>
          <p:cNvPr id="15" name="Text 10"/>
          <p:cNvSpPr/>
          <p:nvPr/>
        </p:nvSpPr>
        <p:spPr>
          <a:xfrm>
            <a:off x="9748175" y="5374717"/>
            <a:ext cx="1630955" cy="274372"/>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C9973A"/>
                </a:solidFill>
                <a:latin typeface="IBM Plex Sans" pitchFamily="34" charset="0"/>
                <a:ea typeface="IBM Plex Sans" pitchFamily="34" charset="-122"/>
                <a:cs typeface="IBM Plex Sans" pitchFamily="34" charset="-120"/>
              </a:rPr>
              <a:t>thaphon.c@ku.th</a:t>
            </a:r>
            <a:endParaRPr lang="en-US" sz="1400" dirty="0"/>
          </a:p>
        </p:txBody>
      </p:sp>
      <p:sp>
        <p:nvSpPr>
          <p:cNvPr id="16" name="Text 11"/>
          <p:cNvSpPr/>
          <p:nvPr/>
        </p:nvSpPr>
        <p:spPr>
          <a:xfrm>
            <a:off x="812753" y="6238342"/>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17" name="Text 12"/>
          <p:cNvSpPr/>
          <p:nvPr/>
        </p:nvSpPr>
        <p:spPr>
          <a:xfrm>
            <a:off x="10058498" y="6238342"/>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B8AD99"/>
                </a:solidFill>
                <a:latin typeface="IBM Plex Sans" pitchFamily="34" charset="0"/>
                <a:ea typeface="IBM Plex Sans" pitchFamily="34" charset="-122"/>
                <a:cs typeface="IBM Plex Sans"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1E7"/>
        </a:solidFill>
      </p:bgPr>
    </p:bg>
    <p:spTree>
      <p:nvGrpSpPr>
        <p:cNvPr id="1" name=""/>
        <p:cNvGrpSpPr/>
        <p:nvPr/>
      </p:nvGrpSpPr>
      <p:grpSpPr>
        <a:xfrm>
          <a:off x="0" y="0"/>
          <a:ext cx="0" cy="0"/>
          <a:chOff x="0" y="0"/>
          <a:chExt cx="0" cy="0"/>
        </a:xfrm>
      </p:grpSpPr>
      <p:pic>
        <p:nvPicPr>
          <p:cNvPr id="2" name="Image 0" descr="Computer Science, Kasetsart University, 40th anniversary logo">    </p:cNvPr>
          <p:cNvPicPr>
            <a:picLocks noChangeAspect="1"/>
          </p:cNvPicPr>
          <p:nvPr/>
        </p:nvPicPr>
        <p:blipFill>
          <a:blip r:embed="rId1"/>
          <a:srcRect l="0" r="0" t="-257" b="-257"/>
          <a:stretch/>
        </p:blipFill>
        <p:spPr>
          <a:xfrm>
            <a:off x="812753" y="253938"/>
            <a:ext cx="438076" cy="380983"/>
          </a:xfrm>
          <a:prstGeom prst="rect">
            <a:avLst/>
          </a:prstGeom>
        </p:spPr>
      </p:pic>
      <p:pic>
        <p:nvPicPr>
          <p:cNvPr id="3" name="Image 1" descr="Kasetsart University seal">    </p:cNvPr>
          <p:cNvPicPr>
            <a:picLocks noChangeAspect="1"/>
          </p:cNvPicPr>
          <p:nvPr/>
        </p:nvPicPr>
        <p:blipFill>
          <a:blip r:embed="rId2"/>
          <a:srcRect l="0" r="0" t="0" b="0"/>
          <a:stretch/>
        </p:blipFill>
        <p:spPr>
          <a:xfrm>
            <a:off x="1377795" y="253938"/>
            <a:ext cx="380983" cy="380983"/>
          </a:xfrm>
          <a:prstGeom prst="rect">
            <a:avLst/>
          </a:prstGeom>
        </p:spPr>
      </p:pic>
      <p:sp>
        <p:nvSpPr>
          <p:cNvPr id="4" name="Shape 0"/>
          <p:cNvSpPr/>
          <p:nvPr/>
        </p:nvSpPr>
        <p:spPr>
          <a:xfrm>
            <a:off x="1885745" y="301526"/>
            <a:ext cx="12697" cy="285716"/>
          </a:xfrm>
          <a:prstGeom prst="rect">
            <a:avLst/>
          </a:prstGeom>
          <a:solidFill>
            <a:srgbClr val="D9CFBD"/>
          </a:solidFill>
          <a:ln/>
        </p:spPr>
      </p:sp>
      <p:pic>
        <p:nvPicPr>
          <p:cNvPr id="5" name="Image 2" descr="IACST logo, organizer of ICCT 2026">    </p:cNvPr>
          <p:cNvPicPr>
            <a:picLocks noChangeAspect="1"/>
          </p:cNvPicPr>
          <p:nvPr/>
        </p:nvPicPr>
        <p:blipFill>
          <a:blip r:embed="rId3"/>
          <a:srcRect l="0" r="0" t="-221" b="-221"/>
          <a:stretch/>
        </p:blipFill>
        <p:spPr>
          <a:xfrm>
            <a:off x="2025408" y="253938"/>
            <a:ext cx="438076" cy="380983"/>
          </a:xfrm>
          <a:prstGeom prst="rect">
            <a:avLst/>
          </a:prstGeom>
        </p:spPr>
      </p:pic>
      <p:sp>
        <p:nvSpPr>
          <p:cNvPr id="6" name="Text 1"/>
          <p:cNvSpPr/>
          <p:nvPr/>
        </p:nvSpPr>
        <p:spPr>
          <a:xfrm>
            <a:off x="2590450" y="293365"/>
            <a:ext cx="1161293" cy="177760"/>
          </a:xfrm>
          <a:prstGeom prst="rect">
            <a:avLst/>
          </a:prstGeom>
          <a:noFill/>
          <a:ln/>
        </p:spPr>
        <p:txBody>
          <a:bodyPr wrap="square" lIns="0" tIns="0" rIns="0" bIns="0" rtlCol="0" anchor="t">
            <a:normAutofit/>
          </a:bodyPr>
          <a:lstStyle/>
          <a:p>
            <a:pPr algn="l" indent="0" marL="0">
              <a:lnSpc>
                <a:spcPts val="1200"/>
              </a:lnSpc>
              <a:buNone/>
            </a:pPr>
            <a:r>
              <a:rPr lang="en-US" sz="1000" b="1" dirty="0">
                <a:solidFill>
                  <a:srgbClr val="1B1611"/>
                </a:solidFill>
                <a:latin typeface="IBM Plex Sans" pitchFamily="34" charset="0"/>
                <a:ea typeface="IBM Plex Sans" pitchFamily="34" charset="-122"/>
                <a:cs typeface="IBM Plex Sans" pitchFamily="34" charset="-120"/>
              </a:rPr>
              <a:t>ICCT 2026</a:t>
            </a:r>
            <a:endParaRPr lang="en-US" sz="1000" dirty="0"/>
          </a:p>
        </p:txBody>
      </p:sp>
      <p:sp>
        <p:nvSpPr>
          <p:cNvPr id="7" name="Text 2"/>
          <p:cNvSpPr/>
          <p:nvPr/>
        </p:nvSpPr>
        <p:spPr>
          <a:xfrm>
            <a:off x="2590450" y="458428"/>
            <a:ext cx="1332592" cy="162456"/>
          </a:xfrm>
          <a:prstGeom prst="rect">
            <a:avLst/>
          </a:prstGeom>
          <a:noFill/>
          <a:ln/>
        </p:spPr>
        <p:txBody>
          <a:bodyPr wrap="square" lIns="0" tIns="0" rIns="0" bIns="0" rtlCol="0" anchor="t">
            <a:normAutofit/>
          </a:bodyPr>
          <a:lstStyle/>
          <a:p>
            <a:pPr algn="l" indent="0" marL="0">
              <a:lnSpc>
                <a:spcPts val="1080"/>
              </a:lnSpc>
              <a:buNone/>
            </a:pPr>
            <a:r>
              <a:rPr lang="en-US" sz="900" dirty="0">
                <a:solidFill>
                  <a:srgbClr val="7A6F5E"/>
                </a:solidFill>
                <a:latin typeface="IBM Plex Sans" pitchFamily="34" charset="0"/>
                <a:ea typeface="IBM Plex Sans" pitchFamily="34" charset="-122"/>
                <a:cs typeface="IBM Plex Sans" pitchFamily="34" charset="-120"/>
              </a:rPr>
              <a:t>Shanghai · 29–31 Oct</a:t>
            </a:r>
            <a:endParaRPr lang="en-US" sz="900" dirty="0"/>
          </a:p>
        </p:txBody>
      </p:sp>
      <p:sp>
        <p:nvSpPr>
          <p:cNvPr id="8" name="Text 3"/>
          <p:cNvSpPr/>
          <p:nvPr>
            <p:ph type="title"/>
          </p:nvPr>
        </p:nvSpPr>
        <p:spPr>
          <a:xfrm>
            <a:off x="812753" y="914326"/>
            <a:ext cx="10883454" cy="434299"/>
          </a:xfrm>
          <a:prstGeom prst="rect">
            <a:avLst/>
          </a:prstGeom>
          <a:noFill/>
          <a:ln/>
        </p:spPr>
        <p:txBody>
          <a:bodyPr wrap="square" lIns="0" tIns="0" rIns="0" bIns="0" rtlCol="0" anchor="t">
            <a:normAutofit/>
          </a:bodyPr>
          <a:lstStyle/>
          <a:p>
            <a:pPr algn="l" indent="0" marL="0">
              <a:lnSpc>
                <a:spcPts val="3220"/>
              </a:lnSpc>
              <a:buNone/>
            </a:pPr>
            <a:r>
              <a:rPr lang="en-US" sz="2800" b="1" i="0" dirty="0">
                <a:solidFill>
                  <a:srgbClr val="1B1611"/>
                </a:solidFill>
                <a:latin typeface="EB Garamond" pitchFamily="18" charset="0"/>
                <a:ea typeface="EB Garamond" pitchFamily="18" charset="-122"/>
                <a:cs typeface="EB Garamond" pitchFamily="18" charset="-120"/>
              </a:rPr>
              <a:t>References</a:t>
            </a:r>
            <a:endParaRPr lang="en-US" sz="2800" dirty="0"/>
          </a:p>
        </p:txBody>
      </p:sp>
      <p:sp>
        <p:nvSpPr>
          <p:cNvPr id="9" name="Text 4"/>
          <p:cNvSpPr/>
          <p:nvPr/>
        </p:nvSpPr>
        <p:spPr>
          <a:xfrm>
            <a:off x="812753" y="1526369"/>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 S. Rouard et al., “MuScriptor: An open model for multi-instrument music transcription,” arXiv:2607.08168, 2026.</a:t>
            </a:r>
            <a:endParaRPr lang="en-US" sz="950" dirty="0"/>
          </a:p>
        </p:txBody>
      </p:sp>
      <p:sp>
        <p:nvSpPr>
          <p:cNvPr id="10" name="Text 5"/>
          <p:cNvSpPr/>
          <p:nvPr/>
        </p:nvSpPr>
        <p:spPr>
          <a:xfrm>
            <a:off x="6299129" y="1526369"/>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[10] S. Saeng-arun, “Pi nai,” International Double Reed Society, pp. 53–58.</a:t>
            </a:r>
            <a:endParaRPr lang="en-US" sz="950" dirty="0"/>
          </a:p>
        </p:txBody>
      </p:sp>
      <p:sp>
        <p:nvSpPr>
          <p:cNvPr id="11" name="Text 6"/>
          <p:cNvSpPr/>
          <p:nvPr/>
        </p:nvSpPr>
        <p:spPr>
          <a:xfrm>
            <a:off x="812753" y="1915592"/>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[2] S. Eambangyung, G. Schwörer-Kohl, W. Purahong, “Manual conversion of sadhukarn to Thai and Western music notations…,” Data, 7(11):150, 2022.</a:t>
            </a:r>
            <a:endParaRPr lang="en-US" sz="950" dirty="0"/>
          </a:p>
        </p:txBody>
      </p:sp>
      <p:sp>
        <p:nvSpPr>
          <p:cNvPr id="12" name="Text 7"/>
          <p:cNvSpPr/>
          <p:nvPr/>
        </p:nvSpPr>
        <p:spPr>
          <a:xfrm>
            <a:off x="6299129" y="1915592"/>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[11] J. O. Smith III, Physical Audio Signal Processing. W3K Publishing, 2010.</a:t>
            </a:r>
            <a:endParaRPr lang="en-US" sz="950" dirty="0"/>
          </a:p>
        </p:txBody>
      </p:sp>
      <p:sp>
        <p:nvSpPr>
          <p:cNvPr id="13" name="Text 8"/>
          <p:cNvSpPr/>
          <p:nvPr/>
        </p:nvSpPr>
        <p:spPr>
          <a:xfrm>
            <a:off x="812753" y="2304814"/>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[3] M. Wisuttipat, “Pimai pipat: Trace of musical culture,” Fine Arts J., SWU, 25(2):67–82, 2021.</a:t>
            </a:r>
            <a:endParaRPr lang="en-US" sz="950" dirty="0"/>
          </a:p>
        </p:txBody>
      </p:sp>
      <p:sp>
        <p:nvSpPr>
          <p:cNvPr id="14" name="Text 9"/>
          <p:cNvSpPr/>
          <p:nvPr/>
        </p:nvSpPr>
        <p:spPr>
          <a:xfrm>
            <a:off x="6299129" y="2304814"/>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[12] P. Guillemain, “A digital synthesis model of double-reed wind instruments,” EURASIP J. Appl. Signal Process., 2004(7):990–1000.</a:t>
            </a:r>
            <a:endParaRPr lang="en-US" sz="950" dirty="0"/>
          </a:p>
        </p:txBody>
      </p:sp>
      <p:sp>
        <p:nvSpPr>
          <p:cNvPr id="15" name="Text 10"/>
          <p:cNvSpPr/>
          <p:nvPr/>
        </p:nvSpPr>
        <p:spPr>
          <a:xfrm>
            <a:off x="812753" y="2694037"/>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[4] J. Rahn, “‘Equiheptatonic’ tuning in Thai classical music: Strict propriety and step sizes,” Music &amp; Science, vol. 2, 2019.</a:t>
            </a:r>
            <a:endParaRPr lang="en-US" sz="950" dirty="0"/>
          </a:p>
        </p:txBody>
      </p:sp>
      <p:sp>
        <p:nvSpPr>
          <p:cNvPr id="16" name="Text 11"/>
          <p:cNvSpPr/>
          <p:nvPr/>
        </p:nvSpPr>
        <p:spPr>
          <a:xfrm>
            <a:off x="6299129" y="2694037"/>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[13] Z. Wang et al., “POP909: A pop-song dataset for music arrangement generation,” Proc. ISMIR, 2020, pp. 38–45.</a:t>
            </a:r>
            <a:endParaRPr lang="en-US" sz="950" dirty="0"/>
          </a:p>
        </p:txBody>
      </p:sp>
      <p:sp>
        <p:nvSpPr>
          <p:cNvPr id="17" name="Text 12"/>
          <p:cNvSpPr/>
          <p:nvPr/>
        </p:nvSpPr>
        <p:spPr>
          <a:xfrm>
            <a:off x="812753" y="3083260"/>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[5] N. Wisuttipat, “Relative nature of Thai traditional music through its tuning system,” IJCAS, 2(1):86–97, 2015.</a:t>
            </a:r>
            <a:endParaRPr lang="en-US" sz="950" dirty="0"/>
          </a:p>
        </p:txBody>
      </p:sp>
      <p:sp>
        <p:nvSpPr>
          <p:cNvPr id="18" name="Text 13"/>
          <p:cNvSpPr/>
          <p:nvPr/>
        </p:nvSpPr>
        <p:spPr>
          <a:xfrm>
            <a:off x="6299129" y="3083260"/>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[14] B. Li et al., “Creating a multitrack classical music performance dataset for multimodal music analysis,” IEEE Trans. Multimedia, 21(2):522–535, 2019.</a:t>
            </a:r>
            <a:endParaRPr lang="en-US" sz="950" dirty="0"/>
          </a:p>
        </p:txBody>
      </p:sp>
      <p:sp>
        <p:nvSpPr>
          <p:cNvPr id="19" name="Text 14"/>
          <p:cNvSpPr/>
          <p:nvPr/>
        </p:nvSpPr>
        <p:spPr>
          <a:xfrm>
            <a:off x="812753" y="3472495"/>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[6] Z. Jiang, R. B. Dannenberg, “Melody identification in standard MIDI files,” Proc. SMC, 2019, pp. 65–71.</a:t>
            </a:r>
            <a:endParaRPr lang="en-US" sz="950" dirty="0"/>
          </a:p>
        </p:txBody>
      </p:sp>
      <p:sp>
        <p:nvSpPr>
          <p:cNvPr id="20" name="Text 15"/>
          <p:cNvSpPr/>
          <p:nvPr/>
        </p:nvSpPr>
        <p:spPr>
          <a:xfrm>
            <a:off x="6299129" y="3472495"/>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[15] E. Manilow et al., “Cutting music source separation some Slakh,” Proc. IEEE WASPAA, 2019, pp. 45–49.</a:t>
            </a:r>
            <a:endParaRPr lang="en-US" sz="950" dirty="0"/>
          </a:p>
        </p:txBody>
      </p:sp>
      <p:sp>
        <p:nvSpPr>
          <p:cNvPr id="21" name="Text 16"/>
          <p:cNvSpPr/>
          <p:nvPr/>
        </p:nvSpPr>
        <p:spPr>
          <a:xfrm>
            <a:off x="812753" y="3861718"/>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[7] F. Simonetta et al., “A convolutional approach to melody line identification in symbolic scores,” Proc. ISMIR, 2019, pp. 924–931.</a:t>
            </a:r>
            <a:endParaRPr lang="en-US" sz="950" dirty="0"/>
          </a:p>
        </p:txBody>
      </p:sp>
      <p:sp>
        <p:nvSpPr>
          <p:cNvPr id="22" name="Text 17"/>
          <p:cNvSpPr/>
          <p:nvPr/>
        </p:nvSpPr>
        <p:spPr>
          <a:xfrm>
            <a:off x="6299129" y="3861718"/>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[16] E. Manilow et al., “BabySlakh,” Zenodo dataset, 2019, CC BY 4.0.</a:t>
            </a:r>
            <a:endParaRPr lang="en-US" sz="950" dirty="0"/>
          </a:p>
        </p:txBody>
      </p:sp>
      <p:sp>
        <p:nvSpPr>
          <p:cNvPr id="23" name="Text 18"/>
          <p:cNvSpPr/>
          <p:nvPr/>
        </p:nvSpPr>
        <p:spPr>
          <a:xfrm>
            <a:off x="812753" y="4250941"/>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[8] O. Nieto et al., “Audio-based music structure analysis: Current trends, open challenges, and applications,” TISMIR, 3(1):246–263, 2020.</a:t>
            </a:r>
            <a:endParaRPr lang="en-US" sz="950" dirty="0"/>
          </a:p>
        </p:txBody>
      </p:sp>
      <p:sp>
        <p:nvSpPr>
          <p:cNvPr id="24" name="Text 19"/>
          <p:cNvSpPr/>
          <p:nvPr/>
        </p:nvSpPr>
        <p:spPr>
          <a:xfrm>
            <a:off x="6299129" y="4250941"/>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[17] C. Raffel et al., “mir_eval: A transparent implementation of common MIR metrics,” Proc. ISMIR, 2014, pp. 367–372.</a:t>
            </a:r>
            <a:endParaRPr lang="en-US" sz="950" dirty="0"/>
          </a:p>
        </p:txBody>
      </p:sp>
      <p:sp>
        <p:nvSpPr>
          <p:cNvPr id="25" name="Text 20"/>
          <p:cNvSpPr/>
          <p:nvPr/>
        </p:nvSpPr>
        <p:spPr>
          <a:xfrm>
            <a:off x="812753" y="4640163"/>
            <a:ext cx="5232400"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[9] S. J. Carlquist, “Piphat ensemble in Bangkok, Thailand,” photograph, 1963, The Portal to Texas History, CC BY 4.0.</a:t>
            </a:r>
            <a:endParaRPr lang="en-US" sz="950" dirty="0"/>
          </a:p>
        </p:txBody>
      </p:sp>
      <p:sp>
        <p:nvSpPr>
          <p:cNvPr id="26" name="Text 21"/>
          <p:cNvSpPr/>
          <p:nvPr/>
        </p:nvSpPr>
        <p:spPr>
          <a:xfrm>
            <a:off x="6299129" y="4640163"/>
            <a:ext cx="5232487" cy="351140"/>
          </a:xfrm>
          <a:prstGeom prst="rect">
            <a:avLst/>
          </a:prstGeom>
          <a:noFill/>
          <a:ln/>
        </p:spPr>
        <p:txBody>
          <a:bodyPr wrap="square" lIns="0" tIns="0" rIns="0" bIns="0" rtlCol="0" anchor="t">
            <a:normAutofit/>
          </a:bodyPr>
          <a:lstStyle/>
          <a:p>
            <a:pPr algn="l" indent="0" marL="0">
              <a:lnSpc>
                <a:spcPts val="1283"/>
              </a:lnSpc>
              <a:buNone/>
            </a:pPr>
            <a:r>
              <a:rPr lang="en-US" sz="950" dirty="0">
                <a:solidFill>
                  <a:srgbClr val="4A4238"/>
                </a:solidFill>
                <a:latin typeface="IBM Plex Sans" pitchFamily="34" charset="0"/>
                <a:ea typeface="IBM Plex Sans" pitchFamily="34" charset="-122"/>
                <a:cs typeface="IBM Plex Sans" pitchFamily="34" charset="-120"/>
              </a:rPr>
              <a:t>[18] mir_eval contributors, “mir_eval.transcription: Note transcription evaluation,” online documentation.</a:t>
            </a:r>
            <a:endParaRPr lang="en-US" sz="950" dirty="0"/>
          </a:p>
        </p:txBody>
      </p:sp>
      <p:sp>
        <p:nvSpPr>
          <p:cNvPr id="27" name="Text 22"/>
          <p:cNvSpPr/>
          <p:nvPr/>
        </p:nvSpPr>
        <p:spPr>
          <a:xfrm>
            <a:off x="812753" y="6238342"/>
            <a:ext cx="7848514" cy="238636"/>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Chinnakornsakul et al. · ICCT 2026</a:t>
            </a:r>
            <a:endParaRPr lang="en-US" sz="1200" dirty="0"/>
          </a:p>
        </p:txBody>
      </p:sp>
      <p:sp>
        <p:nvSpPr>
          <p:cNvPr id="28" name="Text 23"/>
          <p:cNvSpPr/>
          <p:nvPr/>
        </p:nvSpPr>
        <p:spPr>
          <a:xfrm>
            <a:off x="10058498" y="6238342"/>
            <a:ext cx="1320716" cy="238636"/>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6F5E"/>
                </a:solidFill>
                <a:latin typeface="IBM Plex Sans" pitchFamily="34" charset="0"/>
                <a:ea typeface="IBM Plex Sans" pitchFamily="34" charset="-122"/>
                <a:cs typeface="IBM Plex Sans" pitchFamily="34" charset="-120"/>
              </a:rPr>
              <a:t>18</a:t>
            </a:r>
            <a:endParaRPr lang="en-US" sz="1200" dirty="0"/>
          </a:p>
        </p:txBody>
      </p:sp>
    </p:spTree>
  </p:cSld>
  <p:clrMapOvr>
    <a:masterClrMapping/>
  </p:clrMapOvr>
</p:sld>
</file>

<file path=ppt/theme/theme1.xml><?xml version="1.0" encoding="utf-8"?>
<a:theme xmlns:a="http://schemas.openxmlformats.org/drawingml/2006/main" name="Automatic Music Transcription of Six Thai Musical Instruments — ICCT 2026">
  <a:themeElements>
    <a:clrScheme name="Automatic Music Transcription of Six Thai Musical Instruments — ICCT 2026">
      <a:dk1>
        <a:srgbClr val="1B1611"/>
      </a:dk1>
      <a:lt1>
        <a:srgbClr val="F6F1E7"/>
      </a:lt1>
      <a:dk2>
        <a:srgbClr val="524D47"/>
      </a:dk2>
      <a:lt2>
        <a:srgbClr val="E0DBD2"/>
      </a:lt2>
      <a:accent1>
        <a:srgbClr val="C9973A"/>
      </a:accent1>
      <a:accent2>
        <a:srgbClr val="8A5F12"/>
      </a:accent2>
      <a:accent3>
        <a:srgbClr val="2F5D57"/>
      </a:accent3>
      <a:accent4>
        <a:srgbClr val="7A6F5E"/>
      </a:accent4>
      <a:accent5>
        <a:srgbClr val="4A4238"/>
      </a:accent5>
      <a:accent6>
        <a:srgbClr val="D9CFBD"/>
      </a:accent6>
      <a:hlink>
        <a:srgbClr val="0563C1"/>
      </a:hlink>
      <a:folHlink>
        <a:srgbClr val="954F72"/>
      </a:folHlink>
    </a:clrScheme>
    <a:fontScheme name="Automatic Music Transcription of Six Thai Musical Instruments — ICCT 2026">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Automatic Music Transcription of Six Thai Musical Instruments — ICCT 2026</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2026-10-28T07:57:36Z</dcterms:created>
  <dcterms:modified xsi:type="dcterms:W3CDTF">2026-10-28T07:57:36Z</dcterms:modified>
</cp:coreProperties>
</file>